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90" r:id="rId2"/>
    <p:sldId id="288" r:id="rId3"/>
    <p:sldId id="274" r:id="rId4"/>
    <p:sldId id="275" r:id="rId5"/>
    <p:sldId id="278" r:id="rId6"/>
    <p:sldId id="277" r:id="rId7"/>
    <p:sldId id="256" r:id="rId8"/>
    <p:sldId id="276" r:id="rId9"/>
    <p:sldId id="283" r:id="rId10"/>
    <p:sldId id="284" r:id="rId11"/>
    <p:sldId id="286" r:id="rId12"/>
    <p:sldId id="258" r:id="rId13"/>
    <p:sldId id="293" r:id="rId14"/>
    <p:sldId id="281" r:id="rId15"/>
    <p:sldId id="291" r:id="rId16"/>
    <p:sldId id="262" r:id="rId17"/>
    <p:sldId id="279" r:id="rId18"/>
    <p:sldId id="260" r:id="rId19"/>
    <p:sldId id="285" r:id="rId20"/>
    <p:sldId id="273" r:id="rId21"/>
    <p:sldId id="265" r:id="rId22"/>
    <p:sldId id="266" r:id="rId23"/>
    <p:sldId id="268" r:id="rId24"/>
    <p:sldId id="280" r:id="rId25"/>
    <p:sldId id="264" r:id="rId26"/>
    <p:sldId id="287" r:id="rId27"/>
    <p:sldId id="269" r:id="rId28"/>
    <p:sldId id="270" r:id="rId29"/>
    <p:sldId id="289" r:id="rId30"/>
    <p:sldId id="267"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660066"/>
    <a:srgbClr val="CC0099"/>
    <a:srgbClr val="FFFF00"/>
    <a:srgbClr val="800080"/>
    <a:srgbClr val="339966"/>
    <a:srgbClr val="0080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48" y="11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1AF0598-AFAE-40FD-A27F-3C316744D06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75EF36-C593-4E79-923D-25D0CC5BCC50}" type="slidenum">
              <a:rPr lang="en-US" altLang="en-US"/>
              <a:pPr>
                <a:defRPr/>
              </a:pPr>
              <a:t>‹#›</a:t>
            </a:fld>
            <a:endParaRPr lang="en-US" altLang="en-US"/>
          </a:p>
        </p:txBody>
      </p:sp>
    </p:spTree>
    <p:extLst>
      <p:ext uri="{BB962C8B-B14F-4D97-AF65-F5344CB8AC3E}">
        <p14:creationId xmlns:p14="http://schemas.microsoft.com/office/powerpoint/2010/main" val="338745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15C334-4127-4AE1-A91E-E3781434D813}" type="slidenum">
              <a:rPr lang="en-US" altLang="en-US"/>
              <a:pPr>
                <a:defRPr/>
              </a:pPr>
              <a:t>‹#›</a:t>
            </a:fld>
            <a:endParaRPr lang="en-US" altLang="en-US"/>
          </a:p>
        </p:txBody>
      </p:sp>
    </p:spTree>
    <p:extLst>
      <p:ext uri="{BB962C8B-B14F-4D97-AF65-F5344CB8AC3E}">
        <p14:creationId xmlns:p14="http://schemas.microsoft.com/office/powerpoint/2010/main" val="29578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132249-6C45-42A4-AC8C-443A25CD901F}" type="slidenum">
              <a:rPr lang="en-US" altLang="en-US"/>
              <a:pPr>
                <a:defRPr/>
              </a:pPr>
              <a:t>‹#›</a:t>
            </a:fld>
            <a:endParaRPr lang="en-US" altLang="en-US"/>
          </a:p>
        </p:txBody>
      </p:sp>
    </p:spTree>
    <p:extLst>
      <p:ext uri="{BB962C8B-B14F-4D97-AF65-F5344CB8AC3E}">
        <p14:creationId xmlns:p14="http://schemas.microsoft.com/office/powerpoint/2010/main" val="3792211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D1A14F-DFD7-43FA-95CF-D71AC87554E4}" type="slidenum">
              <a:rPr lang="en-US" altLang="en-US"/>
              <a:pPr>
                <a:defRPr/>
              </a:pPr>
              <a:t>‹#›</a:t>
            </a:fld>
            <a:endParaRPr lang="en-US" altLang="en-US"/>
          </a:p>
        </p:txBody>
      </p:sp>
    </p:spTree>
    <p:extLst>
      <p:ext uri="{BB962C8B-B14F-4D97-AF65-F5344CB8AC3E}">
        <p14:creationId xmlns:p14="http://schemas.microsoft.com/office/powerpoint/2010/main" val="217817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3916AE-8CD5-42ED-9D3B-254ECD28CE86}" type="slidenum">
              <a:rPr lang="en-US" altLang="en-US"/>
              <a:pPr>
                <a:defRPr/>
              </a:pPr>
              <a:t>‹#›</a:t>
            </a:fld>
            <a:endParaRPr lang="en-US" altLang="en-US"/>
          </a:p>
        </p:txBody>
      </p:sp>
    </p:spTree>
    <p:extLst>
      <p:ext uri="{BB962C8B-B14F-4D97-AF65-F5344CB8AC3E}">
        <p14:creationId xmlns:p14="http://schemas.microsoft.com/office/powerpoint/2010/main" val="2262252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752AB2-F8D2-41B5-B39F-06182CB44BA1}" type="slidenum">
              <a:rPr lang="en-US" altLang="en-US"/>
              <a:pPr>
                <a:defRPr/>
              </a:pPr>
              <a:t>‹#›</a:t>
            </a:fld>
            <a:endParaRPr lang="en-US" altLang="en-US"/>
          </a:p>
        </p:txBody>
      </p:sp>
    </p:spTree>
    <p:extLst>
      <p:ext uri="{BB962C8B-B14F-4D97-AF65-F5344CB8AC3E}">
        <p14:creationId xmlns:p14="http://schemas.microsoft.com/office/powerpoint/2010/main" val="280643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7C4E9E-AC85-416C-BE21-B4F4B68BD1FF}" type="slidenum">
              <a:rPr lang="en-US" altLang="en-US"/>
              <a:pPr>
                <a:defRPr/>
              </a:pPr>
              <a:t>‹#›</a:t>
            </a:fld>
            <a:endParaRPr lang="en-US" altLang="en-US"/>
          </a:p>
        </p:txBody>
      </p:sp>
    </p:spTree>
    <p:extLst>
      <p:ext uri="{BB962C8B-B14F-4D97-AF65-F5344CB8AC3E}">
        <p14:creationId xmlns:p14="http://schemas.microsoft.com/office/powerpoint/2010/main" val="659524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9DF8D7-E622-4ACF-8E72-57CC3456FBDA}" type="slidenum">
              <a:rPr lang="en-US" altLang="en-US"/>
              <a:pPr>
                <a:defRPr/>
              </a:pPr>
              <a:t>‹#›</a:t>
            </a:fld>
            <a:endParaRPr lang="en-US" altLang="en-US"/>
          </a:p>
        </p:txBody>
      </p:sp>
    </p:spTree>
    <p:extLst>
      <p:ext uri="{BB962C8B-B14F-4D97-AF65-F5344CB8AC3E}">
        <p14:creationId xmlns:p14="http://schemas.microsoft.com/office/powerpoint/2010/main" val="276347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6A1A37-C32B-4C21-8FF0-974B2C363021}" type="slidenum">
              <a:rPr lang="en-US" altLang="en-US"/>
              <a:pPr>
                <a:defRPr/>
              </a:pPr>
              <a:t>‹#›</a:t>
            </a:fld>
            <a:endParaRPr lang="en-US" altLang="en-US"/>
          </a:p>
        </p:txBody>
      </p:sp>
    </p:spTree>
    <p:extLst>
      <p:ext uri="{BB962C8B-B14F-4D97-AF65-F5344CB8AC3E}">
        <p14:creationId xmlns:p14="http://schemas.microsoft.com/office/powerpoint/2010/main" val="420277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327188-211A-4369-908D-B66307023AEE}" type="slidenum">
              <a:rPr lang="en-US" altLang="en-US"/>
              <a:pPr>
                <a:defRPr/>
              </a:pPr>
              <a:t>‹#›</a:t>
            </a:fld>
            <a:endParaRPr lang="en-US" altLang="en-US"/>
          </a:p>
        </p:txBody>
      </p:sp>
    </p:spTree>
    <p:extLst>
      <p:ext uri="{BB962C8B-B14F-4D97-AF65-F5344CB8AC3E}">
        <p14:creationId xmlns:p14="http://schemas.microsoft.com/office/powerpoint/2010/main" val="252802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FA4CDE-B475-482F-90F6-71B88CD59B2E}" type="slidenum">
              <a:rPr lang="en-US" altLang="en-US"/>
              <a:pPr>
                <a:defRPr/>
              </a:pPr>
              <a:t>‹#›</a:t>
            </a:fld>
            <a:endParaRPr lang="en-US" altLang="en-US"/>
          </a:p>
        </p:txBody>
      </p:sp>
    </p:spTree>
    <p:extLst>
      <p:ext uri="{BB962C8B-B14F-4D97-AF65-F5344CB8AC3E}">
        <p14:creationId xmlns:p14="http://schemas.microsoft.com/office/powerpoint/2010/main" val="324535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262719-0BF0-4084-BD3A-59CBE85D5DFB}" type="slidenum">
              <a:rPr lang="en-US" altLang="en-US"/>
              <a:pPr>
                <a:defRPr/>
              </a:pPr>
              <a:t>‹#›</a:t>
            </a:fld>
            <a:endParaRPr lang="en-US" altLang="en-US"/>
          </a:p>
        </p:txBody>
      </p:sp>
    </p:spTree>
    <p:extLst>
      <p:ext uri="{BB962C8B-B14F-4D97-AF65-F5344CB8AC3E}">
        <p14:creationId xmlns:p14="http://schemas.microsoft.com/office/powerpoint/2010/main" val="350522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F3B6E30-55C8-4E61-A637-E103E73BFC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772400" cy="1470025"/>
          </a:xfrm>
        </p:spPr>
        <p:txBody>
          <a:bodyPr/>
          <a:lstStyle/>
          <a:p>
            <a:pPr>
              <a:defRPr/>
            </a:pPr>
            <a:r>
              <a:rPr lang="en-US" sz="6000" dirty="0">
                <a:solidFill>
                  <a:srgbClr val="003366"/>
                </a:solidFill>
                <a:effectLst>
                  <a:outerShdw blurRad="38100" dist="38100" dir="2700000" algn="tl">
                    <a:srgbClr val="000000">
                      <a:alpha val="43137"/>
                    </a:srgbClr>
                  </a:outerShdw>
                </a:effectLst>
              </a:rPr>
              <a:t>GAS LAWS</a:t>
            </a:r>
          </a:p>
        </p:txBody>
      </p:sp>
      <p:pic>
        <p:nvPicPr>
          <p:cNvPr id="3075" name="Picture 2" descr="C:\Users\terry\Pictures\screensaver\05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905000"/>
            <a:ext cx="5210175" cy="401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81000" y="381000"/>
            <a:ext cx="84582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974725" indent="-457200">
              <a:defRPr sz="2400">
                <a:solidFill>
                  <a:schemeClr val="tx1"/>
                </a:solidFill>
                <a:latin typeface="Times New Roman" pitchFamily="18" charset="0"/>
              </a:defRPr>
            </a:lvl2pPr>
            <a:lvl3pPr marL="1546225" indent="-457200">
              <a:defRPr sz="2400">
                <a:solidFill>
                  <a:schemeClr val="tx1"/>
                </a:solidFill>
                <a:latin typeface="Times New Roman" pitchFamily="18" charset="0"/>
              </a:defRPr>
            </a:lvl3pPr>
            <a:lvl4pPr marL="2117725" indent="-457200">
              <a:defRPr sz="2400">
                <a:solidFill>
                  <a:schemeClr val="tx1"/>
                </a:solidFill>
                <a:latin typeface="Times New Roman" pitchFamily="18" charset="0"/>
              </a:defRPr>
            </a:lvl4pPr>
            <a:lvl5pPr marL="2689225" indent="-457200">
              <a:defRPr sz="2400">
                <a:solidFill>
                  <a:schemeClr val="tx1"/>
                </a:solidFill>
                <a:latin typeface="Times New Roman" pitchFamily="18" charset="0"/>
              </a:defRPr>
            </a:lvl5pPr>
            <a:lvl6pPr marL="3146425" indent="-457200" eaLnBrk="0" fontAlgn="base" hangingPunct="0">
              <a:spcBef>
                <a:spcPct val="0"/>
              </a:spcBef>
              <a:spcAft>
                <a:spcPct val="0"/>
              </a:spcAft>
              <a:defRPr sz="2400">
                <a:solidFill>
                  <a:schemeClr val="tx1"/>
                </a:solidFill>
                <a:latin typeface="Times New Roman" pitchFamily="18" charset="0"/>
              </a:defRPr>
            </a:lvl6pPr>
            <a:lvl7pPr marL="3603625" indent="-457200" eaLnBrk="0" fontAlgn="base" hangingPunct="0">
              <a:spcBef>
                <a:spcPct val="0"/>
              </a:spcBef>
              <a:spcAft>
                <a:spcPct val="0"/>
              </a:spcAft>
              <a:defRPr sz="2400">
                <a:solidFill>
                  <a:schemeClr val="tx1"/>
                </a:solidFill>
                <a:latin typeface="Times New Roman" pitchFamily="18" charset="0"/>
              </a:defRPr>
            </a:lvl7pPr>
            <a:lvl8pPr marL="4060825" indent="-457200" eaLnBrk="0" fontAlgn="base" hangingPunct="0">
              <a:spcBef>
                <a:spcPct val="0"/>
              </a:spcBef>
              <a:spcAft>
                <a:spcPct val="0"/>
              </a:spcAft>
              <a:defRPr sz="2400">
                <a:solidFill>
                  <a:schemeClr val="tx1"/>
                </a:solidFill>
                <a:latin typeface="Times New Roman" pitchFamily="18" charset="0"/>
              </a:defRPr>
            </a:lvl8pPr>
            <a:lvl9pPr marL="4518025" indent="-457200" eaLnBrk="0" fontAlgn="base" hangingPunct="0">
              <a:spcBef>
                <a:spcPct val="0"/>
              </a:spcBef>
              <a:spcAft>
                <a:spcPct val="0"/>
              </a:spcAft>
              <a:defRPr sz="2400">
                <a:solidFill>
                  <a:schemeClr val="tx1"/>
                </a:solidFill>
                <a:latin typeface="Times New Roman" pitchFamily="18" charset="0"/>
              </a:defRPr>
            </a:lvl9pPr>
          </a:lstStyle>
          <a:p>
            <a:pPr algn="ctr">
              <a:defRPr/>
            </a:pPr>
            <a:r>
              <a:rPr lang="en-US" sz="2800" b="1" dirty="0">
                <a:solidFill>
                  <a:schemeClr val="accent2"/>
                </a:solidFill>
                <a:effectLst>
                  <a:outerShdw blurRad="38100" dist="38100" dir="2700000" algn="tl">
                    <a:srgbClr val="C0C0C0"/>
                  </a:outerShdw>
                </a:effectLst>
              </a:rPr>
              <a:t>Combined Gas law vs Stoichiometry</a:t>
            </a:r>
          </a:p>
          <a:p>
            <a:pPr algn="ctr">
              <a:defRPr/>
            </a:pPr>
            <a:endParaRPr lang="en-US" sz="2800" b="1" dirty="0">
              <a:solidFill>
                <a:schemeClr val="accent2"/>
              </a:solidFill>
              <a:effectLst>
                <a:outerShdw blurRad="38100" dist="38100" dir="2700000" algn="tl">
                  <a:srgbClr val="C0C0C0"/>
                </a:outerShdw>
              </a:effectLst>
            </a:endParaRPr>
          </a:p>
          <a:p>
            <a:pPr>
              <a:defRPr/>
            </a:pPr>
            <a:r>
              <a:rPr lang="en-US" sz="2800" b="1" dirty="0">
                <a:latin typeface="Arial" charset="0"/>
              </a:rPr>
              <a:t>1.  A sample of carbon dioxide occupies 0.300 L at 10 </a:t>
            </a:r>
            <a:r>
              <a:rPr lang="en-US" sz="2800" b="1" dirty="0">
                <a:latin typeface="Arial" charset="0"/>
                <a:sym typeface="Symbol" pitchFamily="18" charset="2"/>
              </a:rPr>
              <a:t></a:t>
            </a:r>
            <a:r>
              <a:rPr lang="en-US" sz="2800" b="1" dirty="0">
                <a:latin typeface="Arial" charset="0"/>
              </a:rPr>
              <a:t>C and 750 </a:t>
            </a:r>
            <a:r>
              <a:rPr lang="en-US" sz="2800" b="1" dirty="0" err="1">
                <a:latin typeface="Arial" charset="0"/>
              </a:rPr>
              <a:t>torr</a:t>
            </a:r>
            <a:r>
              <a:rPr lang="en-US" sz="2800" b="1" dirty="0">
                <a:latin typeface="Arial" charset="0"/>
              </a:rPr>
              <a:t>.  What volume will the gas have at 30 </a:t>
            </a:r>
            <a:r>
              <a:rPr lang="en-US" sz="2800" b="1" dirty="0">
                <a:latin typeface="Arial" charset="0"/>
                <a:sym typeface="Symbol" pitchFamily="18" charset="2"/>
              </a:rPr>
              <a:t></a:t>
            </a:r>
            <a:r>
              <a:rPr lang="en-US" sz="2800" b="1" dirty="0">
                <a:latin typeface="Arial" charset="0"/>
              </a:rPr>
              <a:t>C and 750 </a:t>
            </a:r>
            <a:r>
              <a:rPr lang="en-US" sz="2800" b="1" dirty="0" err="1">
                <a:latin typeface="Arial" charset="0"/>
              </a:rPr>
              <a:t>torr</a:t>
            </a:r>
            <a:r>
              <a:rPr lang="en-US" sz="2800" b="1" dirty="0">
                <a:latin typeface="Arial" charset="0"/>
              </a:rPr>
              <a:t>?</a:t>
            </a:r>
          </a:p>
          <a:p>
            <a:pPr>
              <a:defRPr/>
            </a:pPr>
            <a:endParaRPr lang="en-US" sz="2800" b="1" dirty="0">
              <a:latin typeface="Arial" charset="0"/>
            </a:endParaRPr>
          </a:p>
          <a:p>
            <a:pPr>
              <a:defRPr/>
            </a:pPr>
            <a:r>
              <a:rPr lang="en-US" sz="2800" b="1" dirty="0">
                <a:latin typeface="Arial" charset="0"/>
              </a:rPr>
              <a:t>2.  We burn methane as a source of energy to heat and cook.  What volume of oxygen, measured at 25 </a:t>
            </a:r>
            <a:r>
              <a:rPr lang="en-US" sz="2800" b="1" dirty="0">
                <a:latin typeface="Arial" charset="0"/>
                <a:sym typeface="Symbol" pitchFamily="18" charset="2"/>
              </a:rPr>
              <a:t></a:t>
            </a:r>
            <a:r>
              <a:rPr lang="en-US" sz="2800" b="1" dirty="0">
                <a:latin typeface="Arial" charset="0"/>
              </a:rPr>
              <a:t>C and 760 </a:t>
            </a:r>
            <a:r>
              <a:rPr lang="en-US" sz="2800" b="1" dirty="0" err="1">
                <a:latin typeface="Arial" charset="0"/>
              </a:rPr>
              <a:t>torr</a:t>
            </a:r>
            <a:r>
              <a:rPr lang="en-US" sz="2800" b="1" dirty="0">
                <a:latin typeface="Arial" charset="0"/>
              </a:rPr>
              <a:t>, is required to react with 1.0 L of methane measured at 45 </a:t>
            </a:r>
            <a:r>
              <a:rPr lang="en-US" sz="2800" b="1" dirty="0">
                <a:latin typeface="Arial" charset="0"/>
                <a:sym typeface="Symbol" pitchFamily="18" charset="2"/>
              </a:rPr>
              <a:t></a:t>
            </a:r>
            <a:r>
              <a:rPr lang="en-US" sz="2800" b="1" dirty="0">
                <a:latin typeface="Arial" charset="0"/>
              </a:rPr>
              <a:t>C  and 625 mmHg?</a:t>
            </a:r>
          </a:p>
        </p:txBody>
      </p:sp>
      <p:graphicFrame>
        <p:nvGraphicFramePr>
          <p:cNvPr id="12291" name="Object 3"/>
          <p:cNvGraphicFramePr>
            <a:graphicFrameLocks noChangeAspect="1"/>
          </p:cNvGraphicFramePr>
          <p:nvPr/>
        </p:nvGraphicFramePr>
        <p:xfrm>
          <a:off x="3581400" y="5029200"/>
          <a:ext cx="2819400" cy="1498600"/>
        </p:xfrm>
        <a:graphic>
          <a:graphicData uri="http://schemas.openxmlformats.org/presentationml/2006/ole">
            <mc:AlternateContent xmlns:mc="http://schemas.openxmlformats.org/markup-compatibility/2006">
              <mc:Choice xmlns:v="urn:schemas-microsoft-com:vml" Requires="v">
                <p:oleObj spid="_x0000_s12293" r:id="rId3" imgW="867156" imgH="469392" progId="">
                  <p:embed/>
                </p:oleObj>
              </mc:Choice>
              <mc:Fallback>
                <p:oleObj r:id="rId3" imgW="867156" imgH="469392"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029200"/>
                        <a:ext cx="2819400" cy="149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28600" y="152400"/>
            <a:ext cx="8686800" cy="579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sz="2800" b="1" dirty="0">
                <a:solidFill>
                  <a:srgbClr val="003366"/>
                </a:solidFill>
                <a:effectLst>
                  <a:outerShdw blurRad="38100" dist="38100" dir="2700000" algn="tl">
                    <a:srgbClr val="000000">
                      <a:alpha val="43137"/>
                    </a:srgbClr>
                  </a:outerShdw>
                </a:effectLst>
              </a:rPr>
              <a:t>LECTURE QUESTIONS GAS (1)</a:t>
            </a:r>
          </a:p>
          <a:p>
            <a:pPr algn="ctr">
              <a:defRPr/>
            </a:pPr>
            <a:endParaRPr lang="en-US" sz="1000" b="1" dirty="0">
              <a:solidFill>
                <a:srgbClr val="660066"/>
              </a:solidFill>
              <a:latin typeface="Arial" charset="0"/>
            </a:endParaRPr>
          </a:p>
          <a:p>
            <a:pPr>
              <a:defRPr/>
            </a:pPr>
            <a:r>
              <a:rPr lang="en-US" sz="2800" b="1" dirty="0">
                <a:solidFill>
                  <a:schemeClr val="tx2"/>
                </a:solidFill>
                <a:latin typeface="Arial" charset="0"/>
              </a:rPr>
              <a:t>1.  A sample of He gas has a volume of 367.9 mL at a pressure of 0.893 atm.  Determine the volume of the gas at STP.</a:t>
            </a:r>
          </a:p>
          <a:p>
            <a:pPr>
              <a:defRPr/>
            </a:pPr>
            <a:endParaRPr lang="en-US" sz="2800" b="1" dirty="0">
              <a:solidFill>
                <a:schemeClr val="tx2"/>
              </a:solidFill>
              <a:latin typeface="Arial" charset="0"/>
            </a:endParaRPr>
          </a:p>
          <a:p>
            <a:pPr>
              <a:defRPr/>
            </a:pPr>
            <a:r>
              <a:rPr lang="en-US" sz="2800" b="1" dirty="0">
                <a:solidFill>
                  <a:schemeClr val="tx2"/>
                </a:solidFill>
                <a:latin typeface="Arial" charset="0"/>
              </a:rPr>
              <a:t>2.  How many moles of helium gas are required to fill a 80.05 L balloon with a pressure of 1.546 </a:t>
            </a:r>
            <a:r>
              <a:rPr lang="en-US" sz="2800" b="1" dirty="0" err="1">
                <a:solidFill>
                  <a:schemeClr val="tx2"/>
                </a:solidFill>
                <a:latin typeface="Arial" charset="0"/>
              </a:rPr>
              <a:t>atm</a:t>
            </a:r>
            <a:r>
              <a:rPr lang="en-US" sz="2800" b="1" dirty="0">
                <a:solidFill>
                  <a:schemeClr val="tx2"/>
                </a:solidFill>
                <a:latin typeface="Arial" charset="0"/>
              </a:rPr>
              <a:t> and a temperature of 58.9 </a:t>
            </a:r>
            <a:r>
              <a:rPr lang="en-US" sz="2800" b="1" dirty="0">
                <a:solidFill>
                  <a:schemeClr val="tx2"/>
                </a:solidFill>
                <a:latin typeface="Arial" charset="0"/>
                <a:sym typeface="Symbol" pitchFamily="18" charset="2"/>
              </a:rPr>
              <a:t></a:t>
            </a:r>
            <a:r>
              <a:rPr lang="en-US" sz="2800" b="1" dirty="0">
                <a:solidFill>
                  <a:schemeClr val="tx2"/>
                </a:solidFill>
                <a:latin typeface="Arial" charset="0"/>
              </a:rPr>
              <a:t>C?</a:t>
            </a:r>
          </a:p>
          <a:p>
            <a:pPr>
              <a:defRPr/>
            </a:pPr>
            <a:endParaRPr lang="en-US" sz="2800" b="1" dirty="0">
              <a:solidFill>
                <a:schemeClr val="tx2"/>
              </a:solidFill>
              <a:latin typeface="Arial" charset="0"/>
            </a:endParaRPr>
          </a:p>
          <a:p>
            <a:pPr>
              <a:defRPr/>
            </a:pPr>
            <a:r>
              <a:rPr lang="en-US" sz="2800" b="1" dirty="0">
                <a:solidFill>
                  <a:schemeClr val="tx2"/>
                </a:solidFill>
                <a:latin typeface="Arial" charset="0"/>
              </a:rPr>
              <a:t>3.  A tank of propane provides 7658 L of gas, C</a:t>
            </a:r>
            <a:r>
              <a:rPr lang="en-US" sz="2800" b="1" baseline="-25000" dirty="0">
                <a:solidFill>
                  <a:schemeClr val="tx2"/>
                </a:solidFill>
                <a:latin typeface="Arial" charset="0"/>
              </a:rPr>
              <a:t>3</a:t>
            </a:r>
            <a:r>
              <a:rPr lang="en-US" sz="2800" b="1" dirty="0">
                <a:solidFill>
                  <a:schemeClr val="tx2"/>
                </a:solidFill>
                <a:latin typeface="Arial" charset="0"/>
              </a:rPr>
              <a:t>H</a:t>
            </a:r>
            <a:r>
              <a:rPr lang="en-US" sz="2800" b="1" baseline="-25000" dirty="0">
                <a:solidFill>
                  <a:schemeClr val="tx2"/>
                </a:solidFill>
                <a:latin typeface="Arial" charset="0"/>
              </a:rPr>
              <a:t>8</a:t>
            </a:r>
            <a:r>
              <a:rPr lang="en-US" sz="2800" b="1" dirty="0">
                <a:solidFill>
                  <a:schemeClr val="tx2"/>
                </a:solidFill>
                <a:latin typeface="Arial" charset="0"/>
              </a:rPr>
              <a:t>, at STP.  How many tanks of oxygen, each providing 5600. L of oxygen at STP, will be required to burn the propane?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 y="152400"/>
            <a:ext cx="8991600" cy="671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b="1">
                <a:solidFill>
                  <a:srgbClr val="800080"/>
                </a:solidFill>
              </a:rPr>
              <a:t>Workshop on Gas Laws (1)</a:t>
            </a:r>
          </a:p>
          <a:p>
            <a:pPr>
              <a:spcBef>
                <a:spcPct val="0"/>
              </a:spcBef>
              <a:buFontTx/>
              <a:buNone/>
            </a:pPr>
            <a:r>
              <a:rPr lang="en-US" altLang="en-US" sz="1800" b="1">
                <a:solidFill>
                  <a:schemeClr val="tx2"/>
                </a:solidFill>
                <a:latin typeface="Arial" panose="020B0604020202020204" pitchFamily="34" charset="0"/>
              </a:rPr>
              <a:t>1.  A reaction is performed in a vessel attached to a closed-tube manometer.  Before the reaction, the levels of mercury in the two sides of the manometer were at the same height.  As the reaction proceeds, a gas is produced.  At the end of the reaction, the height of the mercury column on the vacuum side of the manometer has risen 35.96 cm and the height on the side of the manometer connected to the flask has fallen by the same amount.  What is the pressure in the apparatus at the end of the reaction expressed in (A) torr; (B) Pa; and (C) atm?</a:t>
            </a:r>
          </a:p>
          <a:p>
            <a:pPr>
              <a:spcBef>
                <a:spcPct val="0"/>
              </a:spcBef>
              <a:buFontTx/>
              <a:buNone/>
            </a:pPr>
            <a:endParaRPr lang="en-US" altLang="en-US" sz="1800" b="1">
              <a:solidFill>
                <a:schemeClr val="tx2"/>
              </a:solidFill>
              <a:latin typeface="Arial" panose="020B0604020202020204" pitchFamily="34" charset="0"/>
            </a:endParaRPr>
          </a:p>
          <a:p>
            <a:pPr>
              <a:spcBef>
                <a:spcPct val="0"/>
              </a:spcBef>
              <a:buFontTx/>
              <a:buAutoNum type="arabicPeriod" startAt="2"/>
            </a:pPr>
            <a:r>
              <a:rPr lang="en-US" altLang="en-US" sz="1800" b="1">
                <a:solidFill>
                  <a:schemeClr val="tx2"/>
                </a:solidFill>
                <a:latin typeface="Arial" panose="020B0604020202020204" pitchFamily="34" charset="0"/>
              </a:rPr>
              <a:t>A sample of gas has a volume of 2.40 mL at a pressure of 0.993 atm.  Determine the volume of the gas at a pressure of 0.500 atm.</a:t>
            </a:r>
          </a:p>
          <a:p>
            <a:pPr>
              <a:spcBef>
                <a:spcPct val="0"/>
              </a:spcBef>
              <a:buFontTx/>
              <a:buNone/>
            </a:pPr>
            <a:endParaRPr lang="en-US" altLang="en-US" sz="1800" b="1">
              <a:solidFill>
                <a:schemeClr val="tx2"/>
              </a:solidFill>
              <a:latin typeface="Arial" panose="020B0604020202020204" pitchFamily="34" charset="0"/>
            </a:endParaRPr>
          </a:p>
          <a:p>
            <a:pPr>
              <a:spcBef>
                <a:spcPct val="0"/>
              </a:spcBef>
              <a:buFontTx/>
              <a:buAutoNum type="arabicPeriod" startAt="3"/>
            </a:pPr>
            <a:r>
              <a:rPr lang="en-US" altLang="en-US" sz="1800" b="1">
                <a:solidFill>
                  <a:schemeClr val="tx2"/>
                </a:solidFill>
                <a:latin typeface="Arial" panose="020B0604020202020204" pitchFamily="34" charset="0"/>
              </a:rPr>
              <a:t>A sample of ammonia occupies 2.670 L at 70 </a:t>
            </a:r>
            <a:r>
              <a:rPr lang="en-US" altLang="en-US" sz="1800" b="1">
                <a:solidFill>
                  <a:schemeClr val="tx2"/>
                </a:solidFill>
                <a:latin typeface="Arial" panose="020B0604020202020204" pitchFamily="34" charset="0"/>
                <a:sym typeface="Symbol" panose="05050102010706020507" pitchFamily="18" charset="2"/>
              </a:rPr>
              <a:t></a:t>
            </a:r>
            <a:r>
              <a:rPr lang="en-US" altLang="en-US" sz="1800" b="1">
                <a:solidFill>
                  <a:schemeClr val="tx2"/>
                </a:solidFill>
                <a:latin typeface="Arial" panose="020B0604020202020204" pitchFamily="34" charset="0"/>
              </a:rPr>
              <a:t>C and 650 torr.  What volume will the gas have at 20 </a:t>
            </a:r>
            <a:r>
              <a:rPr lang="en-US" altLang="en-US" sz="1800" b="1">
                <a:solidFill>
                  <a:schemeClr val="tx2"/>
                </a:solidFill>
                <a:latin typeface="Arial" panose="020B0604020202020204" pitchFamily="34" charset="0"/>
                <a:sym typeface="Symbol" panose="05050102010706020507" pitchFamily="18" charset="2"/>
              </a:rPr>
              <a:t></a:t>
            </a:r>
            <a:r>
              <a:rPr lang="en-US" altLang="en-US" sz="1800" b="1">
                <a:solidFill>
                  <a:schemeClr val="tx2"/>
                </a:solidFill>
                <a:latin typeface="Arial" panose="020B0604020202020204" pitchFamily="34" charset="0"/>
              </a:rPr>
              <a:t>C and 790 torr?</a:t>
            </a:r>
          </a:p>
          <a:p>
            <a:pPr>
              <a:spcBef>
                <a:spcPct val="0"/>
              </a:spcBef>
              <a:buFontTx/>
              <a:buNone/>
            </a:pPr>
            <a:endParaRPr lang="en-US" altLang="en-US" sz="1800" b="1">
              <a:solidFill>
                <a:schemeClr val="tx2"/>
              </a:solidFill>
              <a:latin typeface="Arial" panose="020B0604020202020204" pitchFamily="34" charset="0"/>
            </a:endParaRPr>
          </a:p>
          <a:p>
            <a:pPr>
              <a:spcBef>
                <a:spcPct val="0"/>
              </a:spcBef>
              <a:buFontTx/>
              <a:buNone/>
            </a:pPr>
            <a:r>
              <a:rPr lang="en-US" altLang="en-US" sz="1800" b="1">
                <a:solidFill>
                  <a:schemeClr val="tx2"/>
                </a:solidFill>
                <a:latin typeface="Arial" panose="020B0604020202020204" pitchFamily="34" charset="0"/>
              </a:rPr>
              <a:t>4.  We burn methane as a source of energy to heat and cook.  What volume of oxygen, measured at 35 </a:t>
            </a:r>
            <a:r>
              <a:rPr lang="en-US" altLang="en-US" sz="1800" b="1">
                <a:solidFill>
                  <a:schemeClr val="tx2"/>
                </a:solidFill>
                <a:latin typeface="Arial" panose="020B0604020202020204" pitchFamily="34" charset="0"/>
                <a:sym typeface="Symbol" panose="05050102010706020507" pitchFamily="18" charset="2"/>
              </a:rPr>
              <a:t></a:t>
            </a:r>
            <a:r>
              <a:rPr lang="en-US" altLang="en-US" sz="1800" b="1">
                <a:solidFill>
                  <a:schemeClr val="tx2"/>
                </a:solidFill>
                <a:latin typeface="Arial" panose="020B0604020202020204" pitchFamily="34" charset="0"/>
              </a:rPr>
              <a:t>C and 770 torr, is required to react with 5.0 L of methane measured under the same conditions of temperature and pressure?</a:t>
            </a:r>
          </a:p>
          <a:p>
            <a:pPr>
              <a:spcBef>
                <a:spcPct val="0"/>
              </a:spcBef>
              <a:buFontTx/>
              <a:buNone/>
            </a:pPr>
            <a:endParaRPr lang="en-US" altLang="en-US" sz="1800" b="1">
              <a:solidFill>
                <a:schemeClr val="tx2"/>
              </a:solidFill>
              <a:latin typeface="Arial" panose="020B0604020202020204" pitchFamily="34" charset="0"/>
            </a:endParaRPr>
          </a:p>
          <a:p>
            <a:pPr>
              <a:spcBef>
                <a:spcPct val="0"/>
              </a:spcBef>
              <a:buFontTx/>
              <a:buNone/>
            </a:pPr>
            <a:r>
              <a:rPr lang="en-US" altLang="en-US" sz="1800" b="1">
                <a:solidFill>
                  <a:schemeClr val="tx2"/>
                </a:solidFill>
                <a:latin typeface="Arial" panose="020B0604020202020204" pitchFamily="34" charset="0"/>
              </a:rPr>
              <a:t>5.  An acetylene tank for an oxyacetylene welding torch provides 9340 L of acetylene gas, C</a:t>
            </a:r>
            <a:r>
              <a:rPr lang="en-US" altLang="en-US" sz="1800" b="1" baseline="-25000">
                <a:solidFill>
                  <a:schemeClr val="tx2"/>
                </a:solidFill>
                <a:latin typeface="Arial" panose="020B0604020202020204" pitchFamily="34" charset="0"/>
              </a:rPr>
              <a:t>2</a:t>
            </a:r>
            <a:r>
              <a:rPr lang="en-US" altLang="en-US" sz="1800" b="1">
                <a:solidFill>
                  <a:schemeClr val="tx2"/>
                </a:solidFill>
                <a:latin typeface="Arial" panose="020B0604020202020204" pitchFamily="34" charset="0"/>
              </a:rPr>
              <a:t>H</a:t>
            </a:r>
            <a:r>
              <a:rPr lang="en-US" altLang="en-US" sz="1800" b="1" baseline="-25000">
                <a:solidFill>
                  <a:schemeClr val="tx2"/>
                </a:solidFill>
                <a:latin typeface="Arial" panose="020B0604020202020204" pitchFamily="34" charset="0"/>
              </a:rPr>
              <a:t>2</a:t>
            </a:r>
            <a:r>
              <a:rPr lang="en-US" altLang="en-US" sz="1800" b="1">
                <a:solidFill>
                  <a:schemeClr val="tx2"/>
                </a:solidFill>
                <a:latin typeface="Arial" panose="020B0604020202020204" pitchFamily="34" charset="0"/>
              </a:rPr>
              <a:t>, at STP.  How many tanks of oxygen, each providing 7.00x10</a:t>
            </a:r>
            <a:r>
              <a:rPr lang="en-US" altLang="en-US" sz="1800" b="1" baseline="30000">
                <a:solidFill>
                  <a:schemeClr val="tx2"/>
                </a:solidFill>
                <a:latin typeface="Arial" panose="020B0604020202020204" pitchFamily="34" charset="0"/>
              </a:rPr>
              <a:t>3</a:t>
            </a:r>
            <a:r>
              <a:rPr lang="en-US" altLang="en-US" sz="1800" b="1">
                <a:solidFill>
                  <a:schemeClr val="tx2"/>
                </a:solidFill>
                <a:latin typeface="Arial" panose="020B0604020202020204" pitchFamily="34" charset="0"/>
              </a:rPr>
              <a:t> L of oxygen at STP, will be required to burn the acetylene?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 y="152400"/>
            <a:ext cx="8991600" cy="575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b="1">
                <a:solidFill>
                  <a:srgbClr val="C00000"/>
                </a:solidFill>
              </a:rPr>
              <a:t>Workshop on Gas Laws (1)  ANSWERS</a:t>
            </a:r>
          </a:p>
          <a:p>
            <a:pPr algn="ctr">
              <a:spcBef>
                <a:spcPct val="0"/>
              </a:spcBef>
              <a:buFontTx/>
              <a:buNone/>
            </a:pPr>
            <a:endParaRPr lang="en-US" altLang="en-US" sz="1600" b="1">
              <a:solidFill>
                <a:srgbClr val="C00000"/>
              </a:solidFill>
            </a:endParaRPr>
          </a:p>
          <a:p>
            <a:pPr>
              <a:spcBef>
                <a:spcPct val="0"/>
              </a:spcBef>
              <a:buFontTx/>
              <a:buNone/>
            </a:pPr>
            <a:r>
              <a:rPr lang="en-US" altLang="en-US" sz="1600" b="1">
                <a:latin typeface="Arial" panose="020B0604020202020204" pitchFamily="34" charset="0"/>
              </a:rPr>
              <a:t>1.  A reaction is performed in a vessel attached to a closed-tube manometer.  Before the reaction, the levels of mercury in the two sides of the manometer were at the same height.  As the reaction proceeds, a gas is produced.  At the end of the reaction, the height of the mercury column on the vacuum side of the manometer has risen 35.96 cm and the height on the side of the manometer connected to the flask has fallen by the same amount.  What is the pressure in the apparatus at the end of the reaction expressed in (A) torr; (B) Pa; and (C) atm?</a:t>
            </a:r>
          </a:p>
          <a:p>
            <a:pPr>
              <a:spcBef>
                <a:spcPct val="0"/>
              </a:spcBef>
              <a:buFontTx/>
              <a:buNone/>
            </a:pPr>
            <a:endParaRPr lang="en-US" altLang="en-US" sz="1600" b="1">
              <a:latin typeface="Arial" panose="020B0604020202020204" pitchFamily="34" charset="0"/>
            </a:endParaRPr>
          </a:p>
          <a:p>
            <a:pPr>
              <a:spcBef>
                <a:spcPct val="0"/>
              </a:spcBef>
              <a:buFontTx/>
              <a:buAutoNum type="arabicPeriod" startAt="2"/>
            </a:pPr>
            <a:r>
              <a:rPr lang="en-US" altLang="en-US" sz="1600" b="1">
                <a:latin typeface="Arial" panose="020B0604020202020204" pitchFamily="34" charset="0"/>
              </a:rPr>
              <a:t>A sample of gas has a volume of 2.40 mL at a pressure of 0.993 atm.  Determine the volume of the gas at a pressure of 0.500 atm.		</a:t>
            </a:r>
            <a:r>
              <a:rPr lang="en-US" altLang="en-US" sz="1600" b="1">
                <a:solidFill>
                  <a:srgbClr val="C00000"/>
                </a:solidFill>
                <a:latin typeface="Arial" panose="020B0604020202020204" pitchFamily="34" charset="0"/>
              </a:rPr>
              <a:t>4.77 mL</a:t>
            </a:r>
          </a:p>
          <a:p>
            <a:pPr>
              <a:spcBef>
                <a:spcPct val="0"/>
              </a:spcBef>
              <a:buFontTx/>
              <a:buNone/>
            </a:pPr>
            <a:endParaRPr lang="en-US" altLang="en-US" sz="1600" b="1">
              <a:latin typeface="Arial" panose="020B0604020202020204" pitchFamily="34" charset="0"/>
            </a:endParaRPr>
          </a:p>
          <a:p>
            <a:pPr>
              <a:spcBef>
                <a:spcPct val="0"/>
              </a:spcBef>
              <a:buFontTx/>
              <a:buAutoNum type="arabicPeriod" startAt="3"/>
            </a:pPr>
            <a:r>
              <a:rPr lang="en-US" altLang="en-US" sz="1600" b="1">
                <a:latin typeface="Arial" panose="020B0604020202020204" pitchFamily="34" charset="0"/>
              </a:rPr>
              <a:t>A sample of ammonia occupies 2.670 L at 70 </a:t>
            </a:r>
            <a:r>
              <a:rPr lang="en-US" altLang="en-US" sz="1600" b="1">
                <a:latin typeface="Arial" panose="020B0604020202020204" pitchFamily="34" charset="0"/>
                <a:sym typeface="Symbol" panose="05050102010706020507" pitchFamily="18" charset="2"/>
              </a:rPr>
              <a:t></a:t>
            </a:r>
            <a:r>
              <a:rPr lang="en-US" altLang="en-US" sz="1600" b="1">
                <a:latin typeface="Arial" panose="020B0604020202020204" pitchFamily="34" charset="0"/>
              </a:rPr>
              <a:t>C and 650 torr.  What volume will the gas have at 20 </a:t>
            </a:r>
            <a:r>
              <a:rPr lang="en-US" altLang="en-US" sz="1600" b="1">
                <a:latin typeface="Arial" panose="020B0604020202020204" pitchFamily="34" charset="0"/>
                <a:sym typeface="Symbol" panose="05050102010706020507" pitchFamily="18" charset="2"/>
              </a:rPr>
              <a:t></a:t>
            </a:r>
            <a:r>
              <a:rPr lang="en-US" altLang="en-US" sz="1600" b="1">
                <a:latin typeface="Arial" panose="020B0604020202020204" pitchFamily="34" charset="0"/>
              </a:rPr>
              <a:t>C and 790 torr?			</a:t>
            </a:r>
            <a:r>
              <a:rPr lang="en-US" altLang="en-US" sz="1600" b="1">
                <a:solidFill>
                  <a:srgbClr val="C00000"/>
                </a:solidFill>
                <a:latin typeface="Arial" panose="020B0604020202020204" pitchFamily="34" charset="0"/>
              </a:rPr>
              <a:t>1.88 L</a:t>
            </a:r>
          </a:p>
          <a:p>
            <a:pP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a:latin typeface="Arial" panose="020B0604020202020204" pitchFamily="34" charset="0"/>
              </a:rPr>
              <a:t>4.  We burn methane as a source of energy to heat and cook.  What volume of oxygen, measured at 35 </a:t>
            </a:r>
            <a:r>
              <a:rPr lang="en-US" altLang="en-US" sz="1600" b="1">
                <a:latin typeface="Arial" panose="020B0604020202020204" pitchFamily="34" charset="0"/>
                <a:sym typeface="Symbol" panose="05050102010706020507" pitchFamily="18" charset="2"/>
              </a:rPr>
              <a:t></a:t>
            </a:r>
            <a:r>
              <a:rPr lang="en-US" altLang="en-US" sz="1600" b="1">
                <a:latin typeface="Arial" panose="020B0604020202020204" pitchFamily="34" charset="0"/>
              </a:rPr>
              <a:t>C and 770 torr, is required to react with 5.0 L of methane measured under the same conditions of temperature and pressure?		</a:t>
            </a:r>
            <a:r>
              <a:rPr lang="en-US" altLang="en-US" sz="1600" b="1">
                <a:solidFill>
                  <a:srgbClr val="C00000"/>
                </a:solidFill>
                <a:latin typeface="Arial" panose="020B0604020202020204" pitchFamily="34" charset="0"/>
              </a:rPr>
              <a:t>10 L</a:t>
            </a:r>
          </a:p>
          <a:p>
            <a:pPr>
              <a:spcBef>
                <a:spcPct val="0"/>
              </a:spcBef>
              <a:buFontTx/>
              <a:buNone/>
            </a:pPr>
            <a:endParaRPr lang="en-US" altLang="en-US" sz="1600" b="1">
              <a:latin typeface="Arial" panose="020B0604020202020204" pitchFamily="34" charset="0"/>
            </a:endParaRPr>
          </a:p>
          <a:p>
            <a:pPr>
              <a:spcBef>
                <a:spcPct val="0"/>
              </a:spcBef>
              <a:buFontTx/>
              <a:buNone/>
            </a:pPr>
            <a:r>
              <a:rPr lang="en-US" altLang="en-US" sz="1600" b="1">
                <a:latin typeface="Arial" panose="020B0604020202020204" pitchFamily="34" charset="0"/>
              </a:rPr>
              <a:t>5.  An acetylene tank for an oxyacetylene welding torch provides 9340 L of acetylene gas, C</a:t>
            </a:r>
            <a:r>
              <a:rPr lang="en-US" altLang="en-US" sz="1600" b="1" baseline="-25000">
                <a:solidFill>
                  <a:srgbClr val="C00000"/>
                </a:solidFill>
                <a:latin typeface="Arial" panose="020B0604020202020204" pitchFamily="34" charset="0"/>
              </a:rPr>
              <a:t>2</a:t>
            </a:r>
            <a:r>
              <a:rPr lang="en-US" altLang="en-US" sz="1600" b="1">
                <a:latin typeface="Arial" panose="020B0604020202020204" pitchFamily="34" charset="0"/>
              </a:rPr>
              <a:t>H</a:t>
            </a:r>
            <a:r>
              <a:rPr lang="en-US" altLang="en-US" sz="1600" b="1" baseline="-25000">
                <a:solidFill>
                  <a:srgbClr val="C00000"/>
                </a:solidFill>
                <a:latin typeface="Arial" panose="020B0604020202020204" pitchFamily="34" charset="0"/>
              </a:rPr>
              <a:t>2</a:t>
            </a:r>
            <a:r>
              <a:rPr lang="en-US" altLang="en-US" sz="1600" b="1">
                <a:latin typeface="Arial" panose="020B0604020202020204" pitchFamily="34" charset="0"/>
              </a:rPr>
              <a:t>, at STP.  How many tanks of oxygen, each providing 7.00 x 10</a:t>
            </a:r>
            <a:r>
              <a:rPr lang="en-US" altLang="en-US" sz="1600" b="1" baseline="30000">
                <a:latin typeface="Arial" panose="020B0604020202020204" pitchFamily="34" charset="0"/>
              </a:rPr>
              <a:t>3</a:t>
            </a:r>
            <a:r>
              <a:rPr lang="en-US" altLang="en-US" sz="1600" b="1">
                <a:latin typeface="Arial" panose="020B0604020202020204" pitchFamily="34" charset="0"/>
              </a:rPr>
              <a:t> L of oxygen at STP, will be required to burn the acetylene?		</a:t>
            </a:r>
            <a:r>
              <a:rPr lang="en-US" altLang="en-US" sz="1600" b="1">
                <a:solidFill>
                  <a:srgbClr val="C00000"/>
                </a:solidFill>
                <a:latin typeface="Arial" panose="020B0604020202020204" pitchFamily="34" charset="0"/>
              </a:rPr>
              <a:t>3.34 TANKS OF O</a:t>
            </a:r>
            <a:r>
              <a:rPr lang="en-US" altLang="en-US" sz="1600" b="1" baseline="-25000">
                <a:solidFill>
                  <a:srgbClr val="C00000"/>
                </a:solidFill>
                <a:latin typeface="Arial" panose="020B0604020202020204" pitchFamily="34" charset="0"/>
              </a:rPr>
              <a:t>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1143000"/>
          </a:xfrm>
        </p:spPr>
        <p:txBody>
          <a:bodyPr/>
          <a:lstStyle/>
          <a:p>
            <a:pPr>
              <a:defRPr/>
            </a:pPr>
            <a:r>
              <a:rPr lang="en-US" b="1">
                <a:solidFill>
                  <a:srgbClr val="800080"/>
                </a:solidFill>
                <a:effectLst>
                  <a:outerShdw blurRad="38100" dist="38100" dir="2700000" algn="tl">
                    <a:srgbClr val="C0C0C0"/>
                  </a:outerShdw>
                </a:effectLst>
                <a:latin typeface="Arial Narrow" pitchFamily="34" charset="0"/>
              </a:rPr>
              <a:t>DALTON’S LAW OF PARTIAL PRESSURES</a:t>
            </a:r>
            <a:endParaRPr lang="en-US"/>
          </a:p>
        </p:txBody>
      </p:sp>
      <p:sp>
        <p:nvSpPr>
          <p:cNvPr id="28675" name="Rectangle 3"/>
          <p:cNvSpPr>
            <a:spLocks noGrp="1" noChangeArrowheads="1"/>
          </p:cNvSpPr>
          <p:nvPr>
            <p:ph type="body" idx="1"/>
          </p:nvPr>
        </p:nvSpPr>
        <p:spPr>
          <a:xfrm>
            <a:off x="381000" y="1447800"/>
            <a:ext cx="8534400" cy="2667000"/>
          </a:xfrm>
        </p:spPr>
        <p:txBody>
          <a:bodyPr/>
          <a:lstStyle/>
          <a:p>
            <a:pPr marL="0" indent="0">
              <a:lnSpc>
                <a:spcPct val="90000"/>
              </a:lnSpc>
              <a:buFontTx/>
              <a:buNone/>
              <a:defRPr/>
            </a:pPr>
            <a:r>
              <a:rPr lang="en-US" sz="2800" b="1" dirty="0">
                <a:solidFill>
                  <a:srgbClr val="CC0099"/>
                </a:solidFill>
              </a:rPr>
              <a:t>The total pressure of a mixture of gases equals the partial pressures of each of the constituent gases.  Furthermore, a mixture of gases that do not react with one another behaves like a single pure gas.</a:t>
            </a:r>
            <a:endParaRPr lang="en-US" sz="2800" b="1" dirty="0"/>
          </a:p>
          <a:p>
            <a:pPr marL="0" indent="0" algn="ctr">
              <a:lnSpc>
                <a:spcPct val="90000"/>
              </a:lnSpc>
              <a:buFontTx/>
              <a:buNone/>
              <a:defRPr/>
            </a:pPr>
            <a:r>
              <a:rPr lang="en-US" sz="4000" b="1" dirty="0" err="1">
                <a:solidFill>
                  <a:srgbClr val="0000CC"/>
                </a:solidFill>
                <a:effectLst>
                  <a:outerShdw blurRad="38100" dist="38100" dir="2700000" algn="tl">
                    <a:srgbClr val="C0C0C0"/>
                  </a:outerShdw>
                </a:effectLst>
                <a:latin typeface="Arial Narrow" pitchFamily="34" charset="0"/>
              </a:rPr>
              <a:t>P</a:t>
            </a:r>
            <a:r>
              <a:rPr lang="en-US" sz="4000" b="1" baseline="-25000" dirty="0" err="1">
                <a:solidFill>
                  <a:srgbClr val="0000CC"/>
                </a:solidFill>
                <a:effectLst>
                  <a:outerShdw blurRad="38100" dist="38100" dir="2700000" algn="tl">
                    <a:srgbClr val="C0C0C0"/>
                  </a:outerShdw>
                </a:effectLst>
                <a:latin typeface="Arial Narrow" pitchFamily="34" charset="0"/>
              </a:rPr>
              <a:t>total</a:t>
            </a:r>
            <a:r>
              <a:rPr lang="en-US" sz="4000" b="1" dirty="0">
                <a:solidFill>
                  <a:srgbClr val="0000CC"/>
                </a:solidFill>
                <a:effectLst>
                  <a:outerShdw blurRad="38100" dist="38100" dir="2700000" algn="tl">
                    <a:srgbClr val="C0C0C0"/>
                  </a:outerShdw>
                </a:effectLst>
                <a:latin typeface="Arial Narrow" pitchFamily="34" charset="0"/>
              </a:rPr>
              <a:t> = </a:t>
            </a:r>
            <a:r>
              <a:rPr lang="en-US" sz="4000" b="1" dirty="0" err="1">
                <a:solidFill>
                  <a:srgbClr val="0000CC"/>
                </a:solidFill>
                <a:effectLst>
                  <a:outerShdw blurRad="38100" dist="38100" dir="2700000" algn="tl">
                    <a:srgbClr val="C0C0C0"/>
                  </a:outerShdw>
                </a:effectLst>
                <a:latin typeface="Arial Narrow" pitchFamily="34" charset="0"/>
              </a:rPr>
              <a:t>P</a:t>
            </a:r>
            <a:r>
              <a:rPr lang="en-US" sz="4000" b="1" baseline="-25000" dirty="0" err="1">
                <a:solidFill>
                  <a:srgbClr val="0000CC"/>
                </a:solidFill>
                <a:effectLst>
                  <a:outerShdw blurRad="38100" dist="38100" dir="2700000" algn="tl">
                    <a:srgbClr val="C0C0C0"/>
                  </a:outerShdw>
                </a:effectLst>
                <a:latin typeface="Arial Narrow" pitchFamily="34" charset="0"/>
              </a:rPr>
              <a:t>gas</a:t>
            </a:r>
            <a:r>
              <a:rPr lang="en-US" sz="4000" b="1" dirty="0">
                <a:solidFill>
                  <a:srgbClr val="0000CC"/>
                </a:solidFill>
                <a:effectLst>
                  <a:outerShdw blurRad="38100" dist="38100" dir="2700000" algn="tl">
                    <a:srgbClr val="C0C0C0"/>
                  </a:outerShdw>
                </a:effectLst>
                <a:latin typeface="Arial Narrow" pitchFamily="34" charset="0"/>
              </a:rPr>
              <a:t> </a:t>
            </a:r>
            <a:r>
              <a:rPr lang="en-US" sz="4000" b="1" baseline="-25000" dirty="0">
                <a:solidFill>
                  <a:srgbClr val="0000CC"/>
                </a:solidFill>
                <a:effectLst>
                  <a:outerShdw blurRad="38100" dist="38100" dir="2700000" algn="tl">
                    <a:srgbClr val="C0C0C0"/>
                  </a:outerShdw>
                </a:effectLst>
                <a:latin typeface="Arial Narrow" pitchFamily="34" charset="0"/>
              </a:rPr>
              <a:t>A</a:t>
            </a:r>
            <a:r>
              <a:rPr lang="en-US" sz="4000" b="1" dirty="0">
                <a:solidFill>
                  <a:srgbClr val="0000CC"/>
                </a:solidFill>
                <a:effectLst>
                  <a:outerShdw blurRad="38100" dist="38100" dir="2700000" algn="tl">
                    <a:srgbClr val="C0C0C0"/>
                  </a:outerShdw>
                </a:effectLst>
                <a:latin typeface="Arial Narrow" pitchFamily="34" charset="0"/>
              </a:rPr>
              <a:t> + P </a:t>
            </a:r>
            <a:r>
              <a:rPr lang="en-US" sz="4000" b="1" baseline="-25000" dirty="0">
                <a:solidFill>
                  <a:srgbClr val="0000CC"/>
                </a:solidFill>
                <a:effectLst>
                  <a:outerShdw blurRad="38100" dist="38100" dir="2700000" algn="tl">
                    <a:srgbClr val="C0C0C0"/>
                  </a:outerShdw>
                </a:effectLst>
                <a:latin typeface="Arial Narrow" pitchFamily="34" charset="0"/>
              </a:rPr>
              <a:t>gas</a:t>
            </a:r>
            <a:r>
              <a:rPr lang="en-US" sz="4000" b="1" dirty="0">
                <a:solidFill>
                  <a:srgbClr val="0000CC"/>
                </a:solidFill>
                <a:effectLst>
                  <a:outerShdw blurRad="38100" dist="38100" dir="2700000" algn="tl">
                    <a:srgbClr val="C0C0C0"/>
                  </a:outerShdw>
                </a:effectLst>
                <a:latin typeface="Arial Narrow" pitchFamily="34" charset="0"/>
              </a:rPr>
              <a:t> </a:t>
            </a:r>
            <a:r>
              <a:rPr lang="en-US" sz="4000" b="1" baseline="-25000" dirty="0">
                <a:solidFill>
                  <a:srgbClr val="0000CC"/>
                </a:solidFill>
                <a:effectLst>
                  <a:outerShdw blurRad="38100" dist="38100" dir="2700000" algn="tl">
                    <a:srgbClr val="C0C0C0"/>
                  </a:outerShdw>
                </a:effectLst>
                <a:latin typeface="Arial Narrow" pitchFamily="34" charset="0"/>
              </a:rPr>
              <a:t>B</a:t>
            </a:r>
            <a:r>
              <a:rPr lang="en-US" sz="4000" b="1" dirty="0">
                <a:solidFill>
                  <a:srgbClr val="0000CC"/>
                </a:solidFill>
                <a:effectLst>
                  <a:outerShdw blurRad="38100" dist="38100" dir="2700000" algn="tl">
                    <a:srgbClr val="C0C0C0"/>
                  </a:outerShdw>
                </a:effectLst>
                <a:latin typeface="Arial Narrow" pitchFamily="34" charset="0"/>
              </a:rPr>
              <a:t> + </a:t>
            </a:r>
            <a:r>
              <a:rPr lang="en-US" sz="4000" b="1" dirty="0" err="1">
                <a:solidFill>
                  <a:srgbClr val="0000CC"/>
                </a:solidFill>
                <a:effectLst>
                  <a:outerShdw blurRad="38100" dist="38100" dir="2700000" algn="tl">
                    <a:srgbClr val="C0C0C0"/>
                  </a:outerShdw>
                </a:effectLst>
                <a:latin typeface="Arial Narrow" pitchFamily="34" charset="0"/>
              </a:rPr>
              <a:t>P</a:t>
            </a:r>
            <a:r>
              <a:rPr lang="en-US" sz="4000" b="1" baseline="-25000" dirty="0" err="1">
                <a:solidFill>
                  <a:srgbClr val="0000CC"/>
                </a:solidFill>
                <a:effectLst>
                  <a:outerShdw blurRad="38100" dist="38100" dir="2700000" algn="tl">
                    <a:srgbClr val="C0C0C0"/>
                  </a:outerShdw>
                </a:effectLst>
                <a:latin typeface="Arial Narrow" pitchFamily="34" charset="0"/>
              </a:rPr>
              <a:t>gas</a:t>
            </a:r>
            <a:r>
              <a:rPr lang="en-US" sz="4000" b="1" dirty="0">
                <a:solidFill>
                  <a:srgbClr val="0000CC"/>
                </a:solidFill>
                <a:effectLst>
                  <a:outerShdw blurRad="38100" dist="38100" dir="2700000" algn="tl">
                    <a:srgbClr val="C0C0C0"/>
                  </a:outerShdw>
                </a:effectLst>
                <a:latin typeface="Arial Narrow" pitchFamily="34" charset="0"/>
              </a:rPr>
              <a:t> </a:t>
            </a:r>
            <a:r>
              <a:rPr lang="en-US" sz="4000" b="1" baseline="-25000" dirty="0">
                <a:solidFill>
                  <a:srgbClr val="0000CC"/>
                </a:solidFill>
                <a:effectLst>
                  <a:outerShdw blurRad="38100" dist="38100" dir="2700000" algn="tl">
                    <a:srgbClr val="C0C0C0"/>
                  </a:outerShdw>
                </a:effectLst>
                <a:latin typeface="Arial Narrow" pitchFamily="34" charset="0"/>
              </a:rPr>
              <a:t>C</a:t>
            </a:r>
            <a:r>
              <a:rPr lang="en-US" sz="4000" b="1" dirty="0">
                <a:solidFill>
                  <a:srgbClr val="0000CC"/>
                </a:solidFill>
                <a:effectLst>
                  <a:outerShdw blurRad="38100" dist="38100" dir="2700000" algn="tl">
                    <a:srgbClr val="C0C0C0"/>
                  </a:outerShdw>
                </a:effectLst>
                <a:latin typeface="Arial Narrow" pitchFamily="34" charset="0"/>
              </a:rPr>
              <a:t> …</a:t>
            </a:r>
            <a:endParaRPr lang="en-US" sz="4000" b="1" dirty="0">
              <a:solidFill>
                <a:srgbClr val="800080"/>
              </a:solidFill>
              <a:latin typeface="Arial Narrow" pitchFamily="34" charset="0"/>
            </a:endParaRPr>
          </a:p>
          <a:p>
            <a:pPr marL="0" indent="0">
              <a:lnSpc>
                <a:spcPct val="90000"/>
              </a:lnSpc>
              <a:buFontTx/>
              <a:buNone/>
              <a:defRPr/>
            </a:pPr>
            <a:endParaRPr lang="en-US" dirty="0"/>
          </a:p>
        </p:txBody>
      </p:sp>
      <p:sp>
        <p:nvSpPr>
          <p:cNvPr id="16388" name="TextBox 1"/>
          <p:cNvSpPr txBox="1">
            <a:spLocks noChangeArrowheads="1"/>
          </p:cNvSpPr>
          <p:nvPr/>
        </p:nvSpPr>
        <p:spPr bwMode="auto">
          <a:xfrm>
            <a:off x="-12700" y="4419600"/>
            <a:ext cx="9156700" cy="212407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0"/>
              </a:spcBef>
              <a:buFontTx/>
              <a:buNone/>
            </a:pPr>
            <a:r>
              <a:rPr lang="en-US" altLang="en-US" sz="2400"/>
              <a:t>EXAMPLE:</a:t>
            </a:r>
          </a:p>
          <a:p>
            <a:pPr>
              <a:lnSpc>
                <a:spcPct val="90000"/>
              </a:lnSpc>
              <a:spcBef>
                <a:spcPct val="0"/>
              </a:spcBef>
              <a:buFontTx/>
              <a:buNone/>
            </a:pPr>
            <a:r>
              <a:rPr lang="en-US" altLang="en-US" sz="2400"/>
              <a:t>     </a:t>
            </a:r>
            <a:r>
              <a:rPr lang="en-US" altLang="en-US" sz="2400" b="1" noProof="1">
                <a:latin typeface="Arial" panose="020B0604020202020204" pitchFamily="34" charset="0"/>
              </a:rPr>
              <a:t>A 250.0 mL sample of a gas mixture was analyzed and found to contain 2.00 g of NO</a:t>
            </a:r>
            <a:r>
              <a:rPr lang="en-US" altLang="en-US" sz="2400" b="1" baseline="-25000" noProof="1">
                <a:latin typeface="Arial" panose="020B0604020202020204" pitchFamily="34" charset="0"/>
              </a:rPr>
              <a:t>2</a:t>
            </a:r>
            <a:r>
              <a:rPr lang="en-US" altLang="en-US" sz="2400" b="1" noProof="1">
                <a:latin typeface="Arial" panose="020B0604020202020204" pitchFamily="34" charset="0"/>
              </a:rPr>
              <a:t> and 1.75 g of SO</a:t>
            </a:r>
            <a:r>
              <a:rPr lang="en-US" altLang="en-US" sz="2400" b="1" baseline="-25000" noProof="1">
                <a:latin typeface="Arial" panose="020B0604020202020204" pitchFamily="34" charset="0"/>
              </a:rPr>
              <a:t>3</a:t>
            </a:r>
            <a:r>
              <a:rPr lang="en-US" altLang="en-US" sz="2400" b="1" noProof="1">
                <a:latin typeface="Arial" panose="020B0604020202020204" pitchFamily="34" charset="0"/>
              </a:rPr>
              <a:t> at 55.0</a:t>
            </a:r>
            <a:r>
              <a:rPr lang="en-US" altLang="en-US" sz="2400" b="1" baseline="30000" noProof="1">
                <a:latin typeface="Arial" panose="020B0604020202020204" pitchFamily="34" charset="0"/>
              </a:rPr>
              <a:t>o</a:t>
            </a:r>
            <a:r>
              <a:rPr lang="en-US" altLang="en-US" sz="2400" b="1" noProof="1">
                <a:latin typeface="Arial" panose="020B0604020202020204" pitchFamily="34" charset="0"/>
              </a:rPr>
              <a:t>C.  What is the total pressure of the mixture and the partial pressure of each component?</a:t>
            </a:r>
            <a:endParaRPr lang="en-US" altLang="en-US" sz="2400"/>
          </a:p>
          <a:p>
            <a:pPr>
              <a:spcBef>
                <a:spcPct val="0"/>
              </a:spcBef>
              <a:buFontTx/>
              <a:buNone/>
            </a:pPr>
            <a:endParaRPr lang="en-US"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1143000"/>
          </a:xfrm>
        </p:spPr>
        <p:txBody>
          <a:bodyPr/>
          <a:lstStyle/>
          <a:p>
            <a:pPr>
              <a:defRPr/>
            </a:pPr>
            <a:r>
              <a:rPr lang="en-US" sz="3200" b="1" dirty="0">
                <a:solidFill>
                  <a:srgbClr val="003366"/>
                </a:solidFill>
                <a:effectLst>
                  <a:outerShdw blurRad="38100" dist="38100" dir="2700000" algn="tl">
                    <a:srgbClr val="C0C0C0"/>
                  </a:outerShdw>
                </a:effectLst>
                <a:latin typeface="Arial Narrow" pitchFamily="34" charset="0"/>
              </a:rPr>
              <a:t>DALTON’S LAW OF PARTIAL PRESSURE &amp; STOICHIOMETRY</a:t>
            </a:r>
            <a:endParaRPr lang="en-US" sz="3200" dirty="0">
              <a:solidFill>
                <a:srgbClr val="003366"/>
              </a:solidFill>
            </a:endParaRPr>
          </a:p>
        </p:txBody>
      </p:sp>
      <p:sp>
        <p:nvSpPr>
          <p:cNvPr id="17411" name="TextBox 1"/>
          <p:cNvSpPr txBox="1">
            <a:spLocks noChangeArrowheads="1"/>
          </p:cNvSpPr>
          <p:nvPr/>
        </p:nvSpPr>
        <p:spPr bwMode="auto">
          <a:xfrm>
            <a:off x="-12700" y="1600200"/>
            <a:ext cx="9156700" cy="46164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90000"/>
              </a:lnSpc>
              <a:spcBef>
                <a:spcPct val="0"/>
              </a:spcBef>
              <a:buFontTx/>
              <a:buNone/>
            </a:pPr>
            <a:r>
              <a:rPr lang="en-US" altLang="en-US" sz="2400"/>
              <a:t>EXAMPLE:</a:t>
            </a:r>
          </a:p>
          <a:p>
            <a:pPr>
              <a:lnSpc>
                <a:spcPct val="90000"/>
              </a:lnSpc>
              <a:spcBef>
                <a:spcPct val="0"/>
              </a:spcBef>
              <a:buFontTx/>
              <a:buNone/>
            </a:pPr>
            <a:endParaRPr lang="en-US" altLang="en-US" sz="2400"/>
          </a:p>
          <a:p>
            <a:pPr>
              <a:lnSpc>
                <a:spcPct val="90000"/>
              </a:lnSpc>
              <a:spcBef>
                <a:spcPct val="0"/>
              </a:spcBef>
              <a:buFontTx/>
              <a:buNone/>
            </a:pPr>
            <a:r>
              <a:rPr lang="en-US" altLang="en-US" sz="2400"/>
              <a:t>	</a:t>
            </a:r>
            <a:r>
              <a:rPr lang="en-US" altLang="en-US" sz="3600" b="1"/>
              <a:t>In an experiment similar to lab #6 at LACC, 0.2898 g of aluminum metal is dissolved in 35 mL of 3.0 M sulfuric acid.  The product gas was collected over water.  What volume of gas was produced if the barometer in the room read 752.83 mmHg and 19.8 </a:t>
            </a:r>
            <a:r>
              <a:rPr lang="en-US" altLang="en-US" sz="3600" b="1" baseline="30000"/>
              <a:t>o</a:t>
            </a:r>
            <a:r>
              <a:rPr lang="en-US" altLang="en-US" sz="3600" b="1"/>
              <a:t>C?</a:t>
            </a:r>
          </a:p>
          <a:p>
            <a:pPr>
              <a:spcBef>
                <a:spcPct val="0"/>
              </a:spcBef>
              <a:buFontTx/>
              <a:buNone/>
            </a:pP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28600" y="34925"/>
            <a:ext cx="8915400" cy="649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800" b="1" i="1">
                <a:latin typeface="Arial" panose="020B0604020202020204" pitchFamily="34" charset="0"/>
              </a:rPr>
              <a:t>Mole Fraction</a:t>
            </a:r>
          </a:p>
          <a:p>
            <a:pPr>
              <a:spcBef>
                <a:spcPct val="0"/>
              </a:spcBef>
              <a:buFontTx/>
              <a:buNone/>
            </a:pPr>
            <a:r>
              <a:rPr lang="en-US" altLang="en-US" sz="2800" b="1">
                <a:solidFill>
                  <a:srgbClr val="003366"/>
                </a:solidFill>
                <a:latin typeface="Arial" panose="020B0604020202020204" pitchFamily="34" charset="0"/>
              </a:rPr>
              <a:t>The easiest way to express the relation between the total pressure of a mixture and the partial pressures of its components is to introduce the mole fraction, </a:t>
            </a:r>
            <a:r>
              <a:rPr lang="en-US" altLang="en-US" sz="2800" b="1">
                <a:solidFill>
                  <a:srgbClr val="003366"/>
                </a:solidFill>
                <a:latin typeface="Arial" panose="020B0604020202020204" pitchFamily="34" charset="0"/>
                <a:sym typeface="Symbol" panose="05050102010706020507" pitchFamily="18" charset="2"/>
              </a:rPr>
              <a:t></a:t>
            </a:r>
            <a:r>
              <a:rPr lang="en-US" altLang="en-US" sz="2800" b="1" baseline="-25000">
                <a:solidFill>
                  <a:srgbClr val="003366"/>
                </a:solidFill>
                <a:latin typeface="Arial" panose="020B0604020202020204" pitchFamily="34" charset="0"/>
              </a:rPr>
              <a:t>J</a:t>
            </a:r>
            <a:r>
              <a:rPr lang="en-US" altLang="en-US" sz="2800" b="1">
                <a:solidFill>
                  <a:srgbClr val="003366"/>
                </a:solidFill>
                <a:latin typeface="Arial" panose="020B0604020202020204" pitchFamily="34" charset="0"/>
              </a:rPr>
              <a:t>, of each component.  The mole fraction is a dimensionless number that expresses the ratio of the number of moles of one component (A) to the total number of moles in the mixture.  That is, </a:t>
            </a:r>
          </a:p>
          <a:p>
            <a:pPr algn="ctr">
              <a:spcBef>
                <a:spcPct val="0"/>
              </a:spcBef>
              <a:buFontTx/>
              <a:buNone/>
            </a:pPr>
            <a:r>
              <a:rPr lang="en-US" altLang="en-US" sz="2800" b="1">
                <a:solidFill>
                  <a:srgbClr val="003366"/>
                </a:solidFill>
                <a:latin typeface="Arial" panose="020B0604020202020204" pitchFamily="34" charset="0"/>
                <a:sym typeface="Symbol" panose="05050102010706020507" pitchFamily="18" charset="2"/>
              </a:rPr>
              <a:t></a:t>
            </a:r>
            <a:r>
              <a:rPr lang="en-US" altLang="en-US" sz="2800" b="1" baseline="-25000">
                <a:solidFill>
                  <a:srgbClr val="003366"/>
                </a:solidFill>
                <a:latin typeface="Arial" panose="020B0604020202020204" pitchFamily="34" charset="0"/>
              </a:rPr>
              <a:t>A</a:t>
            </a:r>
            <a:r>
              <a:rPr lang="en-US" altLang="en-US" sz="2800" b="1">
                <a:solidFill>
                  <a:srgbClr val="003366"/>
                </a:solidFill>
                <a:latin typeface="Arial" panose="020B0604020202020204" pitchFamily="34" charset="0"/>
              </a:rPr>
              <a:t> = </a:t>
            </a:r>
            <a:r>
              <a:rPr lang="en-US" altLang="en-US" sz="2800" b="1" i="1">
                <a:solidFill>
                  <a:srgbClr val="003366"/>
                </a:solidFill>
                <a:latin typeface="Arial" panose="020B0604020202020204" pitchFamily="34" charset="0"/>
              </a:rPr>
              <a:t>n</a:t>
            </a:r>
            <a:r>
              <a:rPr lang="en-US" altLang="en-US" sz="2800" b="1" baseline="-25000">
                <a:solidFill>
                  <a:srgbClr val="003366"/>
                </a:solidFill>
                <a:latin typeface="Arial" panose="020B0604020202020204" pitchFamily="34" charset="0"/>
              </a:rPr>
              <a:t>A</a:t>
            </a:r>
            <a:r>
              <a:rPr lang="en-US" altLang="en-US" sz="2800" b="1">
                <a:solidFill>
                  <a:srgbClr val="003366"/>
                </a:solidFill>
                <a:latin typeface="Arial" panose="020B0604020202020204" pitchFamily="34" charset="0"/>
              </a:rPr>
              <a:t>/(</a:t>
            </a:r>
            <a:r>
              <a:rPr lang="en-US" altLang="en-US" sz="2800" b="1" i="1">
                <a:solidFill>
                  <a:srgbClr val="003366"/>
                </a:solidFill>
                <a:latin typeface="Arial" panose="020B0604020202020204" pitchFamily="34" charset="0"/>
              </a:rPr>
              <a:t>n</a:t>
            </a:r>
            <a:r>
              <a:rPr lang="en-US" altLang="en-US" sz="2800" b="1" baseline="-25000">
                <a:solidFill>
                  <a:srgbClr val="003366"/>
                </a:solidFill>
                <a:latin typeface="Arial" panose="020B0604020202020204" pitchFamily="34" charset="0"/>
              </a:rPr>
              <a:t>A</a:t>
            </a:r>
            <a:r>
              <a:rPr lang="en-US" altLang="en-US" sz="2800" b="1">
                <a:solidFill>
                  <a:srgbClr val="003366"/>
                </a:solidFill>
                <a:latin typeface="Arial" panose="020B0604020202020204" pitchFamily="34" charset="0"/>
              </a:rPr>
              <a:t> + </a:t>
            </a:r>
            <a:r>
              <a:rPr lang="en-US" altLang="en-US" sz="2800" b="1" i="1">
                <a:solidFill>
                  <a:srgbClr val="003366"/>
                </a:solidFill>
                <a:latin typeface="Arial" panose="020B0604020202020204" pitchFamily="34" charset="0"/>
              </a:rPr>
              <a:t>n</a:t>
            </a:r>
            <a:r>
              <a:rPr lang="en-US" altLang="en-US" sz="2800" b="1" baseline="-25000">
                <a:solidFill>
                  <a:srgbClr val="003366"/>
                </a:solidFill>
                <a:latin typeface="Arial" panose="020B0604020202020204" pitchFamily="34" charset="0"/>
              </a:rPr>
              <a:t>B</a:t>
            </a:r>
            <a:r>
              <a:rPr lang="en-US" altLang="en-US" sz="2800" b="1">
                <a:solidFill>
                  <a:srgbClr val="003366"/>
                </a:solidFill>
                <a:latin typeface="Arial" panose="020B0604020202020204" pitchFamily="34" charset="0"/>
              </a:rPr>
              <a:t> + …)</a:t>
            </a:r>
            <a:endParaRPr lang="en-US" altLang="en-US" sz="2800" b="1">
              <a:latin typeface="Arial" panose="020B0604020202020204" pitchFamily="34" charset="0"/>
            </a:endParaRPr>
          </a:p>
          <a:p>
            <a:pPr>
              <a:spcBef>
                <a:spcPct val="0"/>
              </a:spcBef>
              <a:buFontTx/>
              <a:buNone/>
            </a:pPr>
            <a:endParaRPr lang="en-US" altLang="en-US" sz="2800" b="1">
              <a:solidFill>
                <a:srgbClr val="660066"/>
              </a:solidFill>
              <a:latin typeface="Arial" panose="020B0604020202020204" pitchFamily="34" charset="0"/>
            </a:endParaRPr>
          </a:p>
          <a:p>
            <a:pPr>
              <a:spcBef>
                <a:spcPct val="0"/>
              </a:spcBef>
              <a:buFontTx/>
              <a:buNone/>
            </a:pPr>
            <a:r>
              <a:rPr lang="en-US" altLang="en-US" sz="2800" b="1">
                <a:solidFill>
                  <a:srgbClr val="660066"/>
                </a:solidFill>
                <a:latin typeface="Arial" panose="020B0604020202020204" pitchFamily="34" charset="0"/>
              </a:rPr>
              <a:t>The partial pressure of a gas is then related to the total pressure by the mole fraction as follows:  </a:t>
            </a:r>
          </a:p>
          <a:p>
            <a:pPr algn="ctr">
              <a:spcBef>
                <a:spcPct val="0"/>
              </a:spcBef>
              <a:buFontTx/>
              <a:buNone/>
            </a:pPr>
            <a:r>
              <a:rPr lang="en-US" altLang="en-US" sz="2800" b="1">
                <a:solidFill>
                  <a:srgbClr val="660066"/>
                </a:solidFill>
                <a:latin typeface="Arial" panose="020B0604020202020204" pitchFamily="34" charset="0"/>
              </a:rPr>
              <a:t>P</a:t>
            </a:r>
            <a:r>
              <a:rPr lang="en-US" altLang="en-US" sz="2800" b="1" baseline="-25000">
                <a:solidFill>
                  <a:srgbClr val="660066"/>
                </a:solidFill>
                <a:latin typeface="Arial" panose="020B0604020202020204" pitchFamily="34" charset="0"/>
              </a:rPr>
              <a:t>A</a:t>
            </a:r>
            <a:r>
              <a:rPr lang="en-US" altLang="en-US" sz="2800" b="1">
                <a:solidFill>
                  <a:srgbClr val="660066"/>
                </a:solidFill>
                <a:latin typeface="Arial" panose="020B0604020202020204" pitchFamily="34" charset="0"/>
              </a:rPr>
              <a:t> = </a:t>
            </a:r>
            <a:r>
              <a:rPr lang="en-US" altLang="en-US" sz="2800" b="1">
                <a:solidFill>
                  <a:srgbClr val="660066"/>
                </a:solidFill>
                <a:latin typeface="Arial" panose="020B0604020202020204" pitchFamily="34" charset="0"/>
                <a:sym typeface="Symbol" panose="05050102010706020507" pitchFamily="18" charset="2"/>
              </a:rPr>
              <a:t></a:t>
            </a:r>
            <a:r>
              <a:rPr lang="en-US" altLang="en-US" sz="2800" b="1" baseline="-25000">
                <a:solidFill>
                  <a:srgbClr val="660066"/>
                </a:solidFill>
                <a:latin typeface="Arial" panose="020B0604020202020204" pitchFamily="34" charset="0"/>
              </a:rPr>
              <a:t>A</a:t>
            </a:r>
            <a:r>
              <a:rPr lang="en-US" altLang="en-US" sz="2800" b="1">
                <a:solidFill>
                  <a:srgbClr val="660066"/>
                </a:solidFill>
                <a:latin typeface="Arial" panose="020B0604020202020204" pitchFamily="34" charset="0"/>
              </a:rPr>
              <a:t>P</a:t>
            </a:r>
            <a:r>
              <a:rPr lang="en-US" altLang="en-US" sz="2800" b="1" baseline="-25000">
                <a:solidFill>
                  <a:srgbClr val="660066"/>
                </a:solidFill>
                <a:latin typeface="Arial" panose="020B0604020202020204" pitchFamily="34" charset="0"/>
              </a:rPr>
              <a:t>Total</a:t>
            </a:r>
            <a:r>
              <a:rPr lang="en-US" altLang="en-US" sz="2800" b="1">
                <a:solidFill>
                  <a:srgbClr val="660066"/>
                </a:solidFill>
                <a:latin typeface="Arial" panose="020B0604020202020204" pitchFamily="34" charset="0"/>
              </a:rPr>
              <a:t>.  </a:t>
            </a:r>
          </a:p>
          <a:p>
            <a:pPr>
              <a:spcBef>
                <a:spcPct val="0"/>
              </a:spcBef>
              <a:buFontTx/>
              <a:buNone/>
            </a:pPr>
            <a:r>
              <a:rPr lang="en-US" altLang="en-US" sz="2800" b="1">
                <a:solidFill>
                  <a:srgbClr val="660066"/>
                </a:solidFill>
                <a:latin typeface="Arial" panose="020B0604020202020204" pitchFamily="34" charset="0"/>
              </a:rPr>
              <a:t>This is known as vapor pressure lowering.</a:t>
            </a:r>
            <a:endParaRPr lang="en-US" altLang="en-US" sz="2800" b="1">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772400" cy="838200"/>
          </a:xfrm>
        </p:spPr>
        <p:txBody>
          <a:bodyPr/>
          <a:lstStyle/>
          <a:p>
            <a:r>
              <a:rPr lang="en-US" altLang="en-US" b="1">
                <a:solidFill>
                  <a:srgbClr val="800080"/>
                </a:solidFill>
                <a:latin typeface="Boca Raton ICG Solid" pitchFamily="2" charset="0"/>
              </a:rPr>
              <a:t>DENSITY OF A GAS</a:t>
            </a:r>
            <a:endParaRPr lang="en-US" altLang="en-US"/>
          </a:p>
        </p:txBody>
      </p:sp>
      <p:sp>
        <p:nvSpPr>
          <p:cNvPr id="19459" name="Rectangle 3"/>
          <p:cNvSpPr>
            <a:spLocks noGrp="1" noChangeArrowheads="1"/>
          </p:cNvSpPr>
          <p:nvPr>
            <p:ph type="body" idx="1"/>
          </p:nvPr>
        </p:nvSpPr>
        <p:spPr>
          <a:xfrm>
            <a:off x="304800" y="990600"/>
            <a:ext cx="8534400" cy="3505200"/>
          </a:xfrm>
        </p:spPr>
        <p:txBody>
          <a:bodyPr/>
          <a:lstStyle/>
          <a:p>
            <a:pPr marL="0" indent="0" algn="ctr">
              <a:buFontTx/>
              <a:buNone/>
            </a:pPr>
            <a:r>
              <a:rPr lang="en-US" altLang="en-US" sz="3600" b="1">
                <a:latin typeface="Boca Raton ICG Solid" pitchFamily="2" charset="0"/>
              </a:rPr>
              <a:t>The density of a gas at STP can be calculated by   </a:t>
            </a:r>
          </a:p>
          <a:p>
            <a:pPr marL="0" indent="0" algn="ctr">
              <a:buFontTx/>
              <a:buNone/>
            </a:pPr>
            <a:r>
              <a:rPr lang="en-US" altLang="en-US" sz="3600" b="1">
                <a:solidFill>
                  <a:srgbClr val="800080"/>
                </a:solidFill>
                <a:latin typeface="Boca Raton ICG Solid" pitchFamily="2" charset="0"/>
              </a:rPr>
              <a:t>d</a:t>
            </a:r>
            <a:r>
              <a:rPr lang="en-US" altLang="en-US" sz="3600" b="1" baseline="-25000">
                <a:solidFill>
                  <a:srgbClr val="800080"/>
                </a:solidFill>
                <a:latin typeface="Boca Raton ICG Solid" pitchFamily="2" charset="0"/>
              </a:rPr>
              <a:t>STP</a:t>
            </a:r>
            <a:r>
              <a:rPr lang="en-US" altLang="en-US" sz="3600" b="1">
                <a:solidFill>
                  <a:srgbClr val="800080"/>
                </a:solidFill>
                <a:latin typeface="Boca Raton ICG Solid" pitchFamily="2" charset="0"/>
              </a:rPr>
              <a:t> = molar mass/molar volume</a:t>
            </a:r>
            <a:endParaRPr lang="en-US" altLang="en-US" sz="3600"/>
          </a:p>
          <a:p>
            <a:pPr marL="0" indent="0"/>
            <a:endParaRPr lang="en-US" altLang="en-US" sz="2800"/>
          </a:p>
          <a:p>
            <a:pPr marL="0" indent="0">
              <a:buFontTx/>
              <a:buNone/>
            </a:pPr>
            <a:r>
              <a:rPr lang="en-US" altLang="en-US" sz="3600" b="1">
                <a:latin typeface="Boca Raton ICG Solid" pitchFamily="2" charset="0"/>
              </a:rPr>
              <a:t>The density of a gas not at STP can be calculated by   </a:t>
            </a:r>
          </a:p>
          <a:p>
            <a:pPr marL="0" indent="0" algn="ctr">
              <a:buFontTx/>
              <a:buNone/>
            </a:pPr>
            <a:r>
              <a:rPr lang="en-US" altLang="en-US" sz="3600" b="1">
                <a:solidFill>
                  <a:srgbClr val="800080"/>
                </a:solidFill>
                <a:latin typeface="Boca Raton ICG Solid" pitchFamily="2" charset="0"/>
              </a:rPr>
              <a:t>d = (MM) P / R T</a:t>
            </a:r>
            <a:endParaRPr lang="en-US" altLang="en-US"/>
          </a:p>
          <a:p>
            <a:pPr marL="0" indent="0">
              <a:spcBef>
                <a:spcPct val="0"/>
              </a:spcBef>
              <a:buFontTx/>
              <a:buNone/>
            </a:pPr>
            <a:endParaRPr lang="en-US" altLang="en-US" b="1">
              <a:solidFill>
                <a:srgbClr val="008000"/>
              </a:solidFill>
            </a:endParaRPr>
          </a:p>
        </p:txBody>
      </p:sp>
      <p:sp>
        <p:nvSpPr>
          <p:cNvPr id="2" name="TextBox 1"/>
          <p:cNvSpPr txBox="1"/>
          <p:nvPr/>
        </p:nvSpPr>
        <p:spPr>
          <a:xfrm>
            <a:off x="23813" y="4724400"/>
            <a:ext cx="9120187" cy="2124075"/>
          </a:xfrm>
          <a:prstGeom prst="rect">
            <a:avLst/>
          </a:prstGeom>
          <a:solidFill>
            <a:srgbClr val="FFFF00"/>
          </a:solidFill>
        </p:spPr>
        <p:txBody>
          <a:bodyPr>
            <a:spAutoFit/>
          </a:bodyPr>
          <a:lstStyle/>
          <a:p>
            <a:pPr>
              <a:defRPr/>
            </a:pPr>
            <a:r>
              <a:rPr lang="en-US" sz="3600" b="1" dirty="0">
                <a:solidFill>
                  <a:schemeClr val="accent4"/>
                </a:solidFill>
              </a:rPr>
              <a:t>Example:  </a:t>
            </a:r>
          </a:p>
          <a:p>
            <a:pPr>
              <a:defRPr/>
            </a:pPr>
            <a:r>
              <a:rPr lang="en-US" sz="3600" b="1" dirty="0">
                <a:solidFill>
                  <a:schemeClr val="accent4"/>
                </a:solidFill>
              </a:rPr>
              <a:t>Calculate the density of ozone gas at 30.0 </a:t>
            </a:r>
            <a:r>
              <a:rPr lang="en-US" sz="3600" b="1" dirty="0">
                <a:solidFill>
                  <a:schemeClr val="accent4"/>
                </a:solidFill>
                <a:sym typeface="Symbol" pitchFamily="18" charset="2"/>
              </a:rPr>
              <a:t></a:t>
            </a:r>
            <a:r>
              <a:rPr lang="en-US" sz="3600" b="1" dirty="0">
                <a:solidFill>
                  <a:schemeClr val="accent4"/>
                </a:solidFill>
              </a:rPr>
              <a:t>C and 725 </a:t>
            </a:r>
            <a:r>
              <a:rPr lang="en-US" sz="3600" b="1" dirty="0" err="1">
                <a:solidFill>
                  <a:schemeClr val="accent4"/>
                </a:solidFill>
              </a:rPr>
              <a:t>torr</a:t>
            </a:r>
            <a:r>
              <a:rPr lang="en-US" sz="3600" b="1" dirty="0">
                <a:solidFill>
                  <a:schemeClr val="accent4"/>
                </a:solidFill>
              </a:rPr>
              <a:t>.</a:t>
            </a:r>
            <a:endParaRPr lang="en-US" sz="3600" dirty="0">
              <a:solidFill>
                <a:schemeClr val="accent4"/>
              </a:solidFill>
            </a:endParaRPr>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36525" y="0"/>
            <a:ext cx="9007475" cy="674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b="1"/>
              <a:t>Workshop on Gas laws (2a)</a:t>
            </a:r>
          </a:p>
          <a:p>
            <a:pPr algn="ctr">
              <a:spcBef>
                <a:spcPct val="0"/>
              </a:spcBef>
              <a:buFontTx/>
              <a:buNone/>
            </a:pPr>
            <a:endParaRPr lang="en-US" altLang="en-US" sz="2000" b="1"/>
          </a:p>
          <a:p>
            <a:pPr>
              <a:spcBef>
                <a:spcPct val="0"/>
              </a:spcBef>
              <a:buFontTx/>
              <a:buNone/>
            </a:pPr>
            <a:r>
              <a:rPr lang="en-US" altLang="en-US" sz="1800" b="1">
                <a:solidFill>
                  <a:srgbClr val="003366"/>
                </a:solidFill>
                <a:latin typeface="Arial" panose="020B0604020202020204" pitchFamily="34" charset="0"/>
              </a:rPr>
              <a:t>1.  Determine the volume of 655 g methane at 25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745 torr.</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2.  How many moles of hydrogen gas are required to fill a 16.80 L balloon with a pressure of 1.050 atm and a temperature of 38 </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a:t>
            </a:r>
          </a:p>
          <a:p>
            <a:pPr>
              <a:spcBef>
                <a:spcPct val="0"/>
              </a:spcBef>
              <a:buFontTx/>
              <a:buNone/>
            </a:pPr>
            <a:endParaRPr lang="en-US" altLang="en-US" sz="1800" b="1">
              <a:solidFill>
                <a:srgbClr val="800080"/>
              </a:solidFill>
              <a:latin typeface="Arial" panose="020B0604020202020204" pitchFamily="34" charset="0"/>
            </a:endParaRPr>
          </a:p>
          <a:p>
            <a:pPr>
              <a:spcBef>
                <a:spcPct val="0"/>
              </a:spcBef>
              <a:buFontTx/>
              <a:buNone/>
            </a:pPr>
            <a:r>
              <a:rPr lang="en-US" altLang="en-US" sz="1800" b="1">
                <a:solidFill>
                  <a:srgbClr val="003366"/>
                </a:solidFill>
                <a:latin typeface="Arial" panose="020B0604020202020204" pitchFamily="34" charset="0"/>
              </a:rPr>
              <a:t>3.  A sample of ammonia is found to occupy 0.250 L under laboratory conditions at 27.0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0.850 atm.  Find the volume under STP conditions.</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4.  What is the density of ethane gas at a pressure of 183.4 kPa and a temperature of 25.0 </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a:t>
            </a:r>
          </a:p>
          <a:p>
            <a:pPr>
              <a:spcBef>
                <a:spcPct val="0"/>
              </a:spcBef>
              <a:buFontTx/>
              <a:buNone/>
            </a:pPr>
            <a:endParaRPr lang="en-US" altLang="en-US" sz="1800" b="1">
              <a:solidFill>
                <a:srgbClr val="800080"/>
              </a:solidFill>
              <a:latin typeface="Arial" panose="020B0604020202020204" pitchFamily="34" charset="0"/>
            </a:endParaRPr>
          </a:p>
          <a:p>
            <a:pPr>
              <a:spcBef>
                <a:spcPct val="0"/>
              </a:spcBef>
              <a:buFontTx/>
              <a:buNone/>
            </a:pPr>
            <a:r>
              <a:rPr lang="en-US" altLang="en-US" sz="1800" b="1">
                <a:solidFill>
                  <a:srgbClr val="003366"/>
                </a:solidFill>
                <a:latin typeface="Arial" panose="020B0604020202020204" pitchFamily="34" charset="0"/>
              </a:rPr>
              <a:t>5.  Calculate the density of fluorine gas at 30.0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725 torr.</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6  A syringe containing 50.0 mL of vacuum weighs 75.212 g.  The same syringe containing 50.0 mL of gaseous butane at a pressure of 0.923 atm and a temperature of 24 </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 weighs 75.322 g.  What is the molar mass of butane?</a:t>
            </a:r>
          </a:p>
          <a:p>
            <a:pPr>
              <a:spcBef>
                <a:spcPct val="0"/>
              </a:spcBef>
              <a:buFontTx/>
              <a:buNone/>
            </a:pPr>
            <a:endParaRPr lang="en-US" altLang="en-US" sz="1800" b="1">
              <a:solidFill>
                <a:srgbClr val="800080"/>
              </a:solidFill>
              <a:latin typeface="Arial" panose="020B0604020202020204" pitchFamily="34" charset="0"/>
            </a:endParaRPr>
          </a:p>
          <a:p>
            <a:pPr>
              <a:spcBef>
                <a:spcPct val="0"/>
              </a:spcBef>
              <a:buFontTx/>
              <a:buNone/>
            </a:pPr>
            <a:r>
              <a:rPr lang="en-US" altLang="en-US" sz="1800" b="1">
                <a:solidFill>
                  <a:srgbClr val="003366"/>
                </a:solidFill>
                <a:latin typeface="Arial" panose="020B0604020202020204" pitchFamily="34" charset="0"/>
              </a:rPr>
              <a:t>7.  What volume of oxygen gas at 27.0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0.899 atm is consumed in the combustion of 702 g of octane?</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8.  What is the pressure (in kPa) in a 35.0 L balloon at 25.0 </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 filled with pure hydrogen gas produced by the reaction of 34.11 g of CaH</a:t>
            </a:r>
            <a:r>
              <a:rPr lang="en-US" altLang="en-US" sz="1800" b="1" baseline="-25000">
                <a:solidFill>
                  <a:srgbClr val="800080"/>
                </a:solidFill>
                <a:latin typeface="Arial" panose="020B0604020202020204" pitchFamily="34" charset="0"/>
              </a:rPr>
              <a:t>2</a:t>
            </a:r>
            <a:r>
              <a:rPr lang="en-US" altLang="en-US" sz="1800" b="1">
                <a:solidFill>
                  <a:srgbClr val="800080"/>
                </a:solidFill>
                <a:latin typeface="Arial" panose="020B0604020202020204" pitchFamily="34" charset="0"/>
              </a:rPr>
              <a:t> with water?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668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800" b="1">
                <a:latin typeface="Arial" panose="020B0604020202020204" pitchFamily="34" charset="0"/>
              </a:rPr>
              <a:t>Workshop on Gas Laws (2b) </a:t>
            </a:r>
          </a:p>
          <a:p>
            <a:pPr>
              <a:spcBef>
                <a:spcPct val="0"/>
              </a:spcBef>
              <a:buFontTx/>
              <a:buNone/>
            </a:pPr>
            <a:r>
              <a:rPr lang="en-US" altLang="en-US" sz="1800" b="1">
                <a:solidFill>
                  <a:srgbClr val="003366"/>
                </a:solidFill>
                <a:latin typeface="Arial" panose="020B0604020202020204" pitchFamily="34" charset="0"/>
              </a:rPr>
              <a:t>9.  Sulfur dioxide is an intermediate in the preparation of sulfuric acid.  What volume of SO</a:t>
            </a:r>
            <a:r>
              <a:rPr lang="en-US" altLang="en-US" sz="1800" b="1" baseline="-25000">
                <a:solidFill>
                  <a:srgbClr val="003366"/>
                </a:solidFill>
                <a:latin typeface="Arial" panose="020B0604020202020204" pitchFamily="34" charset="0"/>
              </a:rPr>
              <a:t>2</a:t>
            </a:r>
            <a:r>
              <a:rPr lang="en-US" altLang="en-US" sz="1800" b="1">
                <a:solidFill>
                  <a:srgbClr val="003366"/>
                </a:solidFill>
                <a:latin typeface="Arial" panose="020B0604020202020204" pitchFamily="34" charset="0"/>
              </a:rPr>
              <a:t> at 343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1.21 atm is produced by burning 1.00 kg of sulfur in oxygen?</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10.  What is the total pressure (in atm) in a 10.0 L vessel that contains 2.50 x 10</a:t>
            </a:r>
            <a:r>
              <a:rPr lang="en-US" altLang="en-US" sz="1800" b="1" baseline="30000">
                <a:solidFill>
                  <a:srgbClr val="800080"/>
                </a:solidFill>
                <a:latin typeface="Arial" panose="020B0604020202020204" pitchFamily="34" charset="0"/>
              </a:rPr>
              <a:t>-3</a:t>
            </a:r>
            <a:r>
              <a:rPr lang="en-US" altLang="en-US" sz="1800" b="1">
                <a:solidFill>
                  <a:srgbClr val="800080"/>
                </a:solidFill>
                <a:latin typeface="Arial" panose="020B0604020202020204" pitchFamily="34" charset="0"/>
              </a:rPr>
              <a:t> mol of H</a:t>
            </a:r>
            <a:r>
              <a:rPr lang="en-US" altLang="en-US" sz="1800" b="1" baseline="-25000">
                <a:solidFill>
                  <a:srgbClr val="800080"/>
                </a:solidFill>
                <a:latin typeface="Arial" panose="020B0604020202020204" pitchFamily="34" charset="0"/>
              </a:rPr>
              <a:t>2</a:t>
            </a:r>
            <a:r>
              <a:rPr lang="en-US" altLang="en-US" sz="1800" b="1">
                <a:solidFill>
                  <a:srgbClr val="800080"/>
                </a:solidFill>
                <a:latin typeface="Arial" panose="020B0604020202020204" pitchFamily="34" charset="0"/>
              </a:rPr>
              <a:t>, 1.00 x 10</a:t>
            </a:r>
            <a:r>
              <a:rPr lang="en-US" altLang="en-US" sz="1800" b="1" baseline="30000">
                <a:solidFill>
                  <a:srgbClr val="800080"/>
                </a:solidFill>
                <a:latin typeface="Arial" panose="020B0604020202020204" pitchFamily="34" charset="0"/>
              </a:rPr>
              <a:t>-3</a:t>
            </a:r>
            <a:r>
              <a:rPr lang="en-US" altLang="en-US" sz="1800" b="1">
                <a:solidFill>
                  <a:srgbClr val="800080"/>
                </a:solidFill>
                <a:latin typeface="Arial" panose="020B0604020202020204" pitchFamily="34" charset="0"/>
              </a:rPr>
              <a:t> mol of He, and 3.00 x 10</a:t>
            </a:r>
            <a:r>
              <a:rPr lang="en-US" altLang="en-US" sz="1800" b="1" baseline="30000">
                <a:solidFill>
                  <a:srgbClr val="800080"/>
                </a:solidFill>
                <a:latin typeface="Arial" panose="020B0604020202020204" pitchFamily="34" charset="0"/>
              </a:rPr>
              <a:t>-4</a:t>
            </a:r>
            <a:r>
              <a:rPr lang="en-US" altLang="en-US" sz="1800" b="1">
                <a:solidFill>
                  <a:srgbClr val="800080"/>
                </a:solidFill>
                <a:latin typeface="Arial" panose="020B0604020202020204" pitchFamily="34" charset="0"/>
              </a:rPr>
              <a:t> mol of Ne at 35</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a:t>
            </a:r>
          </a:p>
          <a:p>
            <a:pPr>
              <a:spcBef>
                <a:spcPct val="0"/>
              </a:spcBef>
              <a:buFontTx/>
              <a:buNone/>
            </a:pPr>
            <a:endParaRPr lang="en-US" altLang="en-US" sz="1800" b="1">
              <a:solidFill>
                <a:srgbClr val="800080"/>
              </a:solidFill>
              <a:latin typeface="Arial" panose="020B0604020202020204" pitchFamily="34" charset="0"/>
            </a:endParaRPr>
          </a:p>
          <a:p>
            <a:pPr>
              <a:spcBef>
                <a:spcPct val="0"/>
              </a:spcBef>
              <a:buFontTx/>
              <a:buNone/>
            </a:pPr>
            <a:r>
              <a:rPr lang="en-US" altLang="en-US" sz="1800" b="1">
                <a:solidFill>
                  <a:srgbClr val="003366"/>
                </a:solidFill>
                <a:latin typeface="Arial" panose="020B0604020202020204" pitchFamily="34" charset="0"/>
              </a:rPr>
              <a:t>11.  If 0.200 L of argon is collected over water at a temperature of 26 </a:t>
            </a:r>
            <a:r>
              <a:rPr lang="en-US" altLang="en-US" sz="1800" b="1">
                <a:solidFill>
                  <a:srgbClr val="003366"/>
                </a:solidFill>
                <a:latin typeface="Arial" panose="020B0604020202020204" pitchFamily="34" charset="0"/>
                <a:sym typeface="Symbol" panose="05050102010706020507" pitchFamily="18" charset="2"/>
              </a:rPr>
              <a:t></a:t>
            </a:r>
            <a:r>
              <a:rPr lang="en-US" altLang="en-US" sz="1800" b="1">
                <a:solidFill>
                  <a:srgbClr val="003366"/>
                </a:solidFill>
                <a:latin typeface="Arial" panose="020B0604020202020204" pitchFamily="34" charset="0"/>
              </a:rPr>
              <a:t>C and a pressure of 750 torr, what is the partial pressure of argon?  </a:t>
            </a:r>
            <a:r>
              <a:rPr lang="en-US" altLang="en-US" sz="1800" b="1" i="1">
                <a:solidFill>
                  <a:srgbClr val="003366"/>
                </a:solidFill>
                <a:latin typeface="Arial" panose="020B0604020202020204" pitchFamily="34" charset="0"/>
              </a:rPr>
              <a:t>Note: the vapor pressure of water at 26 </a:t>
            </a:r>
            <a:r>
              <a:rPr lang="en-US" altLang="en-US" sz="1800" b="1" i="1">
                <a:solidFill>
                  <a:srgbClr val="003366"/>
                </a:solidFill>
                <a:latin typeface="Arial" panose="020B0604020202020204" pitchFamily="34" charset="0"/>
                <a:sym typeface="Symbol" panose="05050102010706020507" pitchFamily="18" charset="2"/>
              </a:rPr>
              <a:t></a:t>
            </a:r>
            <a:r>
              <a:rPr lang="en-US" altLang="en-US" sz="1800" b="1" i="1">
                <a:solidFill>
                  <a:srgbClr val="003366"/>
                </a:solidFill>
                <a:latin typeface="Arial" panose="020B0604020202020204" pitchFamily="34" charset="0"/>
              </a:rPr>
              <a:t>C is 25.2 torr</a:t>
            </a:r>
            <a:r>
              <a:rPr lang="en-US" altLang="en-US" sz="1800" b="1">
                <a:solidFill>
                  <a:srgbClr val="003366"/>
                </a:solidFill>
                <a:latin typeface="Arial" panose="020B0604020202020204" pitchFamily="34" charset="0"/>
              </a:rPr>
              <a:t>.</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12.  A mixture of oxygen and helium contains 92.3% by mass O</a:t>
            </a:r>
            <a:r>
              <a:rPr lang="en-US" altLang="en-US" sz="1800" b="1" baseline="-25000">
                <a:solidFill>
                  <a:srgbClr val="800080"/>
                </a:solidFill>
                <a:latin typeface="Arial" panose="020B0604020202020204" pitchFamily="34" charset="0"/>
              </a:rPr>
              <a:t>2</a:t>
            </a:r>
            <a:r>
              <a:rPr lang="en-US" altLang="en-US" sz="1800" b="1">
                <a:solidFill>
                  <a:srgbClr val="800080"/>
                </a:solidFill>
                <a:latin typeface="Arial" panose="020B0604020202020204" pitchFamily="34" charset="0"/>
              </a:rPr>
              <a:t>.  What is the partial pressure of oxygen being administered if atmospheric pressure is 730 torr?</a:t>
            </a:r>
          </a:p>
          <a:p>
            <a:pPr>
              <a:spcBef>
                <a:spcPct val="0"/>
              </a:spcBef>
              <a:buFontTx/>
              <a:buNone/>
            </a:pPr>
            <a:endParaRPr lang="en-US" altLang="en-US" sz="1800" b="1">
              <a:solidFill>
                <a:srgbClr val="800080"/>
              </a:solidFill>
              <a:latin typeface="Arial" panose="020B0604020202020204" pitchFamily="34" charset="0"/>
            </a:endParaRPr>
          </a:p>
          <a:p>
            <a:pPr>
              <a:spcBef>
                <a:spcPct val="0"/>
              </a:spcBef>
              <a:buFontTx/>
              <a:buNone/>
            </a:pPr>
            <a:r>
              <a:rPr lang="en-US" altLang="en-US" sz="1800" b="1">
                <a:solidFill>
                  <a:srgbClr val="003366"/>
                </a:solidFill>
                <a:latin typeface="Arial" panose="020B0604020202020204" pitchFamily="34" charset="0"/>
              </a:rPr>
              <a:t>13.  A neon-oxygen gas mixture contain 141.2 g of oxygen and 335.0 g of neon.  The pressure in this gas tank is 50.0 atm.  What is the partial pressure of oxygen in the tanks?</a:t>
            </a:r>
          </a:p>
          <a:p>
            <a:pPr>
              <a:spcBef>
                <a:spcPct val="0"/>
              </a:spcBef>
              <a:buFontTx/>
              <a:buNone/>
            </a:pPr>
            <a:endParaRPr lang="en-US" altLang="en-US" sz="1800" b="1">
              <a:solidFill>
                <a:srgbClr val="003366"/>
              </a:solidFill>
              <a:latin typeface="Arial" panose="020B0604020202020204" pitchFamily="34" charset="0"/>
            </a:endParaRPr>
          </a:p>
          <a:p>
            <a:pPr>
              <a:spcBef>
                <a:spcPct val="0"/>
              </a:spcBef>
              <a:buFontTx/>
              <a:buNone/>
            </a:pPr>
            <a:r>
              <a:rPr lang="en-US" altLang="en-US" sz="1800" b="1">
                <a:solidFill>
                  <a:srgbClr val="800080"/>
                </a:solidFill>
                <a:latin typeface="Arial" panose="020B0604020202020204" pitchFamily="34" charset="0"/>
              </a:rPr>
              <a:t>14.  Ammonium nitrite decomposes upon heating to form nitrogen gas and water.  When a sample is decomposed in a test tube, 511 mL of nitrogen gas is collected over water at 26 </a:t>
            </a:r>
            <a:r>
              <a:rPr lang="en-US" altLang="en-US" sz="1800" b="1">
                <a:solidFill>
                  <a:srgbClr val="800080"/>
                </a:solidFill>
                <a:latin typeface="Arial" panose="020B0604020202020204" pitchFamily="34" charset="0"/>
                <a:sym typeface="Symbol" panose="05050102010706020507" pitchFamily="18" charset="2"/>
              </a:rPr>
              <a:t></a:t>
            </a:r>
            <a:r>
              <a:rPr lang="en-US" altLang="en-US" sz="1800" b="1">
                <a:solidFill>
                  <a:srgbClr val="800080"/>
                </a:solidFill>
                <a:latin typeface="Arial" panose="020B0604020202020204" pitchFamily="34" charset="0"/>
              </a:rPr>
              <a:t>C and 745 torr total pressure.  How many grams of ammonium nitrite were decomposed?  </a:t>
            </a:r>
            <a:r>
              <a:rPr lang="en-US" altLang="en-US" sz="1800" b="1" i="1">
                <a:solidFill>
                  <a:srgbClr val="800080"/>
                </a:solidFill>
                <a:latin typeface="Arial" panose="020B0604020202020204" pitchFamily="34" charset="0"/>
              </a:rPr>
              <a:t>Note: the vapor pressure of water at 26 </a:t>
            </a:r>
            <a:r>
              <a:rPr lang="en-US" altLang="en-US" sz="1800" b="1" i="1">
                <a:solidFill>
                  <a:srgbClr val="800080"/>
                </a:solidFill>
                <a:latin typeface="Arial" panose="020B0604020202020204" pitchFamily="34" charset="0"/>
                <a:sym typeface="Symbol" panose="05050102010706020507" pitchFamily="18" charset="2"/>
              </a:rPr>
              <a:t></a:t>
            </a:r>
            <a:r>
              <a:rPr lang="en-US" altLang="en-US" sz="1800" b="1" i="1">
                <a:solidFill>
                  <a:srgbClr val="800080"/>
                </a:solidFill>
                <a:latin typeface="Arial" panose="020B0604020202020204" pitchFamily="34" charset="0"/>
              </a:rPr>
              <a:t>C is 25.2 torr</a:t>
            </a:r>
            <a:r>
              <a:rPr lang="en-US" altLang="en-US" sz="1800" b="1">
                <a:solidFill>
                  <a:srgbClr val="800080"/>
                </a:solidFill>
                <a:latin typeface="Arial" panose="020B0604020202020204" pitchFamily="34" charset="0"/>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228600" y="304800"/>
            <a:ext cx="8610600" cy="628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b="1">
                <a:latin typeface="Rockwell Extra Bold" panose="02060903040505020403" pitchFamily="18" charset="0"/>
              </a:rPr>
              <a:t>PROPERTIES OF GASES</a:t>
            </a:r>
          </a:p>
          <a:p>
            <a:pPr>
              <a:spcBef>
                <a:spcPct val="0"/>
              </a:spcBef>
              <a:buFontTx/>
              <a:buNone/>
            </a:pPr>
            <a:endParaRPr lang="en-US" altLang="en-US" sz="1000" b="1">
              <a:latin typeface="Arial" panose="020B0604020202020204" pitchFamily="34" charset="0"/>
            </a:endParaRPr>
          </a:p>
          <a:p>
            <a:pPr>
              <a:spcBef>
                <a:spcPct val="0"/>
              </a:spcBef>
              <a:buFontTx/>
              <a:buBlip>
                <a:blip r:embed="rId2"/>
              </a:buBlip>
            </a:pPr>
            <a:r>
              <a:rPr lang="en-US" altLang="en-US" sz="2800" b="1">
                <a:latin typeface="Arial" panose="020B0604020202020204" pitchFamily="34" charset="0"/>
              </a:rPr>
              <a:t>Gases are highly compressible</a:t>
            </a:r>
          </a:p>
          <a:p>
            <a:pPr>
              <a:spcBef>
                <a:spcPct val="0"/>
              </a:spcBef>
              <a:buFontTx/>
              <a:buBlip>
                <a:blip r:embed="rId2"/>
              </a:buBlip>
            </a:pPr>
            <a:r>
              <a:rPr lang="en-US" altLang="en-US" sz="2800" b="1">
                <a:latin typeface="Arial" panose="020B0604020202020204" pitchFamily="34" charset="0"/>
              </a:rPr>
              <a:t>Gas particles are further apart relative to liquids or solids</a:t>
            </a:r>
          </a:p>
          <a:p>
            <a:pPr>
              <a:spcBef>
                <a:spcPct val="0"/>
              </a:spcBef>
              <a:buFontTx/>
              <a:buBlip>
                <a:blip r:embed="rId2"/>
              </a:buBlip>
            </a:pPr>
            <a:r>
              <a:rPr lang="en-US" altLang="en-US" sz="2800" b="1">
                <a:latin typeface="Arial" panose="020B0604020202020204" pitchFamily="34" charset="0"/>
              </a:rPr>
              <a:t>The volume occupied by gases is mostly empty space</a:t>
            </a:r>
          </a:p>
          <a:p>
            <a:pPr>
              <a:spcBef>
                <a:spcPct val="0"/>
              </a:spcBef>
              <a:buFontTx/>
              <a:buBlip>
                <a:blip r:embed="rId2"/>
              </a:buBlip>
            </a:pPr>
            <a:r>
              <a:rPr lang="en-US" altLang="en-US" sz="2800" b="1">
                <a:latin typeface="Arial" panose="020B0604020202020204" pitchFamily="34" charset="0"/>
              </a:rPr>
              <a:t>Gases expand to fill every available space</a:t>
            </a:r>
          </a:p>
          <a:p>
            <a:pPr>
              <a:spcBef>
                <a:spcPct val="0"/>
              </a:spcBef>
              <a:buFontTx/>
              <a:buBlip>
                <a:blip r:embed="rId2"/>
              </a:buBlip>
            </a:pPr>
            <a:r>
              <a:rPr lang="en-US" altLang="en-US" sz="2800" b="1">
                <a:latin typeface="Arial" panose="020B0604020202020204" pitchFamily="34" charset="0"/>
              </a:rPr>
              <a:t>Gases are in rapid random motion</a:t>
            </a:r>
          </a:p>
          <a:p>
            <a:pPr>
              <a:spcBef>
                <a:spcPct val="0"/>
              </a:spcBef>
              <a:buFontTx/>
              <a:buBlip>
                <a:blip r:embed="rId2"/>
              </a:buBlip>
            </a:pPr>
            <a:r>
              <a:rPr lang="en-US" altLang="en-US" sz="2800" b="1">
                <a:latin typeface="Arial" panose="020B0604020202020204" pitchFamily="34" charset="0"/>
              </a:rPr>
              <a:t>All gases diffuse in one another</a:t>
            </a:r>
          </a:p>
          <a:p>
            <a:pPr>
              <a:spcBef>
                <a:spcPct val="0"/>
              </a:spcBef>
              <a:buFontTx/>
              <a:buBlip>
                <a:blip r:embed="rId2"/>
              </a:buBlip>
            </a:pPr>
            <a:r>
              <a:rPr lang="en-US" altLang="en-US" sz="2800" b="1">
                <a:latin typeface="Arial" panose="020B0604020202020204" pitchFamily="34" charset="0"/>
              </a:rPr>
              <a:t>The attraction between gas particles is weaker relative to liquids or solids</a:t>
            </a:r>
          </a:p>
          <a:p>
            <a:pPr>
              <a:spcBef>
                <a:spcPct val="0"/>
              </a:spcBef>
              <a:buFontTx/>
              <a:buBlip>
                <a:blip r:embed="rId2"/>
              </a:buBlip>
            </a:pPr>
            <a:r>
              <a:rPr lang="en-US" altLang="en-US" sz="2800" b="1">
                <a:latin typeface="Arial" panose="020B0604020202020204" pitchFamily="34" charset="0"/>
              </a:rPr>
              <a:t>If a fixed sample of gas is left undisturbed at constant V &amp; T, the P of the gas remains constant.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228600"/>
            <a:ext cx="7772400" cy="609600"/>
          </a:xfrm>
        </p:spPr>
        <p:txBody>
          <a:bodyPr/>
          <a:lstStyle/>
          <a:p>
            <a:pPr>
              <a:defRPr/>
            </a:pPr>
            <a:r>
              <a:rPr lang="en-US" b="1">
                <a:solidFill>
                  <a:srgbClr val="0000FF"/>
                </a:solidFill>
                <a:effectLst>
                  <a:outerShdw blurRad="38100" dist="38100" dir="2700000" algn="tl">
                    <a:srgbClr val="C0C0C0"/>
                  </a:outerShdw>
                </a:effectLst>
              </a:rPr>
              <a:t>K</a:t>
            </a:r>
            <a:r>
              <a:rPr lang="en-US" b="1">
                <a:effectLst>
                  <a:outerShdw blurRad="38100" dist="38100" dir="2700000" algn="tl">
                    <a:srgbClr val="C0C0C0"/>
                  </a:outerShdw>
                </a:effectLst>
              </a:rPr>
              <a:t>inetic </a:t>
            </a:r>
            <a:r>
              <a:rPr lang="en-US" b="1">
                <a:solidFill>
                  <a:srgbClr val="0000FF"/>
                </a:solidFill>
                <a:effectLst>
                  <a:outerShdw blurRad="38100" dist="38100" dir="2700000" algn="tl">
                    <a:srgbClr val="C0C0C0"/>
                  </a:outerShdw>
                </a:effectLst>
              </a:rPr>
              <a:t>M</a:t>
            </a:r>
            <a:r>
              <a:rPr lang="en-US" b="1">
                <a:effectLst>
                  <a:outerShdw blurRad="38100" dist="38100" dir="2700000" algn="tl">
                    <a:srgbClr val="C0C0C0"/>
                  </a:outerShdw>
                </a:effectLst>
              </a:rPr>
              <a:t>olecular </a:t>
            </a:r>
            <a:r>
              <a:rPr lang="en-US" b="1">
                <a:solidFill>
                  <a:srgbClr val="0000FF"/>
                </a:solidFill>
                <a:effectLst>
                  <a:outerShdw blurRad="38100" dist="38100" dir="2700000" algn="tl">
                    <a:srgbClr val="C0C0C0"/>
                  </a:outerShdw>
                </a:effectLst>
              </a:rPr>
              <a:t>T</a:t>
            </a:r>
            <a:r>
              <a:rPr lang="en-US" b="1">
                <a:effectLst>
                  <a:outerShdw blurRad="38100" dist="38100" dir="2700000" algn="tl">
                    <a:srgbClr val="C0C0C0"/>
                  </a:outerShdw>
                </a:effectLst>
              </a:rPr>
              <a:t>heory</a:t>
            </a:r>
            <a:endParaRPr lang="en-US"/>
          </a:p>
        </p:txBody>
      </p:sp>
      <p:sp>
        <p:nvSpPr>
          <p:cNvPr id="23555" name="Rectangle 3"/>
          <p:cNvSpPr>
            <a:spLocks noGrp="1" noChangeArrowheads="1"/>
          </p:cNvSpPr>
          <p:nvPr>
            <p:ph type="body" idx="1"/>
          </p:nvPr>
        </p:nvSpPr>
        <p:spPr>
          <a:xfrm>
            <a:off x="0" y="762000"/>
            <a:ext cx="9144000" cy="6096000"/>
          </a:xfrm>
        </p:spPr>
        <p:txBody>
          <a:bodyPr/>
          <a:lstStyle/>
          <a:p>
            <a:r>
              <a:rPr lang="en-US" altLang="en-US" sz="2000" b="1">
                <a:latin typeface="Arial" panose="020B0604020202020204" pitchFamily="34" charset="0"/>
              </a:rPr>
              <a:t>Matter is composed of tiny particles (atoms, molecules or ions) with definite and characteristic sizes that never change.</a:t>
            </a:r>
          </a:p>
          <a:p>
            <a:endParaRPr lang="en-US" altLang="en-US" sz="2000" b="1">
              <a:latin typeface="Arial" panose="020B0604020202020204" pitchFamily="34" charset="0"/>
            </a:endParaRPr>
          </a:p>
          <a:p>
            <a:r>
              <a:rPr lang="en-US" altLang="en-US" sz="2000" b="1">
                <a:latin typeface="Arial" panose="020B0604020202020204" pitchFamily="34" charset="0"/>
              </a:rPr>
              <a:t>The particles are in constant random motion, that is they possess kinetic energy.   E</a:t>
            </a:r>
            <a:r>
              <a:rPr lang="en-US" altLang="en-US" sz="2000" b="1" baseline="-25000">
                <a:latin typeface="Arial" panose="020B0604020202020204" pitchFamily="34" charset="0"/>
              </a:rPr>
              <a:t>k</a:t>
            </a:r>
            <a:r>
              <a:rPr lang="en-US" altLang="en-US" sz="2000" b="1">
                <a:latin typeface="Arial" panose="020B0604020202020204" pitchFamily="34" charset="0"/>
              </a:rPr>
              <a:t> = </a:t>
            </a:r>
            <a:r>
              <a:rPr lang="en-US" altLang="en-US" sz="2000" b="1" baseline="30000">
                <a:latin typeface="Arial" panose="020B0604020202020204" pitchFamily="34" charset="0"/>
              </a:rPr>
              <a:t>1</a:t>
            </a:r>
            <a:r>
              <a:rPr lang="en-US" altLang="en-US" sz="2000" b="1">
                <a:latin typeface="Arial" panose="020B0604020202020204" pitchFamily="34" charset="0"/>
              </a:rPr>
              <a:t>/</a:t>
            </a:r>
            <a:r>
              <a:rPr lang="en-US" altLang="en-US" sz="2000" b="1" baseline="-25000">
                <a:latin typeface="Arial" panose="020B0604020202020204" pitchFamily="34" charset="0"/>
              </a:rPr>
              <a:t>2</a:t>
            </a:r>
            <a:r>
              <a:rPr lang="en-US" altLang="en-US" sz="2000" b="1">
                <a:latin typeface="Arial" panose="020B0604020202020204" pitchFamily="34" charset="0"/>
              </a:rPr>
              <a:t> mv</a:t>
            </a:r>
            <a:r>
              <a:rPr lang="en-US" altLang="en-US" sz="2000" b="1" baseline="30000">
                <a:latin typeface="Arial" panose="020B0604020202020204" pitchFamily="34" charset="0"/>
              </a:rPr>
              <a:t>2</a:t>
            </a:r>
            <a:endParaRPr lang="en-US" altLang="en-US" sz="2000" b="1">
              <a:latin typeface="Arial" panose="020B0604020202020204" pitchFamily="34" charset="0"/>
            </a:endParaRPr>
          </a:p>
          <a:p>
            <a:endParaRPr lang="en-US" altLang="en-US" sz="2000" b="1">
              <a:latin typeface="Arial" panose="020B0604020202020204" pitchFamily="34" charset="0"/>
            </a:endParaRPr>
          </a:p>
          <a:p>
            <a:r>
              <a:rPr lang="en-US" altLang="en-US" sz="2000" b="1">
                <a:latin typeface="Arial" panose="020B0604020202020204" pitchFamily="34" charset="0"/>
              </a:rPr>
              <a:t>The particles interact with each other through attractive and repulsive forces (electrostatic interactions), that is the possess potential energy.        U = mgh</a:t>
            </a:r>
          </a:p>
          <a:p>
            <a:endParaRPr lang="en-US" altLang="en-US" sz="2000" b="1">
              <a:latin typeface="Arial" panose="020B0604020202020204" pitchFamily="34" charset="0"/>
            </a:endParaRPr>
          </a:p>
          <a:p>
            <a:r>
              <a:rPr lang="en-US" altLang="en-US" sz="2000" b="1">
                <a:latin typeface="Arial" panose="020B0604020202020204" pitchFamily="34" charset="0"/>
              </a:rPr>
              <a:t>The velocity of the particles increases as the temperature is increased therefore the average kinetic energy of all the particles in a system depends on the temperature.</a:t>
            </a:r>
          </a:p>
          <a:p>
            <a:endParaRPr lang="en-US" altLang="en-US" sz="2000" b="1">
              <a:latin typeface="Arial" panose="020B0604020202020204" pitchFamily="34" charset="0"/>
            </a:endParaRPr>
          </a:p>
          <a:p>
            <a:r>
              <a:rPr lang="en-US" altLang="en-US" sz="2000" b="1">
                <a:latin typeface="Arial" panose="020B0604020202020204" pitchFamily="34" charset="0"/>
              </a:rPr>
              <a:t>The particles in a system transfer energy form one to another during collisions yet no net energy is lost from the system.   The energy of the system is conserved but the energy of the individual particles is continually changing.</a:t>
            </a:r>
            <a:endParaRPr lang="en-US" altLang="en-US">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8600" y="0"/>
            <a:ext cx="8763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b="1" u="sng"/>
              <a:t>Kinetic Molecular Theory of Gases</a:t>
            </a:r>
            <a:r>
              <a:rPr lang="en-US" altLang="en-US" sz="2000" b="1"/>
              <a:t> – an explanation of the properties of an ideal gas in terms of the behavior of continuously moving molecules that are so small that they can be regarded as having no volume.  This theory can be summed up with the following five postulates about the molecules of an ideal gas:</a:t>
            </a:r>
          </a:p>
          <a:p>
            <a:pPr>
              <a:spcBef>
                <a:spcPct val="0"/>
              </a:spcBef>
              <a:buFontTx/>
              <a:buNone/>
            </a:pPr>
            <a:endParaRPr lang="en-US" altLang="en-US" sz="2000" b="1"/>
          </a:p>
          <a:p>
            <a:pPr>
              <a:spcBef>
                <a:spcPct val="0"/>
              </a:spcBef>
              <a:buFontTx/>
              <a:buNone/>
            </a:pPr>
            <a:r>
              <a:rPr lang="en-US" altLang="en-US" sz="2000" b="1">
                <a:solidFill>
                  <a:srgbClr val="660066"/>
                </a:solidFill>
              </a:rPr>
              <a:t>1.  Gases are composed of molecules that are in continuous motion.  The molecules of an ideal gas move in straight lines and change direction only when they collide with other molecules or with the walls of the container.</a:t>
            </a:r>
            <a:endParaRPr lang="en-US" altLang="en-US" sz="2400" b="1">
              <a:solidFill>
                <a:srgbClr val="660066"/>
              </a:solidFill>
            </a:endParaRPr>
          </a:p>
          <a:p>
            <a:pPr>
              <a:spcBef>
                <a:spcPct val="0"/>
              </a:spcBef>
              <a:buFontTx/>
              <a:buNone/>
            </a:pPr>
            <a:endParaRPr lang="en-US" altLang="en-US" sz="2000" b="1">
              <a:solidFill>
                <a:srgbClr val="800080"/>
              </a:solidFill>
            </a:endParaRPr>
          </a:p>
          <a:p>
            <a:pPr>
              <a:spcBef>
                <a:spcPct val="0"/>
              </a:spcBef>
              <a:buFontTx/>
              <a:buNone/>
            </a:pPr>
            <a:r>
              <a:rPr lang="en-US" altLang="en-US" sz="2000" b="1">
                <a:solidFill>
                  <a:srgbClr val="C00000"/>
                </a:solidFill>
              </a:rPr>
              <a:t>2</a:t>
            </a:r>
            <a:r>
              <a:rPr lang="en-US" altLang="en-US" sz="2400" b="1">
                <a:solidFill>
                  <a:srgbClr val="C00000"/>
                </a:solidFill>
              </a:rPr>
              <a:t>.</a:t>
            </a:r>
            <a:r>
              <a:rPr lang="en-US" altLang="en-US" sz="2000" b="1">
                <a:solidFill>
                  <a:srgbClr val="C00000"/>
                </a:solidFill>
              </a:rPr>
              <a:t>  The molecules of a gas are small compared to the distances between them; molecules of an ideal gas are considered to have no volume.  Thus, the average distance between the molecules of a gas is large compared to the size of the molecules.</a:t>
            </a:r>
          </a:p>
          <a:p>
            <a:pPr>
              <a:spcBef>
                <a:spcPct val="0"/>
              </a:spcBef>
              <a:buFontTx/>
              <a:buNone/>
            </a:pPr>
            <a:endParaRPr lang="en-US" altLang="en-US" sz="2000" b="1">
              <a:solidFill>
                <a:schemeClr val="accent2"/>
              </a:solidFill>
            </a:endParaRPr>
          </a:p>
          <a:p>
            <a:pPr>
              <a:spcBef>
                <a:spcPct val="0"/>
              </a:spcBef>
              <a:buFontTx/>
              <a:buNone/>
            </a:pPr>
            <a:r>
              <a:rPr lang="en-US" altLang="en-US" sz="2000" b="1">
                <a:solidFill>
                  <a:srgbClr val="660066"/>
                </a:solidFill>
              </a:rPr>
              <a:t>3.  The pressure of a gas in a container results from the bombardment of the walls of the container by the molecules of the gas.</a:t>
            </a:r>
            <a:endParaRPr lang="en-US" altLang="en-US" sz="2400" b="1">
              <a:solidFill>
                <a:srgbClr val="660066"/>
              </a:solidFill>
            </a:endParaRPr>
          </a:p>
          <a:p>
            <a:pPr>
              <a:spcBef>
                <a:spcPct val="0"/>
              </a:spcBef>
              <a:buFontTx/>
              <a:buNone/>
            </a:pPr>
            <a:endParaRPr lang="en-US" altLang="en-US" sz="2000" b="1">
              <a:solidFill>
                <a:srgbClr val="800080"/>
              </a:solidFill>
            </a:endParaRPr>
          </a:p>
          <a:p>
            <a:pPr>
              <a:spcBef>
                <a:spcPct val="0"/>
              </a:spcBef>
              <a:buFontTx/>
              <a:buNone/>
            </a:pPr>
            <a:r>
              <a:rPr lang="en-US" altLang="en-US" sz="2000" b="1">
                <a:solidFill>
                  <a:srgbClr val="C00000"/>
                </a:solidFill>
              </a:rPr>
              <a:t>4.  Molecules of an ideal gas are assumed to exert no forces other than collision forces on each other.  Thus the collisions among molecules and between molecules and walls must be elastic; that is, the collisions involve no loss of energy due to friction.</a:t>
            </a:r>
            <a:endParaRPr lang="en-US" altLang="en-US" sz="2400" b="1">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193675"/>
            <a:ext cx="8839200" cy="63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2">
              <a:spcBef>
                <a:spcPct val="0"/>
              </a:spcBef>
              <a:buFontTx/>
              <a:buNone/>
            </a:pPr>
            <a:r>
              <a:rPr lang="en-US" altLang="en-US" sz="2000" b="1">
                <a:solidFill>
                  <a:srgbClr val="660066"/>
                </a:solidFill>
              </a:rPr>
              <a:t>5.  The average kinetic energy of the molecules is proportional to the Kelvin temperature of the gas and is the same for all gases at the same temperature.</a:t>
            </a:r>
            <a:r>
              <a:rPr lang="en-US" altLang="en-US" b="1">
                <a:solidFill>
                  <a:srgbClr val="660066"/>
                </a:solidFill>
              </a:rPr>
              <a:t>  </a:t>
            </a:r>
          </a:p>
          <a:p>
            <a:pPr>
              <a:spcBef>
                <a:spcPct val="0"/>
              </a:spcBef>
              <a:buFontTx/>
              <a:buNone/>
            </a:pPr>
            <a:endParaRPr lang="en-US" altLang="en-US" sz="2400" b="1">
              <a:solidFill>
                <a:srgbClr val="660066"/>
              </a:solidFill>
            </a:endParaRPr>
          </a:p>
          <a:p>
            <a:pPr lvl="2">
              <a:spcBef>
                <a:spcPct val="0"/>
              </a:spcBef>
              <a:buFontTx/>
              <a:buNone/>
            </a:pPr>
            <a:r>
              <a:rPr lang="en-US" altLang="en-US" sz="2000" b="1">
                <a:solidFill>
                  <a:srgbClr val="660066"/>
                </a:solidFill>
              </a:rPr>
              <a:t>Furthermore, the speed (or velocity) of these molecules can be related to temperature via the following, known as the root mean square speed (</a:t>
            </a:r>
            <a:r>
              <a:rPr lang="en-US" altLang="en-US" sz="2000" b="1" i="1">
                <a:solidFill>
                  <a:srgbClr val="660066"/>
                </a:solidFill>
              </a:rPr>
              <a:t>u</a:t>
            </a:r>
            <a:r>
              <a:rPr lang="en-US" altLang="en-US" sz="2000" b="1" baseline="-25000">
                <a:solidFill>
                  <a:srgbClr val="660066"/>
                </a:solidFill>
              </a:rPr>
              <a:t>rms</a:t>
            </a:r>
            <a:r>
              <a:rPr lang="en-US" altLang="en-US" sz="2000" b="1">
                <a:solidFill>
                  <a:srgbClr val="660066"/>
                </a:solidFill>
              </a:rPr>
              <a:t>)</a:t>
            </a:r>
          </a:p>
          <a:p>
            <a:pPr>
              <a:spcBef>
                <a:spcPct val="0"/>
              </a:spcBef>
              <a:buFontTx/>
              <a:buNone/>
            </a:pPr>
            <a:r>
              <a:rPr lang="en-US" altLang="en-US" sz="2000" b="1" i="1">
                <a:solidFill>
                  <a:srgbClr val="660066"/>
                </a:solidFill>
              </a:rPr>
              <a:t>                                                       u</a:t>
            </a:r>
            <a:r>
              <a:rPr lang="en-US" altLang="en-US" sz="2000" b="1" baseline="-25000">
                <a:solidFill>
                  <a:srgbClr val="660066"/>
                </a:solidFill>
              </a:rPr>
              <a:t>rms</a:t>
            </a:r>
            <a:r>
              <a:rPr lang="en-US" altLang="en-US" sz="2400" b="1">
                <a:solidFill>
                  <a:srgbClr val="660066"/>
                </a:solidFill>
              </a:rPr>
              <a:t> = </a:t>
            </a:r>
          </a:p>
          <a:p>
            <a:pPr>
              <a:spcBef>
                <a:spcPct val="0"/>
              </a:spcBef>
              <a:buFontTx/>
              <a:buNone/>
            </a:pPr>
            <a:endParaRPr lang="en-US" altLang="en-US" sz="2400" b="1">
              <a:solidFill>
                <a:srgbClr val="660066"/>
              </a:solidFill>
            </a:endParaRPr>
          </a:p>
          <a:p>
            <a:pPr lvl="2">
              <a:spcBef>
                <a:spcPct val="0"/>
              </a:spcBef>
              <a:buFontTx/>
              <a:buNone/>
            </a:pPr>
            <a:r>
              <a:rPr lang="en-US" altLang="en-US" sz="2000" b="1">
                <a:solidFill>
                  <a:srgbClr val="660066"/>
                </a:solidFill>
              </a:rPr>
              <a:t>where R = 8.3145 J/K mol; T = temperature in Kelvin, and M = molar mass in kg/mol.  The model of the kinetic molecular theory of gases is consistent with the ideal gas law and provides the aforementioned expression for the root mean square speed of molecules.  When combining root mean square speed with the expression for kinetic energy (which we know is ½ mv</a:t>
            </a:r>
            <a:r>
              <a:rPr lang="en-US" altLang="en-US" sz="2000" b="1" baseline="30000">
                <a:solidFill>
                  <a:srgbClr val="660066"/>
                </a:solidFill>
              </a:rPr>
              <a:t>2</a:t>
            </a:r>
            <a:r>
              <a:rPr lang="en-US" altLang="en-US" sz="2000" b="1">
                <a:solidFill>
                  <a:srgbClr val="660066"/>
                </a:solidFill>
              </a:rPr>
              <a:t> PER MOLECULE), one can derive an equation for the kinetic energy of an ideal gas </a:t>
            </a:r>
            <a:r>
              <a:rPr lang="en-US" altLang="en-US" sz="2000" b="1" u="sng">
                <a:solidFill>
                  <a:srgbClr val="660066"/>
                </a:solidFill>
              </a:rPr>
              <a:t>PER MOLE</a:t>
            </a:r>
            <a:r>
              <a:rPr lang="en-US" altLang="en-US" sz="2000" b="1">
                <a:solidFill>
                  <a:srgbClr val="660066"/>
                </a:solidFill>
              </a:rPr>
              <a:t>:</a:t>
            </a:r>
            <a:endParaRPr lang="en-US" altLang="en-US" b="1">
              <a:solidFill>
                <a:srgbClr val="660066"/>
              </a:solidFill>
            </a:endParaRPr>
          </a:p>
          <a:p>
            <a:pPr lvl="2">
              <a:spcBef>
                <a:spcPct val="0"/>
              </a:spcBef>
              <a:buFontTx/>
              <a:buNone/>
            </a:pPr>
            <a:endParaRPr lang="en-US" altLang="en-US" b="1">
              <a:solidFill>
                <a:srgbClr val="660066"/>
              </a:solidFill>
            </a:endParaRPr>
          </a:p>
          <a:p>
            <a:pPr>
              <a:spcBef>
                <a:spcPct val="0"/>
              </a:spcBef>
              <a:buFontTx/>
              <a:buNone/>
            </a:pPr>
            <a:r>
              <a:rPr lang="en-US" altLang="en-US" sz="2000" b="1">
                <a:solidFill>
                  <a:srgbClr val="660066"/>
                </a:solidFill>
              </a:rPr>
              <a:t>	            </a:t>
            </a:r>
            <a:r>
              <a:rPr lang="en-US" altLang="en-US" sz="2400" b="1"/>
              <a:t>KE (per mole) = ½ mv</a:t>
            </a:r>
            <a:r>
              <a:rPr lang="en-US" altLang="en-US" sz="2400" b="1" baseline="30000"/>
              <a:t>2</a:t>
            </a:r>
            <a:r>
              <a:rPr lang="en-US" altLang="en-US" sz="2400" b="1"/>
              <a:t> = ½ m                  = 3/2 RT</a:t>
            </a:r>
          </a:p>
          <a:p>
            <a:pPr>
              <a:spcBef>
                <a:spcPct val="0"/>
              </a:spcBef>
              <a:buFontTx/>
              <a:buNone/>
            </a:pPr>
            <a:r>
              <a:rPr lang="en-US" altLang="en-US" sz="2000" b="1">
                <a:solidFill>
                  <a:srgbClr val="660066"/>
                </a:solidFill>
              </a:rPr>
              <a:t>	</a:t>
            </a:r>
          </a:p>
          <a:p>
            <a:pPr>
              <a:spcBef>
                <a:spcPct val="0"/>
              </a:spcBef>
              <a:buFontTx/>
              <a:buNone/>
            </a:pPr>
            <a:r>
              <a:rPr lang="en-US" altLang="en-US" sz="2000" b="1">
                <a:solidFill>
                  <a:srgbClr val="660066"/>
                </a:solidFill>
              </a:rPr>
              <a:t>	Once again, we see that molar kinetic energy of a gas is proportional to the temperature.</a:t>
            </a:r>
            <a:endParaRPr lang="en-US" altLang="en-US" sz="2400" b="1">
              <a:solidFill>
                <a:srgbClr val="660066"/>
              </a:solidFill>
            </a:endParaRPr>
          </a:p>
        </p:txBody>
      </p:sp>
      <p:graphicFrame>
        <p:nvGraphicFramePr>
          <p:cNvPr id="25603" name="Object 4"/>
          <p:cNvGraphicFramePr>
            <a:graphicFrameLocks noChangeAspect="1"/>
          </p:cNvGraphicFramePr>
          <p:nvPr/>
        </p:nvGraphicFramePr>
        <p:xfrm>
          <a:off x="4724400" y="1828800"/>
          <a:ext cx="914400" cy="831850"/>
        </p:xfrm>
        <a:graphic>
          <a:graphicData uri="http://schemas.openxmlformats.org/presentationml/2006/ole">
            <mc:AlternateContent xmlns:mc="http://schemas.openxmlformats.org/markup-compatibility/2006">
              <mc:Choice xmlns:v="urn:schemas-microsoft-com:vml" Requires="v">
                <p:oleObj spid="_x0000_s25607" r:id="rId3" imgW="448056" imgH="445008" progId="">
                  <p:embed/>
                </p:oleObj>
              </mc:Choice>
              <mc:Fallback>
                <p:oleObj r:id="rId3" imgW="448056" imgH="445008"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1828800"/>
                        <a:ext cx="9144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04" name="Object 5"/>
          <p:cNvGraphicFramePr>
            <a:graphicFrameLocks noChangeAspect="1"/>
          </p:cNvGraphicFramePr>
          <p:nvPr/>
        </p:nvGraphicFramePr>
        <p:xfrm>
          <a:off x="5715000" y="4648200"/>
          <a:ext cx="1066800" cy="965200"/>
        </p:xfrm>
        <a:graphic>
          <a:graphicData uri="http://schemas.openxmlformats.org/presentationml/2006/ole">
            <mc:AlternateContent xmlns:mc="http://schemas.openxmlformats.org/markup-compatibility/2006">
              <mc:Choice xmlns:v="urn:schemas-microsoft-com:vml" Requires="v">
                <p:oleObj spid="_x0000_s25608" r:id="rId5" imgW="638556" imgH="507492" progId="">
                  <p:embed/>
                </p:oleObj>
              </mc:Choice>
              <mc:Fallback>
                <p:oleObj r:id="rId5" imgW="638556" imgH="507492" progId="">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4648200"/>
                        <a:ext cx="106680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41275"/>
            <a:ext cx="91440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174625">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spcBef>
                <a:spcPct val="0"/>
              </a:spcBef>
              <a:buFontTx/>
              <a:buNone/>
            </a:pPr>
            <a:r>
              <a:rPr lang="en-US" altLang="en-US" sz="1800" b="1" u="sng">
                <a:solidFill>
                  <a:srgbClr val="663300"/>
                </a:solidFill>
              </a:rPr>
              <a:t>Maxwell Distribution of Speeds</a:t>
            </a:r>
            <a:r>
              <a:rPr lang="en-US" altLang="en-US" sz="1800" b="1">
                <a:solidFill>
                  <a:srgbClr val="663300"/>
                </a:solidFill>
              </a:rPr>
              <a:t> – As useful as the root mean square equation is for most gases, it only represents an </a:t>
            </a:r>
            <a:r>
              <a:rPr lang="en-US" altLang="en-US" sz="1800" b="1" i="1">
                <a:solidFill>
                  <a:srgbClr val="663300"/>
                </a:solidFill>
              </a:rPr>
              <a:t>average</a:t>
            </a:r>
            <a:r>
              <a:rPr lang="en-US" altLang="en-US" sz="1800" b="1">
                <a:solidFill>
                  <a:srgbClr val="663300"/>
                </a:solidFill>
              </a:rPr>
              <a:t> speed.  Individual molecules undergo several billion changes of speed and direction each second.  The formula for calculating the fraction of gas molecules having a given speed at any instant was first derived by James Maxwell.  You should be familiar with the conceptual implications of this equation:</a:t>
            </a:r>
            <a:endParaRPr lang="en-US" altLang="en-US" sz="1800" b="1"/>
          </a:p>
          <a:p>
            <a:pPr>
              <a:spcBef>
                <a:spcPct val="0"/>
              </a:spcBef>
              <a:buFontTx/>
              <a:buNone/>
            </a:pPr>
            <a:r>
              <a:rPr lang="en-US" altLang="en-US" sz="1800" b="1"/>
              <a:t>	</a:t>
            </a:r>
            <a:r>
              <a:rPr lang="en-US" altLang="en-US" sz="1800" b="1">
                <a:solidFill>
                  <a:srgbClr val="C00000"/>
                </a:solidFill>
              </a:rPr>
              <a:t>1.  The molecules of all gases have a wide range of speeds.  As  the temperature 	increases, the root mean square speed and the range of speeds both increase.  	The range of speeds is described by the Maxwell distribution (equation).</a:t>
            </a:r>
          </a:p>
          <a:p>
            <a:pPr>
              <a:spcBef>
                <a:spcPct val="0"/>
              </a:spcBef>
              <a:buFontTx/>
              <a:buNone/>
            </a:pPr>
            <a:r>
              <a:rPr lang="en-US" altLang="en-US" sz="1800" b="1">
                <a:solidFill>
                  <a:srgbClr val="C00000"/>
                </a:solidFill>
              </a:rPr>
              <a:t>	</a:t>
            </a:r>
          </a:p>
          <a:p>
            <a:pPr>
              <a:spcBef>
                <a:spcPct val="0"/>
              </a:spcBef>
              <a:buFontTx/>
              <a:buNone/>
            </a:pPr>
            <a:r>
              <a:rPr lang="en-US" altLang="en-US" sz="1800" b="1">
                <a:solidFill>
                  <a:srgbClr val="C00000"/>
                </a:solidFill>
              </a:rPr>
              <a:t>	2.  Heavy molecules (such as CO</a:t>
            </a:r>
            <a:r>
              <a:rPr lang="en-US" altLang="en-US" sz="1800" b="1" baseline="-25000">
                <a:solidFill>
                  <a:srgbClr val="C00000"/>
                </a:solidFill>
              </a:rPr>
              <a:t>2</a:t>
            </a:r>
            <a:r>
              <a:rPr lang="en-US" altLang="en-US" sz="1800" b="1">
                <a:solidFill>
                  <a:srgbClr val="C00000"/>
                </a:solidFill>
              </a:rPr>
              <a:t>) travel with speeds close to their average 		values.  The greater the molar mass, the lower the average speed and the 	narrower the spread of speeds.  Light molecules (such as H</a:t>
            </a:r>
            <a:r>
              <a:rPr lang="en-US" altLang="en-US" sz="1800" b="1" baseline="-25000">
                <a:solidFill>
                  <a:srgbClr val="C00000"/>
                </a:solidFill>
              </a:rPr>
              <a:t>2</a:t>
            </a:r>
            <a:r>
              <a:rPr lang="en-US" altLang="en-US" sz="1800" b="1">
                <a:solidFill>
                  <a:srgbClr val="C00000"/>
                </a:solidFill>
              </a:rPr>
              <a:t>) not only have 	higher 	average speeds, but also a wider range of speeds. </a:t>
            </a:r>
          </a:p>
        </p:txBody>
      </p:sp>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657600"/>
            <a:ext cx="35814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4"/>
          <p:cNvSpPr txBox="1">
            <a:spLocks noChangeArrowheads="1"/>
          </p:cNvSpPr>
          <p:nvPr/>
        </p:nvSpPr>
        <p:spPr bwMode="auto">
          <a:xfrm>
            <a:off x="5029200" y="4267200"/>
            <a:ext cx="39020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sz="1800" b="1">
                <a:effectLst>
                  <a:outerShdw blurRad="38100" dist="38100" dir="2700000" algn="tl">
                    <a:srgbClr val="C0C0C0"/>
                  </a:outerShdw>
                </a:effectLst>
              </a:rPr>
              <a:t>For example, some molecules of gases with low molar masses have such high speeds that they can escape from the gravitational pull of small planets and go off into space.  As a consequence, hydrogen molecules and helium atoms, which are both very light, are rare in the Earth’s atmosphere.</a:t>
            </a:r>
            <a:endParaRPr lang="en-US" b="1">
              <a:effectLst>
                <a:outerShdw blurRad="38100" dist="38100" dir="2700000" algn="tl">
                  <a:srgbClr val="C0C0C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762000"/>
          </a:xfrm>
        </p:spPr>
        <p:txBody>
          <a:bodyPr/>
          <a:lstStyle/>
          <a:p>
            <a:r>
              <a:rPr lang="en-US" altLang="en-US" sz="4000" b="1">
                <a:solidFill>
                  <a:srgbClr val="003366"/>
                </a:solidFill>
                <a:latin typeface="Algerian" panose="04020705040A02060702" pitchFamily="82" charset="0"/>
              </a:rPr>
              <a:t>Properties of Gases</a:t>
            </a:r>
          </a:p>
        </p:txBody>
      </p:sp>
      <p:sp>
        <p:nvSpPr>
          <p:cNvPr id="27651" name="Rectangle 3"/>
          <p:cNvSpPr>
            <a:spLocks noGrp="1" noChangeArrowheads="1"/>
          </p:cNvSpPr>
          <p:nvPr>
            <p:ph type="body" idx="1"/>
          </p:nvPr>
        </p:nvSpPr>
        <p:spPr>
          <a:xfrm>
            <a:off x="0" y="609600"/>
            <a:ext cx="9144000" cy="2514600"/>
          </a:xfrm>
        </p:spPr>
        <p:txBody>
          <a:bodyPr/>
          <a:lstStyle/>
          <a:p>
            <a:pPr>
              <a:lnSpc>
                <a:spcPct val="90000"/>
              </a:lnSpc>
              <a:buFont typeface="Marlett" pitchFamily="2" charset="2"/>
              <a:buChar char="h"/>
            </a:pPr>
            <a:r>
              <a:rPr lang="en-US" altLang="en-US" b="1">
                <a:solidFill>
                  <a:srgbClr val="333399"/>
                </a:solidFill>
                <a:latin typeface="Arial Unicode MS" panose="020B0604020202020204" pitchFamily="34" charset="-128"/>
              </a:rPr>
              <a:t>DIFFUSION</a:t>
            </a:r>
          </a:p>
          <a:p>
            <a:pPr lvl="2">
              <a:lnSpc>
                <a:spcPct val="90000"/>
              </a:lnSpc>
              <a:buFontTx/>
              <a:buNone/>
            </a:pPr>
            <a:r>
              <a:rPr lang="en-US" altLang="en-US" b="1">
                <a:latin typeface="Arial Unicode MS" panose="020B0604020202020204" pitchFamily="34" charset="-128"/>
              </a:rPr>
              <a:t>Diffusion is the ability of two or more gases to mix spontaneously until a uniform mixture is formed.</a:t>
            </a:r>
          </a:p>
          <a:p>
            <a:pPr lvl="2">
              <a:lnSpc>
                <a:spcPct val="90000"/>
              </a:lnSpc>
              <a:buFontTx/>
              <a:buNone/>
            </a:pPr>
            <a:r>
              <a:rPr lang="en-US" altLang="en-US" b="1">
                <a:latin typeface="Arial Unicode MS" panose="020B0604020202020204" pitchFamily="34" charset="-128"/>
              </a:rPr>
              <a:t>Example:  A person wearing a lot of perfume walks into an enclosed room, eventually in time, the entire room will smell like the perfume.</a:t>
            </a:r>
          </a:p>
        </p:txBody>
      </p:sp>
      <p:sp>
        <p:nvSpPr>
          <p:cNvPr id="27652" name="Text Box 4"/>
          <p:cNvSpPr txBox="1">
            <a:spLocks noChangeArrowheads="1"/>
          </p:cNvSpPr>
          <p:nvPr/>
        </p:nvSpPr>
        <p:spPr bwMode="auto">
          <a:xfrm>
            <a:off x="0" y="2971800"/>
            <a:ext cx="9144000" cy="376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Clr>
                <a:srgbClr val="6600CC"/>
              </a:buClr>
              <a:buFont typeface="Marlett" pitchFamily="2" charset="2"/>
              <a:buChar char="h"/>
              <a:defRPr/>
            </a:pPr>
            <a:r>
              <a:rPr lang="en-US" sz="2800" b="1" dirty="0">
                <a:solidFill>
                  <a:srgbClr val="6600CC"/>
                </a:solidFill>
                <a:latin typeface="Arial Unicode MS" pitchFamily="34" charset="-128"/>
              </a:rPr>
              <a:t>  EFFUSION</a:t>
            </a:r>
          </a:p>
          <a:p>
            <a:pPr lvl="2" eaLnBrk="1" hangingPunct="1">
              <a:spcBef>
                <a:spcPct val="20000"/>
              </a:spcBef>
              <a:defRPr/>
            </a:pPr>
            <a:r>
              <a:rPr lang="en-US" sz="2000" b="1" dirty="0">
                <a:latin typeface="Arial Unicode MS" pitchFamily="34" charset="-128"/>
              </a:rPr>
              <a:t>Effusion is the ability of gas particles to pass through a small opening or membrane from a container of higher pressure to a container of lower pressure. </a:t>
            </a:r>
          </a:p>
          <a:p>
            <a:pPr lvl="2" eaLnBrk="1" hangingPunct="1">
              <a:spcBef>
                <a:spcPct val="20000"/>
              </a:spcBef>
              <a:defRPr/>
            </a:pPr>
            <a:r>
              <a:rPr lang="en-US" sz="2000" b="1" dirty="0">
                <a:latin typeface="Arial Unicode MS" pitchFamily="34" charset="-128"/>
              </a:rPr>
              <a:t>The General Rule is: </a:t>
            </a:r>
            <a:r>
              <a:rPr lang="en-US" sz="2000" b="1" dirty="0">
                <a:effectLst>
                  <a:outerShdw blurRad="38100" dist="38100" dir="2700000" algn="tl">
                    <a:srgbClr val="C0C0C0"/>
                  </a:outerShdw>
                </a:effectLst>
                <a:latin typeface="Arial Unicode MS" pitchFamily="34" charset="-128"/>
              </a:rPr>
              <a:t>The lighter the gas, the faster it moves.</a:t>
            </a:r>
          </a:p>
          <a:p>
            <a:pPr lvl="2" eaLnBrk="1" hangingPunct="1">
              <a:spcBef>
                <a:spcPct val="20000"/>
              </a:spcBef>
              <a:defRPr/>
            </a:pPr>
            <a:r>
              <a:rPr lang="en-US" sz="2000" b="1" dirty="0">
                <a:solidFill>
                  <a:srgbClr val="FF00FF"/>
                </a:solidFill>
                <a:latin typeface="Arial Unicode MS" pitchFamily="34" charset="-128"/>
              </a:rPr>
              <a:t>Graham’s Law of Effusion: </a:t>
            </a:r>
          </a:p>
          <a:p>
            <a:pPr lvl="2" eaLnBrk="1" hangingPunct="1">
              <a:spcBef>
                <a:spcPct val="20000"/>
              </a:spcBef>
              <a:defRPr/>
            </a:pPr>
            <a:r>
              <a:rPr lang="en-US" sz="2000" b="1" baseline="30000" dirty="0">
                <a:solidFill>
                  <a:srgbClr val="FF00FF"/>
                </a:solidFill>
                <a:latin typeface="Arial Unicode MS" pitchFamily="34" charset="-128"/>
              </a:rPr>
              <a:t>	</a:t>
            </a:r>
            <a:r>
              <a:rPr lang="en-US" sz="2000" b="1" u="sng" baseline="30000" dirty="0">
                <a:latin typeface="Arial Unicode MS" pitchFamily="34" charset="-128"/>
              </a:rPr>
              <a:t>Rate of effusion of gas A</a:t>
            </a:r>
            <a:r>
              <a:rPr lang="en-US" sz="2000" b="1" dirty="0">
                <a:latin typeface="Arial Unicode MS" pitchFamily="34" charset="-128"/>
              </a:rPr>
              <a:t>   =  </a:t>
            </a:r>
            <a:r>
              <a:rPr lang="en-US" sz="3200" b="1" dirty="0">
                <a:latin typeface="Arial Unicode MS" pitchFamily="34" charset="-128"/>
                <a:ea typeface="Arial Unicode MS" pitchFamily="34" charset="-128"/>
                <a:cs typeface="Arial Unicode MS" pitchFamily="34" charset="-128"/>
              </a:rPr>
              <a:t>√</a:t>
            </a:r>
            <a:r>
              <a:rPr lang="en-US" sz="2000" b="1" dirty="0">
                <a:latin typeface="Arial Unicode MS" pitchFamily="34" charset="-128"/>
                <a:ea typeface="Arial Unicode MS" pitchFamily="34" charset="-128"/>
                <a:cs typeface="Arial Unicode MS" pitchFamily="34" charset="-128"/>
              </a:rPr>
              <a:t>(molar mass B / molar mass A)</a:t>
            </a:r>
            <a:endParaRPr lang="en-US" sz="2000" b="1" dirty="0">
              <a:latin typeface="Arial Unicode MS" pitchFamily="34" charset="-128"/>
            </a:endParaRPr>
          </a:p>
          <a:p>
            <a:pPr lvl="2" eaLnBrk="1" hangingPunct="1">
              <a:spcBef>
                <a:spcPct val="20000"/>
              </a:spcBef>
              <a:defRPr/>
            </a:pPr>
            <a:r>
              <a:rPr lang="en-US" sz="2000" b="1" baseline="30000" dirty="0">
                <a:latin typeface="Arial Unicode MS" pitchFamily="34" charset="-128"/>
              </a:rPr>
              <a:t>	Rate of effusion of gas B</a:t>
            </a:r>
          </a:p>
          <a:p>
            <a:pPr lvl="2" eaLnBrk="1" hangingPunct="1">
              <a:spcBef>
                <a:spcPct val="20000"/>
              </a:spcBef>
              <a:defRPr/>
            </a:pPr>
            <a:r>
              <a:rPr lang="en-US" sz="2000" b="1" dirty="0">
                <a:solidFill>
                  <a:srgbClr val="FF00FF"/>
                </a:solidFill>
                <a:latin typeface="Arial Unicode MS" pitchFamily="34" charset="-128"/>
              </a:rPr>
              <a:t>The rate of effusion of a gas is inversely proportional to the square root of the molar mass of that gas.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52400" y="0"/>
            <a:ext cx="8991600" cy="674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b="1" dirty="0">
                <a:effectLst>
                  <a:outerShdw blurRad="38100" dist="38100" dir="2700000" algn="tl">
                    <a:srgbClr val="000000">
                      <a:alpha val="43137"/>
                    </a:srgbClr>
                  </a:outerShdw>
                </a:effectLst>
                <a:latin typeface="Arial" charset="0"/>
              </a:rPr>
              <a:t>Workshop (3) on Effusion</a:t>
            </a:r>
          </a:p>
          <a:p>
            <a:pPr>
              <a:defRPr/>
            </a:pPr>
            <a:endParaRPr lang="en-US" b="1" dirty="0">
              <a:latin typeface="Arial" charset="0"/>
            </a:endParaRPr>
          </a:p>
          <a:p>
            <a:pPr>
              <a:defRPr/>
            </a:pPr>
            <a:r>
              <a:rPr lang="en-US" b="1" dirty="0">
                <a:solidFill>
                  <a:schemeClr val="accent4"/>
                </a:solidFill>
                <a:latin typeface="Arial" charset="0"/>
              </a:rPr>
              <a:t>1.  Calculate the ratio of the rate of effusion of hydrogen to the rate of effusion of oxygen. </a:t>
            </a:r>
          </a:p>
          <a:p>
            <a:pPr>
              <a:defRPr/>
            </a:pPr>
            <a:endParaRPr lang="en-US" b="1" dirty="0">
              <a:solidFill>
                <a:schemeClr val="accent4"/>
              </a:solidFill>
              <a:latin typeface="Arial" charset="0"/>
            </a:endParaRPr>
          </a:p>
          <a:p>
            <a:pPr>
              <a:defRPr/>
            </a:pPr>
            <a:r>
              <a:rPr lang="en-US" b="1" dirty="0">
                <a:solidFill>
                  <a:schemeClr val="accent4"/>
                </a:solidFill>
                <a:latin typeface="Arial" charset="0"/>
              </a:rPr>
              <a:t>2.  A gas of unknown identity effuses at the rate of 169 mL s</a:t>
            </a:r>
            <a:r>
              <a:rPr lang="en-US" b="1" baseline="30000" dirty="0">
                <a:solidFill>
                  <a:schemeClr val="accent4"/>
                </a:solidFill>
                <a:latin typeface="Arial" charset="0"/>
              </a:rPr>
              <a:t>-1</a:t>
            </a:r>
            <a:r>
              <a:rPr lang="en-US" b="1" dirty="0">
                <a:solidFill>
                  <a:schemeClr val="accent4"/>
                </a:solidFill>
                <a:latin typeface="Arial" charset="0"/>
              </a:rPr>
              <a:t> in a certain effusion apparatus in which carbon dioxide effuses at the rate of 102 mL s</a:t>
            </a:r>
            <a:r>
              <a:rPr lang="en-US" b="1" baseline="30000" dirty="0">
                <a:solidFill>
                  <a:schemeClr val="accent4"/>
                </a:solidFill>
                <a:latin typeface="Arial" charset="0"/>
              </a:rPr>
              <a:t>-1</a:t>
            </a:r>
            <a:r>
              <a:rPr lang="en-US" b="1" dirty="0">
                <a:solidFill>
                  <a:schemeClr val="accent4"/>
                </a:solidFill>
                <a:latin typeface="Arial" charset="0"/>
              </a:rPr>
              <a:t>.  Calculate the molar mass of the unknown gas.</a:t>
            </a:r>
          </a:p>
          <a:p>
            <a:pPr>
              <a:defRPr/>
            </a:pPr>
            <a:endParaRPr lang="en-US" b="1" dirty="0">
              <a:solidFill>
                <a:schemeClr val="accent4"/>
              </a:solidFill>
              <a:latin typeface="Arial" charset="0"/>
            </a:endParaRPr>
          </a:p>
          <a:p>
            <a:pPr>
              <a:defRPr/>
            </a:pPr>
            <a:r>
              <a:rPr lang="en-US" b="1" dirty="0">
                <a:solidFill>
                  <a:schemeClr val="accent4"/>
                </a:solidFill>
                <a:latin typeface="Arial" charset="0"/>
              </a:rPr>
              <a:t>3.  An unknown gas composed of </a:t>
            </a:r>
            <a:r>
              <a:rPr lang="en-US" b="1" dirty="0" err="1">
                <a:solidFill>
                  <a:schemeClr val="accent4"/>
                </a:solidFill>
                <a:latin typeface="Arial" charset="0"/>
              </a:rPr>
              <a:t>homonuclear</a:t>
            </a:r>
            <a:r>
              <a:rPr lang="en-US" b="1" dirty="0">
                <a:solidFill>
                  <a:schemeClr val="accent4"/>
                </a:solidFill>
                <a:latin typeface="Arial" charset="0"/>
              </a:rPr>
              <a:t> diatomic molecules effuses at a rate that is only 0.355 times that of O</a:t>
            </a:r>
            <a:r>
              <a:rPr lang="en-US" b="1" baseline="-25000" dirty="0">
                <a:solidFill>
                  <a:schemeClr val="accent4"/>
                </a:solidFill>
                <a:latin typeface="Arial" charset="0"/>
              </a:rPr>
              <a:t>2</a:t>
            </a:r>
            <a:r>
              <a:rPr lang="en-US" b="1" dirty="0">
                <a:solidFill>
                  <a:schemeClr val="accent4"/>
                </a:solidFill>
                <a:latin typeface="Arial" charset="0"/>
              </a:rPr>
              <a:t> at the same temperature.  What is the identity of the unknown gas?</a:t>
            </a:r>
          </a:p>
          <a:p>
            <a:pPr>
              <a:defRPr/>
            </a:pPr>
            <a:endParaRPr lang="en-US" b="1" dirty="0">
              <a:solidFill>
                <a:schemeClr val="accent4"/>
              </a:solidFill>
              <a:latin typeface="Arial" charset="0"/>
            </a:endParaRPr>
          </a:p>
          <a:p>
            <a:pPr>
              <a:defRPr/>
            </a:pPr>
            <a:r>
              <a:rPr lang="en-US" b="1" dirty="0">
                <a:solidFill>
                  <a:schemeClr val="accent4"/>
                </a:solidFill>
                <a:latin typeface="Arial" charset="0"/>
              </a:rPr>
              <a:t>4.  It took 4.5 min for helium to effuse through a porous barrier.  How long will it take the same volume of Cl</a:t>
            </a:r>
            <a:r>
              <a:rPr lang="en-US" b="1" baseline="-25000" dirty="0">
                <a:solidFill>
                  <a:schemeClr val="accent4"/>
                </a:solidFill>
                <a:latin typeface="Arial" charset="0"/>
              </a:rPr>
              <a:t>2</a:t>
            </a:r>
            <a:r>
              <a:rPr lang="en-US" b="1" dirty="0">
                <a:solidFill>
                  <a:schemeClr val="accent4"/>
                </a:solidFill>
                <a:latin typeface="Arial" charset="0"/>
              </a:rPr>
              <a:t> gas to effuse under identical conditions?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28600" y="152400"/>
            <a:ext cx="86868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400" b="1" u="sng"/>
              <a:t>Real Gases: Deviations from Ideality</a:t>
            </a:r>
          </a:p>
          <a:p>
            <a:pPr>
              <a:spcBef>
                <a:spcPct val="0"/>
              </a:spcBef>
              <a:buFontTx/>
              <a:buNone/>
            </a:pPr>
            <a:endParaRPr lang="en-US" altLang="en-US" sz="2400"/>
          </a:p>
          <a:p>
            <a:pPr>
              <a:spcBef>
                <a:spcPct val="0"/>
              </a:spcBef>
              <a:buFontTx/>
              <a:buNone/>
            </a:pPr>
            <a:r>
              <a:rPr lang="en-US" altLang="en-US" sz="2400" b="1">
                <a:solidFill>
                  <a:schemeClr val="accent2"/>
                </a:solidFill>
                <a:latin typeface="Arial" panose="020B0604020202020204" pitchFamily="34" charset="0"/>
              </a:rPr>
              <a:t>To review, molecules of an ideal gas have no significant volume and do not attract each other.  Real gases approximate this behavior at low pressures and elevated temperatures; real gases deviate from ideality at </a:t>
            </a:r>
            <a:r>
              <a:rPr lang="en-US" altLang="en-US" sz="2400" b="1" i="1">
                <a:solidFill>
                  <a:schemeClr val="accent2"/>
                </a:solidFill>
                <a:latin typeface="Arial" panose="020B0604020202020204" pitchFamily="34" charset="0"/>
              </a:rPr>
              <a:t>high pressures</a:t>
            </a:r>
            <a:r>
              <a:rPr lang="en-US" altLang="en-US" sz="2400" b="1">
                <a:solidFill>
                  <a:schemeClr val="accent2"/>
                </a:solidFill>
                <a:latin typeface="Arial" panose="020B0604020202020204" pitchFamily="34" charset="0"/>
              </a:rPr>
              <a:t> and </a:t>
            </a:r>
            <a:r>
              <a:rPr lang="en-US" altLang="en-US" sz="2400" b="1" i="1">
                <a:solidFill>
                  <a:schemeClr val="accent2"/>
                </a:solidFill>
                <a:latin typeface="Arial" panose="020B0604020202020204" pitchFamily="34" charset="0"/>
              </a:rPr>
              <a:t>low temperatures</a:t>
            </a:r>
            <a:r>
              <a:rPr lang="en-US" altLang="en-US" sz="2400" b="1">
                <a:solidFill>
                  <a:schemeClr val="accent2"/>
                </a:solidFill>
                <a:latin typeface="Arial" panose="020B0604020202020204" pitchFamily="34" charset="0"/>
              </a:rPr>
              <a:t>.</a:t>
            </a:r>
            <a:endParaRPr lang="en-US" altLang="en-US" sz="2400" b="1">
              <a:latin typeface="Arial" panose="020B0604020202020204" pitchFamily="34" charset="0"/>
            </a:endParaRPr>
          </a:p>
          <a:p>
            <a:pPr>
              <a:spcBef>
                <a:spcPct val="0"/>
              </a:spcBef>
              <a:buFontTx/>
              <a:buNone/>
            </a:pPr>
            <a:endParaRPr lang="en-US" altLang="en-US" sz="2400" b="1">
              <a:latin typeface="Arial" panose="020B0604020202020204" pitchFamily="34" charset="0"/>
            </a:endParaRPr>
          </a:p>
          <a:p>
            <a:pPr>
              <a:spcBef>
                <a:spcPct val="0"/>
              </a:spcBef>
              <a:buFontTx/>
              <a:buNone/>
            </a:pPr>
            <a:r>
              <a:rPr lang="en-US" altLang="en-US" sz="2400" b="1">
                <a:solidFill>
                  <a:srgbClr val="663300"/>
                </a:solidFill>
                <a:latin typeface="Arial" panose="020B0604020202020204" pitchFamily="34" charset="0"/>
              </a:rPr>
              <a:t>The molecules in a real gas at relatively low pressure have practically no attraction for one another, because they are far apart.  Thus they behave almost like molecules of ideal gases.  However, if they crowd the molecules close together by increasing the pressure, then the effect on the force of attraction between the molecules increases (</a:t>
            </a:r>
            <a:r>
              <a:rPr lang="en-US" altLang="en-US" sz="2400" b="1" i="1">
                <a:solidFill>
                  <a:srgbClr val="663300"/>
                </a:solidFill>
                <a:latin typeface="Arial" panose="020B0604020202020204" pitchFamily="34" charset="0"/>
              </a:rPr>
              <a:t>see “P” correction for molecular attraction on the next slide</a:t>
            </a:r>
            <a:r>
              <a:rPr lang="en-US" altLang="en-US" sz="2400" b="1">
                <a:solidFill>
                  <a:srgbClr val="663300"/>
                </a:solidFill>
                <a:latin typeface="Arial" panose="020B0604020202020204" pitchFamily="34" charset="0"/>
              </a:rPr>
              <a:t>).</a:t>
            </a:r>
            <a:r>
              <a:rPr lang="en-US" altLang="en-US" sz="2400" b="1">
                <a:latin typeface="Arial" panose="020B0604020202020204" pitchFamily="34" charset="0"/>
              </a:rPr>
              <a:t>  </a:t>
            </a:r>
          </a:p>
          <a:p>
            <a:pPr>
              <a:spcBef>
                <a:spcPct val="0"/>
              </a:spcBef>
              <a:buFontTx/>
              <a:buNone/>
            </a:pPr>
            <a:endParaRPr lang="en-US" altLang="en-US" sz="2400" b="1">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400" y="0"/>
            <a:ext cx="8991600" cy="657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800" b="1" u="sng"/>
              <a:t>Real Gases: Deviations from Ideality</a:t>
            </a:r>
            <a:endParaRPr lang="en-US" altLang="en-US" sz="2400" b="1" u="sng"/>
          </a:p>
          <a:p>
            <a:pPr>
              <a:spcBef>
                <a:spcPct val="0"/>
              </a:spcBef>
              <a:buFontTx/>
              <a:buNone/>
            </a:pPr>
            <a:endParaRPr lang="en-US" altLang="en-US" sz="1400"/>
          </a:p>
          <a:p>
            <a:pPr>
              <a:spcBef>
                <a:spcPct val="0"/>
              </a:spcBef>
              <a:buFontTx/>
              <a:buNone/>
            </a:pPr>
            <a:r>
              <a:rPr lang="en-US" altLang="en-US" sz="2400" b="1">
                <a:solidFill>
                  <a:schemeClr val="accent2"/>
                </a:solidFill>
                <a:latin typeface="Arial" panose="020B0604020202020204" pitchFamily="34" charset="0"/>
              </a:rPr>
              <a:t>In the case of low temperatures, intermolecular attraction between molecules is more pronounced because the molecules move more slowly, their kinetic energy is smaller relative to the attractive forces, and they fly apart less easily after collisions with one another.  This results in a decrease in </a:t>
            </a:r>
            <a:r>
              <a:rPr lang="en-US" altLang="en-US" sz="2400" b="1" i="1">
                <a:solidFill>
                  <a:schemeClr val="accent2"/>
                </a:solidFill>
                <a:latin typeface="Arial" panose="020B0604020202020204" pitchFamily="34" charset="0"/>
              </a:rPr>
              <a:t>volume (see “V” correction for volume of molecules below</a:t>
            </a:r>
            <a:r>
              <a:rPr lang="en-US" altLang="en-US" sz="2400" b="1">
                <a:solidFill>
                  <a:schemeClr val="accent2"/>
                </a:solidFill>
                <a:latin typeface="Arial" panose="020B0604020202020204" pitchFamily="34" charset="0"/>
              </a:rPr>
              <a:t>).</a:t>
            </a:r>
            <a:endParaRPr lang="en-US" altLang="en-US" sz="2400" b="1">
              <a:latin typeface="Arial" panose="020B0604020202020204" pitchFamily="34" charset="0"/>
            </a:endParaRPr>
          </a:p>
          <a:p>
            <a:pPr>
              <a:spcBef>
                <a:spcPct val="0"/>
              </a:spcBef>
              <a:buFontTx/>
              <a:buNone/>
            </a:pPr>
            <a:endParaRPr lang="en-US" altLang="en-US" sz="2400" b="1">
              <a:latin typeface="Arial" panose="020B0604020202020204" pitchFamily="34" charset="0"/>
            </a:endParaRPr>
          </a:p>
          <a:p>
            <a:pPr>
              <a:spcBef>
                <a:spcPct val="0"/>
              </a:spcBef>
              <a:buFontTx/>
              <a:buNone/>
            </a:pPr>
            <a:r>
              <a:rPr lang="en-US" altLang="en-US" sz="2400" b="1">
                <a:solidFill>
                  <a:srgbClr val="663300"/>
                </a:solidFill>
                <a:latin typeface="Arial" panose="020B0604020202020204" pitchFamily="34" charset="0"/>
              </a:rPr>
              <a:t>An equation by Johannes van der Waals was constructed in 1879 to correct for the volume of real gas molecules and the attractive forces that exist between them:</a:t>
            </a:r>
            <a:endParaRPr lang="en-US" altLang="en-US" sz="2400" b="1">
              <a:latin typeface="Arial" panose="020B0604020202020204" pitchFamily="34" charset="0"/>
            </a:endParaRPr>
          </a:p>
          <a:p>
            <a:pPr>
              <a:spcBef>
                <a:spcPct val="0"/>
              </a:spcBef>
              <a:buFontTx/>
              <a:buNone/>
            </a:pPr>
            <a:endParaRPr lang="en-US" altLang="en-US" sz="2400" b="1">
              <a:latin typeface="Arial" panose="020B0604020202020204" pitchFamily="34" charset="0"/>
            </a:endParaRPr>
          </a:p>
          <a:p>
            <a:pPr>
              <a:spcBef>
                <a:spcPct val="0"/>
              </a:spcBef>
              <a:buFontTx/>
              <a:buNone/>
            </a:pPr>
            <a:r>
              <a:rPr lang="en-US" altLang="en-US" sz="2400" b="1">
                <a:latin typeface="Arial" panose="020B0604020202020204" pitchFamily="34" charset="0"/>
              </a:rPr>
              <a:t>                                                              </a:t>
            </a:r>
          </a:p>
          <a:p>
            <a:pPr>
              <a:spcBef>
                <a:spcPct val="0"/>
              </a:spcBef>
              <a:buFontTx/>
              <a:buNone/>
            </a:pPr>
            <a:r>
              <a:rPr lang="en-US" altLang="en-US" sz="2400" b="1">
                <a:latin typeface="Arial" panose="020B0604020202020204" pitchFamily="34" charset="0"/>
              </a:rPr>
              <a:t>					    = nRT</a:t>
            </a:r>
          </a:p>
          <a:p>
            <a:pPr>
              <a:spcBef>
                <a:spcPct val="0"/>
              </a:spcBef>
              <a:buFontTx/>
              <a:buNone/>
            </a:pPr>
            <a:r>
              <a:rPr lang="en-US" altLang="en-US" sz="2400" b="1">
                <a:latin typeface="Arial" panose="020B0604020202020204" pitchFamily="34" charset="0"/>
              </a:rPr>
              <a:t>                                                                             </a:t>
            </a:r>
          </a:p>
          <a:p>
            <a:pPr>
              <a:spcBef>
                <a:spcPct val="0"/>
              </a:spcBef>
              <a:buFontTx/>
              <a:buNone/>
            </a:pPr>
            <a:r>
              <a:rPr lang="en-US" altLang="en-US" sz="1400" b="1">
                <a:latin typeface="Arial" panose="020B0604020202020204" pitchFamily="34" charset="0"/>
              </a:rPr>
              <a:t>                 </a:t>
            </a:r>
          </a:p>
          <a:p>
            <a:pPr>
              <a:spcBef>
                <a:spcPct val="0"/>
              </a:spcBef>
              <a:buFontTx/>
              <a:buNone/>
            </a:pPr>
            <a:r>
              <a:rPr lang="en-US" altLang="en-US" sz="2000" b="1">
                <a:latin typeface="Arial" panose="020B0604020202020204" pitchFamily="34" charset="0"/>
              </a:rPr>
              <a:t>                         ( “P” correction)  (“V” correction)</a:t>
            </a:r>
          </a:p>
        </p:txBody>
      </p:sp>
      <p:graphicFrame>
        <p:nvGraphicFramePr>
          <p:cNvPr id="30723" name="Object 3"/>
          <p:cNvGraphicFramePr>
            <a:graphicFrameLocks noChangeAspect="1"/>
          </p:cNvGraphicFramePr>
          <p:nvPr/>
        </p:nvGraphicFramePr>
        <p:xfrm>
          <a:off x="2514600" y="4876800"/>
          <a:ext cx="2514600" cy="1130300"/>
        </p:xfrm>
        <a:graphic>
          <a:graphicData uri="http://schemas.openxmlformats.org/presentationml/2006/ole">
            <mc:AlternateContent xmlns:mc="http://schemas.openxmlformats.org/markup-compatibility/2006">
              <mc:Choice xmlns:v="urn:schemas-microsoft-com:vml" Requires="v">
                <p:oleObj spid="_x0000_s30725" r:id="rId3" imgW="1181100" imgH="483108" progId="">
                  <p:embed/>
                </p:oleObj>
              </mc:Choice>
              <mc:Fallback>
                <p:oleObj r:id="rId3" imgW="1181100" imgH="483108"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876800"/>
                        <a:ext cx="2514600"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400" y="117475"/>
            <a:ext cx="8991600" cy="657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800" b="1" u="sng"/>
              <a:t>Real Gases: Deviations from Ideality</a:t>
            </a:r>
          </a:p>
          <a:p>
            <a:pPr>
              <a:spcBef>
                <a:spcPct val="0"/>
              </a:spcBef>
              <a:buFontTx/>
              <a:buNone/>
            </a:pPr>
            <a:r>
              <a:rPr lang="en-US" altLang="en-US" sz="2400" b="1">
                <a:solidFill>
                  <a:schemeClr val="accent2"/>
                </a:solidFill>
                <a:latin typeface="Arial" panose="020B0604020202020204" pitchFamily="34" charset="0"/>
              </a:rPr>
              <a:t>The variables, </a:t>
            </a:r>
            <a:r>
              <a:rPr lang="en-US" altLang="en-US" sz="2400" b="1" i="1">
                <a:latin typeface="Arial" panose="020B0604020202020204" pitchFamily="34" charset="0"/>
              </a:rPr>
              <a:t>a</a:t>
            </a:r>
            <a:r>
              <a:rPr lang="en-US" altLang="en-US" sz="2400" b="1">
                <a:solidFill>
                  <a:schemeClr val="accent2"/>
                </a:solidFill>
                <a:latin typeface="Arial" panose="020B0604020202020204" pitchFamily="34" charset="0"/>
              </a:rPr>
              <a:t> and </a:t>
            </a:r>
            <a:r>
              <a:rPr lang="en-US" altLang="en-US" sz="2400" b="1" i="1">
                <a:latin typeface="Arial" panose="020B0604020202020204" pitchFamily="34" charset="0"/>
              </a:rPr>
              <a:t>b</a:t>
            </a:r>
            <a:r>
              <a:rPr lang="en-US" altLang="en-US" sz="2400" b="1">
                <a:solidFill>
                  <a:schemeClr val="accent2"/>
                </a:solidFill>
                <a:latin typeface="Arial" panose="020B0604020202020204" pitchFamily="34" charset="0"/>
              </a:rPr>
              <a:t> are constants that depend on the gas (this information will be provided on a case-by-case basis) known as the van der Waals parameters, and the other terms have their usual meaning in a gas equation.  The parameter </a:t>
            </a:r>
            <a:r>
              <a:rPr lang="en-US" altLang="en-US" sz="2400" b="1" i="1">
                <a:latin typeface="Arial" panose="020B0604020202020204" pitchFamily="34" charset="0"/>
              </a:rPr>
              <a:t>a</a:t>
            </a:r>
            <a:r>
              <a:rPr lang="en-US" altLang="en-US" sz="2400" b="1">
                <a:solidFill>
                  <a:schemeClr val="accent2"/>
                </a:solidFill>
                <a:latin typeface="Arial" panose="020B0604020202020204" pitchFamily="34" charset="0"/>
              </a:rPr>
              <a:t> represents the role of attractive forces, and </a:t>
            </a:r>
            <a:r>
              <a:rPr lang="en-US" altLang="en-US" sz="2400" b="1" i="1">
                <a:latin typeface="Arial" panose="020B0604020202020204" pitchFamily="34" charset="0"/>
              </a:rPr>
              <a:t>b</a:t>
            </a:r>
            <a:r>
              <a:rPr lang="en-US" altLang="en-US" sz="2400" b="1">
                <a:solidFill>
                  <a:schemeClr val="accent2"/>
                </a:solidFill>
                <a:latin typeface="Arial" panose="020B0604020202020204" pitchFamily="34" charset="0"/>
              </a:rPr>
              <a:t> represents the role of repulsive forces.  Once these parameters have been determined, they can be used in the van der Waals equation to predict the pressure of a certain gas under the conditions of interest.</a:t>
            </a:r>
            <a:endParaRPr lang="en-US" altLang="en-US" sz="2400" b="1">
              <a:latin typeface="Arial" panose="020B0604020202020204" pitchFamily="34" charset="0"/>
            </a:endParaRPr>
          </a:p>
          <a:p>
            <a:pPr>
              <a:spcBef>
                <a:spcPct val="0"/>
              </a:spcBef>
              <a:buFontTx/>
              <a:buNone/>
            </a:pPr>
            <a:endParaRPr lang="en-US" altLang="en-US" sz="2400" b="1">
              <a:latin typeface="Arial" panose="020B0604020202020204" pitchFamily="34" charset="0"/>
            </a:endParaRPr>
          </a:p>
          <a:p>
            <a:pPr>
              <a:spcBef>
                <a:spcPct val="0"/>
              </a:spcBef>
              <a:buFontTx/>
              <a:buNone/>
            </a:pPr>
            <a:r>
              <a:rPr lang="en-US" altLang="en-US" sz="2400" b="1">
                <a:solidFill>
                  <a:srgbClr val="663300"/>
                </a:solidFill>
                <a:latin typeface="Arial" panose="020B0604020202020204" pitchFamily="34" charset="0"/>
              </a:rPr>
              <a:t>The van der Waals parameters will be given on a case-by-case basis, depending on the identity of your particular gas.  Note that the values of BOTH </a:t>
            </a:r>
            <a:r>
              <a:rPr lang="en-US" altLang="en-US" sz="2400" b="1" i="1">
                <a:latin typeface="Arial" panose="020B0604020202020204" pitchFamily="34" charset="0"/>
              </a:rPr>
              <a:t>a</a:t>
            </a:r>
            <a:r>
              <a:rPr lang="en-US" altLang="en-US" sz="2400" b="1">
                <a:solidFill>
                  <a:srgbClr val="663300"/>
                </a:solidFill>
                <a:latin typeface="Arial" panose="020B0604020202020204" pitchFamily="34" charset="0"/>
              </a:rPr>
              <a:t> and </a:t>
            </a:r>
            <a:r>
              <a:rPr lang="en-US" altLang="en-US" sz="2400" b="1" i="1">
                <a:latin typeface="Arial" panose="020B0604020202020204" pitchFamily="34" charset="0"/>
              </a:rPr>
              <a:t>b</a:t>
            </a:r>
            <a:r>
              <a:rPr lang="en-US" altLang="en-US" sz="2400" b="1">
                <a:solidFill>
                  <a:srgbClr val="663300"/>
                </a:solidFill>
                <a:latin typeface="Arial" panose="020B0604020202020204" pitchFamily="34" charset="0"/>
              </a:rPr>
              <a:t> generally INCREASE with an increase in mass of the molecule and with an increase in the complexity of its structure.  Larger, more massive molecules not only have larger volumes, they also tend to have greater intermolecular attractive forces.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0" y="381000"/>
            <a:ext cx="9144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2800" b="1" dirty="0">
                <a:effectLst>
                  <a:outerShdw blurRad="38100" dist="38100" dir="2700000" algn="tl">
                    <a:srgbClr val="000000">
                      <a:alpha val="43137"/>
                    </a:srgbClr>
                  </a:outerShdw>
                </a:effectLst>
                <a:latin typeface="Arial" charset="0"/>
              </a:rPr>
              <a:t>Lecture Problems on Effusion &amp; Molecular speed</a:t>
            </a:r>
          </a:p>
          <a:p>
            <a:pPr>
              <a:defRPr/>
            </a:pPr>
            <a:endParaRPr lang="en-US" sz="2800" b="1" dirty="0">
              <a:latin typeface="Arial" charset="0"/>
            </a:endParaRPr>
          </a:p>
          <a:p>
            <a:pPr>
              <a:defRPr/>
            </a:pPr>
            <a:r>
              <a:rPr lang="en-US" sz="2800" b="1" dirty="0">
                <a:latin typeface="Arial" charset="0"/>
              </a:rPr>
              <a:t>1. A sample of oxygen was found to have to effuse at a rate equal to 2.83 times that of an unknown </a:t>
            </a:r>
            <a:r>
              <a:rPr lang="en-US" sz="2800" b="1" dirty="0" err="1">
                <a:latin typeface="Arial" charset="0"/>
              </a:rPr>
              <a:t>homonuclear</a:t>
            </a:r>
            <a:r>
              <a:rPr lang="en-US" sz="2800" b="1" dirty="0">
                <a:latin typeface="Arial" charset="0"/>
              </a:rPr>
              <a:t> diatomic gas.  What is the molar mass of the unknown gas.  Identify the gas.</a:t>
            </a:r>
          </a:p>
          <a:p>
            <a:pPr>
              <a:defRPr/>
            </a:pPr>
            <a:endParaRPr lang="en-US" sz="2800" b="1" dirty="0">
              <a:latin typeface="Arial" charset="0"/>
            </a:endParaRPr>
          </a:p>
          <a:p>
            <a:pPr>
              <a:defRPr/>
            </a:pPr>
            <a:r>
              <a:rPr lang="en-US" sz="2800" b="1" dirty="0">
                <a:latin typeface="Arial" charset="0"/>
              </a:rPr>
              <a:t>2. Place the following gases in order of increasing average molecular speed at 25.0 </a:t>
            </a:r>
            <a:r>
              <a:rPr lang="en-US" sz="2800" b="1" baseline="30000" dirty="0" err="1">
                <a:latin typeface="Arial" charset="0"/>
              </a:rPr>
              <a:t>o</a:t>
            </a:r>
            <a:r>
              <a:rPr lang="en-US" sz="2800" b="1" dirty="0" err="1">
                <a:latin typeface="Arial" charset="0"/>
              </a:rPr>
              <a:t>C.</a:t>
            </a:r>
            <a:endParaRPr lang="en-US" sz="2800" b="1" dirty="0">
              <a:latin typeface="Arial" charset="0"/>
            </a:endParaRPr>
          </a:p>
          <a:p>
            <a:pPr algn="ctr">
              <a:defRPr/>
            </a:pPr>
            <a:r>
              <a:rPr lang="en-US" sz="2800" b="1" dirty="0"/>
              <a:t>CO, SF</a:t>
            </a:r>
            <a:r>
              <a:rPr lang="en-US" sz="2800" b="1" baseline="-25000" dirty="0"/>
              <a:t>6</a:t>
            </a:r>
            <a:r>
              <a:rPr lang="en-US" sz="2800" b="1" dirty="0"/>
              <a:t>, H</a:t>
            </a:r>
            <a:r>
              <a:rPr lang="en-US" sz="2800" b="1" baseline="-25000" dirty="0"/>
              <a:t>2</a:t>
            </a:r>
            <a:r>
              <a:rPr lang="en-US" sz="2800" b="1" dirty="0"/>
              <a:t>S, Cl</a:t>
            </a:r>
            <a:r>
              <a:rPr lang="en-US" sz="2800" b="1" baseline="-25000" dirty="0"/>
              <a:t>2</a:t>
            </a:r>
            <a:r>
              <a:rPr lang="en-US" sz="2800" b="1" dirty="0"/>
              <a:t>, HI</a:t>
            </a:r>
          </a:p>
          <a:p>
            <a:pPr>
              <a:defRPr/>
            </a:pPr>
            <a:endParaRPr lang="en-US" sz="2800" b="1" dirty="0"/>
          </a:p>
          <a:p>
            <a:pPr>
              <a:defRPr/>
            </a:pPr>
            <a:r>
              <a:rPr lang="en-US" sz="2800" b="1" dirty="0">
                <a:latin typeface="Arial" charset="0"/>
              </a:rPr>
              <a:t>3.  Calculate the </a:t>
            </a:r>
            <a:r>
              <a:rPr lang="en-US" sz="2800" b="1" dirty="0" err="1">
                <a:latin typeface="Arial" charset="0"/>
              </a:rPr>
              <a:t>rms</a:t>
            </a:r>
            <a:r>
              <a:rPr lang="en-US" sz="2800" b="1" dirty="0">
                <a:latin typeface="Arial" charset="0"/>
              </a:rPr>
              <a:t> speed of CO and SF</a:t>
            </a:r>
            <a:r>
              <a:rPr lang="en-US" sz="2800" b="1" baseline="-25000" dirty="0">
                <a:latin typeface="Arial" charset="0"/>
              </a:rPr>
              <a:t>6</a:t>
            </a:r>
            <a:r>
              <a:rPr lang="en-US" sz="2800" b="1" dirty="0">
                <a:latin typeface="Arial" charset="0"/>
              </a:rPr>
              <a:t> at 25.0 </a:t>
            </a:r>
            <a:r>
              <a:rPr lang="en-US" sz="2800" b="1" baseline="30000" dirty="0" err="1">
                <a:latin typeface="Arial" charset="0"/>
              </a:rPr>
              <a:t>o</a:t>
            </a:r>
            <a:r>
              <a:rPr lang="en-US" sz="2800" b="1" dirty="0" err="1">
                <a:latin typeface="Arial" charset="0"/>
              </a:rPr>
              <a:t>C.</a:t>
            </a:r>
            <a:endParaRPr lang="en-US" sz="2800" b="1" dirty="0">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838200"/>
          </a:xfrm>
        </p:spPr>
        <p:txBody>
          <a:bodyPr/>
          <a:lstStyle/>
          <a:p>
            <a:pPr>
              <a:defRPr/>
            </a:pPr>
            <a:r>
              <a:rPr lang="en-US">
                <a:effectLst>
                  <a:outerShdw blurRad="38100" dist="38100" dir="2700000" algn="tl">
                    <a:srgbClr val="C0C0C0"/>
                  </a:outerShdw>
                </a:effectLst>
              </a:rPr>
              <a:t>PRESSURE</a:t>
            </a:r>
            <a:endParaRPr lang="en-US"/>
          </a:p>
        </p:txBody>
      </p:sp>
      <p:sp>
        <p:nvSpPr>
          <p:cNvPr id="21507" name="Rectangle 3"/>
          <p:cNvSpPr>
            <a:spLocks noGrp="1" noChangeArrowheads="1"/>
          </p:cNvSpPr>
          <p:nvPr>
            <p:ph type="body" idx="1"/>
          </p:nvPr>
        </p:nvSpPr>
        <p:spPr>
          <a:xfrm>
            <a:off x="0" y="838200"/>
            <a:ext cx="9144000" cy="6019800"/>
          </a:xfrm>
        </p:spPr>
        <p:txBody>
          <a:bodyPr/>
          <a:lstStyle/>
          <a:p>
            <a:pPr>
              <a:lnSpc>
                <a:spcPct val="90000"/>
              </a:lnSpc>
              <a:defRPr/>
            </a:pPr>
            <a:r>
              <a:rPr lang="en-US" b="1" dirty="0">
                <a:latin typeface="Arial" charset="0"/>
              </a:rPr>
              <a:t>A physical property of matter that describes the force particles have on a surface.  Pressure is the force per unit area, P = F/A</a:t>
            </a:r>
            <a:endParaRPr lang="en-US" dirty="0">
              <a:latin typeface="Arial" charset="0"/>
            </a:endParaRPr>
          </a:p>
          <a:p>
            <a:pPr>
              <a:lnSpc>
                <a:spcPct val="90000"/>
              </a:lnSpc>
              <a:defRPr/>
            </a:pPr>
            <a:r>
              <a:rPr lang="en-US" dirty="0">
                <a:latin typeface="Arial" charset="0"/>
              </a:rPr>
              <a:t>Pressure can be measured in:</a:t>
            </a:r>
          </a:p>
          <a:p>
            <a:pPr>
              <a:lnSpc>
                <a:spcPct val="90000"/>
              </a:lnSpc>
              <a:defRPr/>
            </a:pPr>
            <a:r>
              <a:rPr lang="en-US" dirty="0">
                <a:solidFill>
                  <a:srgbClr val="0000FF"/>
                </a:solidFill>
                <a:effectLst>
                  <a:outerShdw blurRad="38100" dist="38100" dir="2700000" algn="tl">
                    <a:srgbClr val="C0C0C0"/>
                  </a:outerShdw>
                </a:effectLst>
                <a:latin typeface="Arial" charset="0"/>
              </a:rPr>
              <a:t>atmosphere (</a:t>
            </a:r>
            <a:r>
              <a:rPr lang="en-US" dirty="0" err="1">
                <a:solidFill>
                  <a:srgbClr val="0000FF"/>
                </a:solidFill>
                <a:effectLst>
                  <a:outerShdw blurRad="38100" dist="38100" dir="2700000" algn="tl">
                    <a:srgbClr val="C0C0C0"/>
                  </a:outerShdw>
                </a:effectLst>
                <a:latin typeface="Arial" charset="0"/>
              </a:rPr>
              <a:t>atm</a:t>
            </a:r>
            <a:r>
              <a:rPr lang="en-US" dirty="0">
                <a:solidFill>
                  <a:srgbClr val="0000FF"/>
                </a:solidFill>
                <a:effectLst>
                  <a:outerShdw blurRad="38100" dist="38100" dir="2700000" algn="tl">
                    <a:srgbClr val="C0C0C0"/>
                  </a:outerShdw>
                </a:effectLst>
                <a:latin typeface="Arial" charset="0"/>
              </a:rPr>
              <a:t>)             </a:t>
            </a:r>
          </a:p>
          <a:p>
            <a:pPr>
              <a:lnSpc>
                <a:spcPct val="90000"/>
              </a:lnSpc>
              <a:defRPr/>
            </a:pPr>
            <a:r>
              <a:rPr lang="en-US" dirty="0">
                <a:solidFill>
                  <a:srgbClr val="0000FF"/>
                </a:solidFill>
                <a:effectLst>
                  <a:outerShdw blurRad="38100" dist="38100" dir="2700000" algn="tl">
                    <a:srgbClr val="C0C0C0"/>
                  </a:outerShdw>
                </a:effectLst>
                <a:latin typeface="Arial" charset="0"/>
              </a:rPr>
              <a:t>millimeters of mercury (mmHg)</a:t>
            </a:r>
          </a:p>
          <a:p>
            <a:pPr>
              <a:lnSpc>
                <a:spcPct val="90000"/>
              </a:lnSpc>
              <a:defRPr/>
            </a:pPr>
            <a:r>
              <a:rPr lang="en-US" dirty="0">
                <a:solidFill>
                  <a:srgbClr val="0000FF"/>
                </a:solidFill>
                <a:effectLst>
                  <a:outerShdw blurRad="38100" dist="38100" dir="2700000" algn="tl">
                    <a:srgbClr val="C0C0C0"/>
                  </a:outerShdw>
                </a:effectLst>
                <a:latin typeface="Arial" charset="0"/>
              </a:rPr>
              <a:t>(</a:t>
            </a:r>
            <a:r>
              <a:rPr lang="en-US" dirty="0" err="1">
                <a:solidFill>
                  <a:srgbClr val="0000FF"/>
                </a:solidFill>
                <a:effectLst>
                  <a:outerShdw blurRad="38100" dist="38100" dir="2700000" algn="tl">
                    <a:srgbClr val="C0C0C0"/>
                  </a:outerShdw>
                </a:effectLst>
                <a:latin typeface="Arial" charset="0"/>
              </a:rPr>
              <a:t>torr</a:t>
            </a:r>
            <a:r>
              <a:rPr lang="en-US" dirty="0">
                <a:solidFill>
                  <a:srgbClr val="0000FF"/>
                </a:solidFill>
                <a:effectLst>
                  <a:outerShdw blurRad="38100" dist="38100" dir="2700000" algn="tl">
                    <a:srgbClr val="C0C0C0"/>
                  </a:outerShdw>
                </a:effectLst>
                <a:latin typeface="Arial" charset="0"/>
              </a:rPr>
              <a:t>) after Torricelli, the inventor of the mercury barometer (1643) </a:t>
            </a:r>
          </a:p>
          <a:p>
            <a:pPr>
              <a:lnSpc>
                <a:spcPct val="90000"/>
              </a:lnSpc>
              <a:defRPr/>
            </a:pPr>
            <a:r>
              <a:rPr lang="en-US" dirty="0">
                <a:solidFill>
                  <a:srgbClr val="0000FF"/>
                </a:solidFill>
                <a:effectLst>
                  <a:outerShdw blurRad="38100" dist="38100" dir="2700000" algn="tl">
                    <a:srgbClr val="C0C0C0"/>
                  </a:outerShdw>
                </a:effectLst>
                <a:latin typeface="Arial" charset="0"/>
              </a:rPr>
              <a:t>pounds per square inch (psi)</a:t>
            </a:r>
            <a:endParaRPr lang="en-US" b="1" dirty="0">
              <a:effectLst>
                <a:outerShdw blurRad="38100" dist="38100" dir="2700000" algn="tl">
                  <a:srgbClr val="C0C0C0"/>
                </a:outerShdw>
              </a:effectLst>
              <a:latin typeface="Arial" charset="0"/>
            </a:endParaRPr>
          </a:p>
          <a:p>
            <a:pPr algn="ctr">
              <a:lnSpc>
                <a:spcPct val="90000"/>
              </a:lnSpc>
              <a:buFontTx/>
              <a:buNone/>
              <a:defRPr/>
            </a:pPr>
            <a:endParaRPr lang="en-US" b="1" dirty="0">
              <a:effectLst>
                <a:outerShdw blurRad="38100" dist="38100" dir="2700000" algn="tl">
                  <a:srgbClr val="C0C0C0"/>
                </a:outerShdw>
              </a:effectLst>
              <a:latin typeface="Arial" charset="0"/>
            </a:endParaRPr>
          </a:p>
          <a:p>
            <a:pPr algn="ctr">
              <a:lnSpc>
                <a:spcPct val="90000"/>
              </a:lnSpc>
              <a:buFontTx/>
              <a:buNone/>
              <a:defRPr/>
            </a:pPr>
            <a:r>
              <a:rPr lang="en-US" sz="2400" b="1" dirty="0">
                <a:solidFill>
                  <a:schemeClr val="tx2"/>
                </a:solidFill>
                <a:effectLst>
                  <a:outerShdw blurRad="38100" dist="38100" dir="2700000" algn="tl">
                    <a:srgbClr val="C0C0C0"/>
                  </a:outerShdw>
                </a:effectLst>
                <a:latin typeface="Arial" charset="0"/>
              </a:rPr>
              <a:t>1 </a:t>
            </a:r>
            <a:r>
              <a:rPr lang="en-US" sz="2400" b="1" dirty="0" err="1">
                <a:solidFill>
                  <a:schemeClr val="tx2"/>
                </a:solidFill>
                <a:effectLst>
                  <a:outerShdw blurRad="38100" dist="38100" dir="2700000" algn="tl">
                    <a:srgbClr val="C0C0C0"/>
                  </a:outerShdw>
                </a:effectLst>
                <a:latin typeface="Arial" charset="0"/>
              </a:rPr>
              <a:t>atm</a:t>
            </a:r>
            <a:r>
              <a:rPr lang="en-US" sz="2400" b="1" dirty="0">
                <a:solidFill>
                  <a:schemeClr val="tx2"/>
                </a:solidFill>
                <a:effectLst>
                  <a:outerShdw blurRad="38100" dist="38100" dir="2700000" algn="tl">
                    <a:srgbClr val="C0C0C0"/>
                  </a:outerShdw>
                </a:effectLst>
                <a:latin typeface="Arial" charset="0"/>
              </a:rPr>
              <a:t>  =  760 mmHg   =  760 </a:t>
            </a:r>
            <a:r>
              <a:rPr lang="en-US" sz="2400" b="1" dirty="0" err="1">
                <a:solidFill>
                  <a:schemeClr val="tx2"/>
                </a:solidFill>
                <a:effectLst>
                  <a:outerShdw blurRad="38100" dist="38100" dir="2700000" algn="tl">
                    <a:srgbClr val="C0C0C0"/>
                  </a:outerShdw>
                </a:effectLst>
                <a:latin typeface="Arial" charset="0"/>
              </a:rPr>
              <a:t>torr</a:t>
            </a:r>
            <a:r>
              <a:rPr lang="en-US" sz="2400" b="1" dirty="0">
                <a:solidFill>
                  <a:schemeClr val="tx2"/>
                </a:solidFill>
                <a:effectLst>
                  <a:outerShdw blurRad="38100" dist="38100" dir="2700000" algn="tl">
                    <a:srgbClr val="C0C0C0"/>
                  </a:outerShdw>
                </a:effectLst>
                <a:latin typeface="Arial" charset="0"/>
              </a:rPr>
              <a:t> = 14.69 psi = 101.3 </a:t>
            </a:r>
            <a:r>
              <a:rPr lang="en-US" sz="2400" b="1" dirty="0" err="1">
                <a:solidFill>
                  <a:schemeClr val="tx2"/>
                </a:solidFill>
                <a:effectLst>
                  <a:outerShdw blurRad="38100" dist="38100" dir="2700000" algn="tl">
                    <a:srgbClr val="C0C0C0"/>
                  </a:outerShdw>
                </a:effectLst>
                <a:latin typeface="Arial" charset="0"/>
              </a:rPr>
              <a:t>kPa</a:t>
            </a:r>
            <a:endParaRPr lang="en-US" sz="2400" b="1" dirty="0">
              <a:solidFill>
                <a:schemeClr val="tx2"/>
              </a:solidFill>
              <a:effectLst>
                <a:outerShdw blurRad="38100" dist="38100" dir="2700000" algn="tl">
                  <a:srgbClr val="C0C0C0"/>
                </a:outerShdw>
              </a:effectLst>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52400" y="228600"/>
            <a:ext cx="8610600" cy="637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b="1" dirty="0">
                <a:effectLst>
                  <a:outerShdw blurRad="38100" dist="38100" dir="2700000" algn="tl">
                    <a:srgbClr val="000000">
                      <a:alpha val="43137"/>
                    </a:srgbClr>
                  </a:outerShdw>
                </a:effectLst>
                <a:latin typeface="Arial" charset="0"/>
              </a:rPr>
              <a:t>Workshop (4) on KMT &amp; Real Gases</a:t>
            </a:r>
          </a:p>
          <a:p>
            <a:pPr>
              <a:defRPr/>
            </a:pPr>
            <a:endParaRPr lang="en-US" b="1" dirty="0">
              <a:solidFill>
                <a:srgbClr val="663300"/>
              </a:solidFill>
              <a:latin typeface="Arial" charset="0"/>
            </a:endParaRPr>
          </a:p>
          <a:p>
            <a:pPr>
              <a:defRPr/>
            </a:pPr>
            <a:r>
              <a:rPr lang="en-US" b="1" dirty="0">
                <a:solidFill>
                  <a:schemeClr val="accent4"/>
                </a:solidFill>
                <a:latin typeface="Arial" charset="0"/>
              </a:rPr>
              <a:t>1.   Estimate the root mean square speed of water molecules in the vapor above boiling water at 100 </a:t>
            </a:r>
            <a:r>
              <a:rPr lang="en-US" b="1" dirty="0">
                <a:solidFill>
                  <a:schemeClr val="accent4"/>
                </a:solidFill>
                <a:latin typeface="Arial" charset="0"/>
                <a:sym typeface="Symbol" pitchFamily="18" charset="2"/>
              </a:rPr>
              <a:t></a:t>
            </a:r>
            <a:r>
              <a:rPr lang="en-US" b="1" dirty="0">
                <a:solidFill>
                  <a:schemeClr val="accent4"/>
                </a:solidFill>
                <a:latin typeface="Arial" charset="0"/>
              </a:rPr>
              <a:t>C.</a:t>
            </a:r>
          </a:p>
          <a:p>
            <a:pPr>
              <a:defRPr/>
            </a:pPr>
            <a:endParaRPr lang="en-US" b="1" dirty="0">
              <a:solidFill>
                <a:schemeClr val="accent4"/>
              </a:solidFill>
              <a:latin typeface="Arial" charset="0"/>
            </a:endParaRPr>
          </a:p>
          <a:p>
            <a:pPr>
              <a:defRPr/>
            </a:pPr>
            <a:r>
              <a:rPr lang="en-US" b="1" dirty="0">
                <a:solidFill>
                  <a:schemeClr val="accent4"/>
                </a:solidFill>
                <a:latin typeface="Arial" charset="0"/>
              </a:rPr>
              <a:t>2.  Calculate the average kinetic energy (in J) of a sample of 1 mole Ne(g) at 25.00 </a:t>
            </a:r>
            <a:r>
              <a:rPr lang="en-US" b="1" dirty="0">
                <a:solidFill>
                  <a:schemeClr val="accent4"/>
                </a:solidFill>
                <a:latin typeface="Arial" charset="0"/>
                <a:sym typeface="Symbol" pitchFamily="18" charset="2"/>
              </a:rPr>
              <a:t></a:t>
            </a:r>
            <a:r>
              <a:rPr lang="en-US" b="1" dirty="0">
                <a:solidFill>
                  <a:schemeClr val="accent4"/>
                </a:solidFill>
                <a:latin typeface="Arial" charset="0"/>
              </a:rPr>
              <a:t>C.</a:t>
            </a:r>
          </a:p>
          <a:p>
            <a:pPr>
              <a:defRPr/>
            </a:pPr>
            <a:endParaRPr lang="en-US" b="1" dirty="0">
              <a:solidFill>
                <a:schemeClr val="accent4"/>
              </a:solidFill>
              <a:latin typeface="Arial" charset="0"/>
            </a:endParaRPr>
          </a:p>
          <a:p>
            <a:pPr>
              <a:defRPr/>
            </a:pPr>
            <a:r>
              <a:rPr lang="en-US" b="1" dirty="0">
                <a:solidFill>
                  <a:schemeClr val="accent4"/>
                </a:solidFill>
                <a:latin typeface="Arial" charset="0"/>
              </a:rPr>
              <a:t>3.  Calculate the pressure at 298 K exerted by 1.00 </a:t>
            </a:r>
            <a:r>
              <a:rPr lang="en-US" b="1" dirty="0" err="1">
                <a:solidFill>
                  <a:schemeClr val="accent4"/>
                </a:solidFill>
                <a:latin typeface="Arial" charset="0"/>
              </a:rPr>
              <a:t>mol</a:t>
            </a:r>
            <a:r>
              <a:rPr lang="en-US" b="1" dirty="0">
                <a:solidFill>
                  <a:schemeClr val="accent4"/>
                </a:solidFill>
                <a:latin typeface="Arial" charset="0"/>
              </a:rPr>
              <a:t> of hydrogen gas when confined in a volume of 30.0 L.  Repeat this calculation using the van der Waals equation.  What does this calculation indicate about the accuracy of the ideal gas law?</a:t>
            </a:r>
          </a:p>
          <a:p>
            <a:pPr>
              <a:defRPr/>
            </a:pPr>
            <a:endParaRPr lang="en-US" b="1" dirty="0">
              <a:solidFill>
                <a:schemeClr val="accent4"/>
              </a:solidFill>
              <a:latin typeface="Arial" charset="0"/>
            </a:endParaRPr>
          </a:p>
          <a:p>
            <a:pPr>
              <a:defRPr/>
            </a:pPr>
            <a:r>
              <a:rPr lang="en-US" b="1" i="1" dirty="0">
                <a:solidFill>
                  <a:schemeClr val="accent4"/>
                </a:solidFill>
                <a:latin typeface="Arial" charset="0"/>
              </a:rPr>
              <a:t>Note</a:t>
            </a:r>
            <a:r>
              <a:rPr lang="en-US" b="1" dirty="0">
                <a:solidFill>
                  <a:schemeClr val="accent4"/>
                </a:solidFill>
                <a:latin typeface="Arial" charset="0"/>
              </a:rPr>
              <a:t>: For H</a:t>
            </a:r>
            <a:r>
              <a:rPr lang="en-US" b="1" baseline="-25000" dirty="0">
                <a:solidFill>
                  <a:schemeClr val="accent4"/>
                </a:solidFill>
                <a:latin typeface="Arial" charset="0"/>
              </a:rPr>
              <a:t>2</a:t>
            </a:r>
            <a:r>
              <a:rPr lang="en-US" b="1" dirty="0">
                <a:solidFill>
                  <a:schemeClr val="accent4"/>
                </a:solidFill>
                <a:latin typeface="Arial" charset="0"/>
              </a:rPr>
              <a:t>, </a:t>
            </a:r>
            <a:r>
              <a:rPr lang="en-US" b="1" i="1" dirty="0">
                <a:solidFill>
                  <a:schemeClr val="accent4"/>
                </a:solidFill>
                <a:latin typeface="Arial" charset="0"/>
              </a:rPr>
              <a:t>a</a:t>
            </a:r>
            <a:r>
              <a:rPr lang="en-US" b="1" dirty="0">
                <a:solidFill>
                  <a:schemeClr val="accent4"/>
                </a:solidFill>
                <a:latin typeface="Arial" charset="0"/>
              </a:rPr>
              <a:t> = 0.2476 </a:t>
            </a:r>
            <a:r>
              <a:rPr lang="en-US" b="1" dirty="0" err="1">
                <a:solidFill>
                  <a:schemeClr val="accent4"/>
                </a:solidFill>
                <a:latin typeface="Arial" charset="0"/>
              </a:rPr>
              <a:t>atm</a:t>
            </a:r>
            <a:r>
              <a:rPr lang="en-US" b="1" dirty="0">
                <a:solidFill>
                  <a:schemeClr val="accent4"/>
                </a:solidFill>
                <a:latin typeface="Arial" charset="0"/>
              </a:rPr>
              <a:t> L</a:t>
            </a:r>
            <a:r>
              <a:rPr lang="en-US" b="1" baseline="30000" dirty="0">
                <a:solidFill>
                  <a:schemeClr val="accent4"/>
                </a:solidFill>
                <a:latin typeface="Arial" charset="0"/>
              </a:rPr>
              <a:t>2</a:t>
            </a:r>
            <a:r>
              <a:rPr lang="en-US" b="1" dirty="0">
                <a:solidFill>
                  <a:schemeClr val="accent4"/>
                </a:solidFill>
                <a:latin typeface="Arial" charset="0"/>
              </a:rPr>
              <a:t>/mol</a:t>
            </a:r>
            <a:r>
              <a:rPr lang="en-US" b="1" baseline="30000" dirty="0">
                <a:solidFill>
                  <a:schemeClr val="accent4"/>
                </a:solidFill>
                <a:latin typeface="Arial" charset="0"/>
              </a:rPr>
              <a:t>2</a:t>
            </a:r>
            <a:r>
              <a:rPr lang="en-US" b="1" dirty="0">
                <a:solidFill>
                  <a:schemeClr val="accent4"/>
                </a:solidFill>
                <a:latin typeface="Arial" charset="0"/>
              </a:rPr>
              <a:t> and </a:t>
            </a:r>
            <a:r>
              <a:rPr lang="en-US" b="1" i="1" dirty="0">
                <a:solidFill>
                  <a:schemeClr val="accent4"/>
                </a:solidFill>
                <a:latin typeface="Arial" charset="0"/>
              </a:rPr>
              <a:t>b</a:t>
            </a:r>
            <a:r>
              <a:rPr lang="en-US" b="1" dirty="0">
                <a:solidFill>
                  <a:schemeClr val="accent4"/>
                </a:solidFill>
                <a:latin typeface="Arial" charset="0"/>
              </a:rPr>
              <a:t> = 0.02661 L/</a:t>
            </a:r>
            <a:r>
              <a:rPr lang="en-US" b="1" dirty="0" err="1">
                <a:solidFill>
                  <a:schemeClr val="accent4"/>
                </a:solidFill>
                <a:latin typeface="Arial" charset="0"/>
              </a:rPr>
              <a:t>mol</a:t>
            </a:r>
            <a:endParaRPr lang="en-US" b="1" dirty="0">
              <a:solidFill>
                <a:schemeClr val="accent4"/>
              </a:solidFill>
              <a:latin typeface="Arial" charset="0"/>
            </a:endParaRPr>
          </a:p>
          <a:p>
            <a:pPr>
              <a:defRPr/>
            </a:pPr>
            <a:endParaRPr lang="en-US" b="1" dirty="0">
              <a:solidFill>
                <a:srgbClr val="660066"/>
              </a:solidFill>
              <a:latin typeface="Arial" charset="0"/>
            </a:endParaRPr>
          </a:p>
          <a:p>
            <a:pPr>
              <a:defRPr/>
            </a:pPr>
            <a:endParaRPr lang="en-US" b="1" dirty="0">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43000"/>
          </a:xfrm>
        </p:spPr>
        <p:txBody>
          <a:bodyPr/>
          <a:lstStyle/>
          <a:p>
            <a:pPr>
              <a:defRPr/>
            </a:pPr>
            <a:r>
              <a:rPr lang="en-US">
                <a:effectLst>
                  <a:outerShdw blurRad="38100" dist="38100" dir="2700000" algn="tl">
                    <a:srgbClr val="C0C0C0"/>
                  </a:outerShdw>
                </a:effectLst>
              </a:rPr>
              <a:t>TEMPERATURE</a:t>
            </a:r>
            <a:endParaRPr lang="en-US"/>
          </a:p>
        </p:txBody>
      </p:sp>
      <p:sp>
        <p:nvSpPr>
          <p:cNvPr id="22531" name="Rectangle 3"/>
          <p:cNvSpPr>
            <a:spLocks noGrp="1" noChangeArrowheads="1"/>
          </p:cNvSpPr>
          <p:nvPr>
            <p:ph type="body" idx="1"/>
          </p:nvPr>
        </p:nvSpPr>
        <p:spPr>
          <a:xfrm>
            <a:off x="228600" y="990600"/>
            <a:ext cx="8915400" cy="5867400"/>
          </a:xfrm>
        </p:spPr>
        <p:txBody>
          <a:bodyPr/>
          <a:lstStyle/>
          <a:p>
            <a:pPr>
              <a:defRPr/>
            </a:pPr>
            <a:r>
              <a:rPr lang="en-US" b="1">
                <a:latin typeface="Arial" charset="0"/>
              </a:rPr>
              <a:t>A physical property of matter that determines the direction of heat flow.</a:t>
            </a:r>
            <a:endParaRPr lang="en-US">
              <a:latin typeface="Arial" charset="0"/>
            </a:endParaRPr>
          </a:p>
          <a:p>
            <a:pPr>
              <a:defRPr/>
            </a:pPr>
            <a:endParaRPr lang="en-US" sz="1200">
              <a:latin typeface="Arial" charset="0"/>
            </a:endParaRPr>
          </a:p>
          <a:p>
            <a:pPr>
              <a:defRPr/>
            </a:pPr>
            <a:r>
              <a:rPr lang="en-US">
                <a:latin typeface="Arial" charset="0"/>
              </a:rPr>
              <a:t>Measured on three scales.</a:t>
            </a:r>
          </a:p>
          <a:p>
            <a:pPr>
              <a:defRPr/>
            </a:pPr>
            <a:r>
              <a:rPr lang="en-US">
                <a:solidFill>
                  <a:srgbClr val="0000FF"/>
                </a:solidFill>
                <a:effectLst>
                  <a:outerShdw blurRad="38100" dist="38100" dir="2700000" algn="tl">
                    <a:srgbClr val="C0C0C0"/>
                  </a:outerShdw>
                </a:effectLst>
                <a:latin typeface="Arial" charset="0"/>
              </a:rPr>
              <a:t>Fahrenheit      </a:t>
            </a:r>
            <a:r>
              <a:rPr lang="en-US" baseline="30000">
                <a:solidFill>
                  <a:srgbClr val="0000FF"/>
                </a:solidFill>
                <a:effectLst>
                  <a:outerShdw blurRad="38100" dist="38100" dir="2700000" algn="tl">
                    <a:srgbClr val="C0C0C0"/>
                  </a:outerShdw>
                </a:effectLst>
                <a:latin typeface="Arial" charset="0"/>
              </a:rPr>
              <a:t>o</a:t>
            </a:r>
            <a:r>
              <a:rPr lang="en-US">
                <a:solidFill>
                  <a:srgbClr val="0000FF"/>
                </a:solidFill>
                <a:effectLst>
                  <a:outerShdw blurRad="38100" dist="38100" dir="2700000" algn="tl">
                    <a:srgbClr val="C0C0C0"/>
                  </a:outerShdw>
                </a:effectLst>
                <a:latin typeface="Arial" charset="0"/>
              </a:rPr>
              <a:t>F             Celsius             </a:t>
            </a:r>
            <a:r>
              <a:rPr lang="en-US" baseline="30000">
                <a:solidFill>
                  <a:srgbClr val="0000FF"/>
                </a:solidFill>
                <a:effectLst>
                  <a:outerShdw blurRad="38100" dist="38100" dir="2700000" algn="tl">
                    <a:srgbClr val="C0C0C0"/>
                  </a:outerShdw>
                </a:effectLst>
                <a:latin typeface="Arial" charset="0"/>
              </a:rPr>
              <a:t>o</a:t>
            </a:r>
            <a:r>
              <a:rPr lang="en-US">
                <a:solidFill>
                  <a:srgbClr val="0000FF"/>
                </a:solidFill>
                <a:effectLst>
                  <a:outerShdw blurRad="38100" dist="38100" dir="2700000" algn="tl">
                    <a:srgbClr val="C0C0C0"/>
                  </a:outerShdw>
                </a:effectLst>
                <a:latin typeface="Arial" charset="0"/>
              </a:rPr>
              <a:t>C</a:t>
            </a:r>
          </a:p>
          <a:p>
            <a:pPr>
              <a:defRPr/>
            </a:pPr>
            <a:r>
              <a:rPr lang="en-US">
                <a:solidFill>
                  <a:srgbClr val="0000FF"/>
                </a:solidFill>
                <a:effectLst>
                  <a:outerShdw blurRad="38100" dist="38100" dir="2700000" algn="tl">
                    <a:srgbClr val="C0C0C0"/>
                  </a:outerShdw>
                </a:effectLst>
                <a:latin typeface="Arial" charset="0"/>
              </a:rPr>
              <a:t>Kelvin              K</a:t>
            </a:r>
            <a:endParaRPr lang="en-US">
              <a:latin typeface="Arial" charset="0"/>
            </a:endParaRPr>
          </a:p>
          <a:p>
            <a:pPr>
              <a:defRPr/>
            </a:pPr>
            <a:endParaRPr lang="en-US">
              <a:latin typeface="Arial" charset="0"/>
            </a:endParaRPr>
          </a:p>
          <a:p>
            <a:pPr>
              <a:defRPr/>
            </a:pPr>
            <a:r>
              <a:rPr lang="en-US" b="1" baseline="30000">
                <a:effectLst>
                  <a:outerShdw blurRad="38100" dist="38100" dir="2700000" algn="tl">
                    <a:srgbClr val="C0C0C0"/>
                  </a:outerShdw>
                </a:effectLst>
                <a:latin typeface="Arial" charset="0"/>
              </a:rPr>
              <a:t>o</a:t>
            </a:r>
            <a:r>
              <a:rPr lang="en-US" b="1">
                <a:effectLst>
                  <a:outerShdw blurRad="38100" dist="38100" dir="2700000" algn="tl">
                    <a:srgbClr val="C0C0C0"/>
                  </a:outerShdw>
                </a:effectLst>
                <a:latin typeface="Arial" charset="0"/>
              </a:rPr>
              <a:t>F = (1.8 </a:t>
            </a:r>
            <a:r>
              <a:rPr lang="en-US" b="1" baseline="30000">
                <a:effectLst>
                  <a:outerShdw blurRad="38100" dist="38100" dir="2700000" algn="tl">
                    <a:srgbClr val="C0C0C0"/>
                  </a:outerShdw>
                </a:effectLst>
                <a:latin typeface="Arial" charset="0"/>
              </a:rPr>
              <a:t>o</a:t>
            </a:r>
            <a:r>
              <a:rPr lang="en-US" b="1">
                <a:effectLst>
                  <a:outerShdw blurRad="38100" dist="38100" dir="2700000" algn="tl">
                    <a:srgbClr val="C0C0C0"/>
                  </a:outerShdw>
                </a:effectLst>
                <a:latin typeface="Arial" charset="0"/>
              </a:rPr>
              <a:t>C) + 32         </a:t>
            </a:r>
            <a:r>
              <a:rPr lang="en-US" b="1" baseline="30000">
                <a:effectLst>
                  <a:outerShdw blurRad="38100" dist="38100" dir="2700000" algn="tl">
                    <a:srgbClr val="C0C0C0"/>
                  </a:outerShdw>
                </a:effectLst>
                <a:latin typeface="Arial" charset="0"/>
              </a:rPr>
              <a:t>o</a:t>
            </a:r>
            <a:r>
              <a:rPr lang="en-US" b="1">
                <a:effectLst>
                  <a:outerShdw blurRad="38100" dist="38100" dir="2700000" algn="tl">
                    <a:srgbClr val="C0C0C0"/>
                  </a:outerShdw>
                </a:effectLst>
                <a:latin typeface="Arial" charset="0"/>
              </a:rPr>
              <a:t>C = (</a:t>
            </a:r>
            <a:r>
              <a:rPr lang="en-US" b="1" baseline="30000">
                <a:effectLst>
                  <a:outerShdw blurRad="38100" dist="38100" dir="2700000" algn="tl">
                    <a:srgbClr val="C0C0C0"/>
                  </a:outerShdw>
                </a:effectLst>
                <a:latin typeface="Arial" charset="0"/>
              </a:rPr>
              <a:t>o</a:t>
            </a:r>
            <a:r>
              <a:rPr lang="en-US" b="1">
                <a:effectLst>
                  <a:outerShdw blurRad="38100" dist="38100" dir="2700000" algn="tl">
                    <a:srgbClr val="C0C0C0"/>
                  </a:outerShdw>
                </a:effectLst>
                <a:latin typeface="Arial" charset="0"/>
              </a:rPr>
              <a:t>F - 32)/1.8</a:t>
            </a:r>
          </a:p>
          <a:p>
            <a:pPr>
              <a:defRPr/>
            </a:pPr>
            <a:endParaRPr lang="en-US" b="1">
              <a:effectLst>
                <a:outerShdw blurRad="38100" dist="38100" dir="2700000" algn="tl">
                  <a:srgbClr val="C0C0C0"/>
                </a:outerShdw>
              </a:effectLst>
              <a:latin typeface="Arial" charset="0"/>
            </a:endParaRPr>
          </a:p>
          <a:p>
            <a:pPr>
              <a:defRPr/>
            </a:pPr>
            <a:r>
              <a:rPr lang="en-US" b="1">
                <a:effectLst>
                  <a:outerShdw blurRad="38100" dist="38100" dir="2700000" algn="tl">
                    <a:srgbClr val="C0C0C0"/>
                  </a:outerShdw>
                </a:effectLst>
                <a:latin typeface="Arial" charset="0"/>
              </a:rPr>
              <a:t>K = </a:t>
            </a:r>
            <a:r>
              <a:rPr lang="en-US" b="1" baseline="30000">
                <a:effectLst>
                  <a:outerShdw blurRad="38100" dist="38100" dir="2700000" algn="tl">
                    <a:srgbClr val="C0C0C0"/>
                  </a:outerShdw>
                </a:effectLst>
                <a:latin typeface="Arial" charset="0"/>
              </a:rPr>
              <a:t>o</a:t>
            </a:r>
            <a:r>
              <a:rPr lang="en-US" b="1">
                <a:effectLst>
                  <a:outerShdw blurRad="38100" dist="38100" dir="2700000" algn="tl">
                    <a:srgbClr val="C0C0C0"/>
                  </a:outerShdw>
                </a:effectLst>
                <a:latin typeface="Arial" charset="0"/>
              </a:rPr>
              <a:t>C + 273.15</a:t>
            </a:r>
            <a:endParaRPr lang="en-US">
              <a:latin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762000"/>
            <a:ext cx="8458200" cy="1143000"/>
          </a:xfrm>
        </p:spPr>
        <p:txBody>
          <a:bodyPr/>
          <a:lstStyle/>
          <a:p>
            <a:r>
              <a:rPr lang="en-US" altLang="en-US" sz="4000" b="1"/>
              <a:t>At </a:t>
            </a:r>
            <a:r>
              <a:rPr lang="en-US" altLang="en-US" sz="4000" b="1">
                <a:solidFill>
                  <a:srgbClr val="FF0000"/>
                </a:solidFill>
              </a:rPr>
              <a:t>STP</a:t>
            </a:r>
            <a:r>
              <a:rPr lang="en-US" altLang="en-US" sz="4000" b="1"/>
              <a:t>, gas molecules are so far apart that for 1 mole of gas, the overall volume does not change.</a:t>
            </a:r>
            <a:br>
              <a:rPr lang="en-US" altLang="en-US" b="1"/>
            </a:br>
            <a:r>
              <a:rPr lang="en-US" altLang="en-US" sz="2800" b="1">
                <a:solidFill>
                  <a:srgbClr val="FF0000"/>
                </a:solidFill>
              </a:rPr>
              <a:t>STP :    P = 1 atm &amp; T = 273 K</a:t>
            </a:r>
            <a:endParaRPr lang="en-US" altLang="en-US"/>
          </a:p>
        </p:txBody>
      </p:sp>
      <p:graphicFrame>
        <p:nvGraphicFramePr>
          <p:cNvPr id="7171" name="Object 3"/>
          <p:cNvGraphicFramePr>
            <a:graphicFrameLocks noGrp="1" noChangeAspect="1"/>
          </p:cNvGraphicFramePr>
          <p:nvPr>
            <p:ph type="tbl" idx="1"/>
          </p:nvPr>
        </p:nvGraphicFramePr>
        <p:xfrm>
          <a:off x="457200" y="2667000"/>
          <a:ext cx="8229600" cy="3887788"/>
        </p:xfrm>
        <a:graphic>
          <a:graphicData uri="http://schemas.openxmlformats.org/presentationml/2006/ole">
            <mc:AlternateContent xmlns:mc="http://schemas.openxmlformats.org/markup-compatibility/2006">
              <mc:Choice xmlns:v="urn:schemas-microsoft-com:vml" Requires="v">
                <p:oleObj spid="_x0000_s7173" name="Document" r:id="rId3" imgW="9037320" imgH="4136136" progId="Word.Document.8">
                  <p:embed/>
                </p:oleObj>
              </mc:Choice>
              <mc:Fallback>
                <p:oleObj name="Document" r:id="rId3" imgW="9037320" imgH="4136136"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667000"/>
                        <a:ext cx="8229600" cy="3887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ltLang="en-US" sz="4800" b="1">
                <a:solidFill>
                  <a:srgbClr val="660033"/>
                </a:solidFill>
                <a:latin typeface="Algerian" panose="04020705040A02060702" pitchFamily="82" charset="0"/>
              </a:rPr>
              <a:t>Avogadro’s Hypothesis</a:t>
            </a:r>
          </a:p>
        </p:txBody>
      </p:sp>
      <p:sp>
        <p:nvSpPr>
          <p:cNvPr id="24579" name="Rectangle 3"/>
          <p:cNvSpPr>
            <a:spLocks noGrp="1" noChangeArrowheads="1"/>
          </p:cNvSpPr>
          <p:nvPr>
            <p:ph type="body" idx="1"/>
          </p:nvPr>
        </p:nvSpPr>
        <p:spPr>
          <a:xfrm>
            <a:off x="152400" y="1066800"/>
            <a:ext cx="8839200" cy="5410200"/>
          </a:xfrm>
        </p:spPr>
        <p:txBody>
          <a:bodyPr/>
          <a:lstStyle/>
          <a:p>
            <a:pPr>
              <a:lnSpc>
                <a:spcPct val="80000"/>
              </a:lnSpc>
              <a:defRPr/>
            </a:pPr>
            <a:r>
              <a:rPr lang="en-US" sz="2400" b="1">
                <a:solidFill>
                  <a:srgbClr val="660033"/>
                </a:solidFill>
                <a:latin typeface="Arial" charset="0"/>
              </a:rPr>
              <a:t>Avogadro pictured the moving molecule as occupying a small portion of the larger space apparently occupied by the gas.  Thus the “volume” of the gas is related to the spacing between particles and not to the particle size itself.</a:t>
            </a:r>
          </a:p>
          <a:p>
            <a:pPr>
              <a:lnSpc>
                <a:spcPct val="80000"/>
              </a:lnSpc>
              <a:defRPr/>
            </a:pPr>
            <a:endParaRPr lang="en-US" sz="2400" b="1">
              <a:solidFill>
                <a:srgbClr val="660033"/>
              </a:solidFill>
              <a:latin typeface="Arial" charset="0"/>
            </a:endParaRPr>
          </a:p>
          <a:p>
            <a:pPr>
              <a:lnSpc>
                <a:spcPct val="80000"/>
              </a:lnSpc>
              <a:defRPr/>
            </a:pPr>
            <a:r>
              <a:rPr lang="en-US" sz="2400" b="1">
                <a:solidFill>
                  <a:srgbClr val="660033"/>
                </a:solidFill>
                <a:latin typeface="Arial" charset="0"/>
              </a:rPr>
              <a:t>Imagine 3 balloons each filled with a different gas (He, Ar, &amp; Xe).  These gases are listed in increasing particle size, with Xe being the largest atom.  According to Avogadro’s Hypothesis, the balloon filled with one mole of He will occupy that same volume as a balloon filled with one mole of Xe.</a:t>
            </a:r>
          </a:p>
          <a:p>
            <a:pPr>
              <a:lnSpc>
                <a:spcPct val="80000"/>
              </a:lnSpc>
              <a:defRPr/>
            </a:pPr>
            <a:endParaRPr lang="en-US" sz="2400" b="1">
              <a:solidFill>
                <a:srgbClr val="660033"/>
              </a:solidFill>
              <a:latin typeface="Arial" charset="0"/>
            </a:endParaRPr>
          </a:p>
          <a:p>
            <a:pPr>
              <a:lnSpc>
                <a:spcPct val="80000"/>
              </a:lnSpc>
              <a:defRPr/>
            </a:pPr>
            <a:r>
              <a:rPr lang="en-US" sz="2400" b="1">
                <a:solidFill>
                  <a:srgbClr val="660033"/>
                </a:solidFill>
                <a:latin typeface="Arial" charset="0"/>
              </a:rPr>
              <a:t>So for a gas, the “volume” and the moles are directly related.                        	</a:t>
            </a:r>
            <a:r>
              <a:rPr lang="en-US" b="1">
                <a:solidFill>
                  <a:srgbClr val="008000"/>
                </a:solidFill>
                <a:effectLst>
                  <a:outerShdw blurRad="38100" dist="38100" dir="2700000" algn="tl">
                    <a:srgbClr val="C0C0C0"/>
                  </a:outerShdw>
                </a:effectLst>
                <a:latin typeface="Arial" charset="0"/>
              </a:rPr>
              <a:t>V  </a:t>
            </a:r>
            <a:r>
              <a:rPr lang="en-US" b="1">
                <a:solidFill>
                  <a:srgbClr val="008000"/>
                </a:solidFill>
                <a:effectLst>
                  <a:outerShdw blurRad="38100" dist="38100" dir="2700000" algn="tl">
                    <a:srgbClr val="C0C0C0"/>
                  </a:outerShdw>
                </a:effectLst>
                <a:latin typeface="Symbol" pitchFamily="18" charset="2"/>
              </a:rPr>
              <a:t>a</a:t>
            </a:r>
            <a:r>
              <a:rPr lang="en-US" b="1">
                <a:solidFill>
                  <a:srgbClr val="008000"/>
                </a:solidFill>
                <a:effectLst>
                  <a:outerShdw blurRad="38100" dist="38100" dir="2700000" algn="tl">
                    <a:srgbClr val="C0C0C0"/>
                  </a:outerShdw>
                </a:effectLst>
                <a:latin typeface="Arial" charset="0"/>
              </a:rPr>
              <a:t>  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0" y="609600"/>
            <a:ext cx="38862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spcBef>
                <a:spcPct val="0"/>
              </a:spcBef>
              <a:buFontTx/>
              <a:buNone/>
            </a:pPr>
            <a:r>
              <a:rPr lang="en-US" altLang="en-US" sz="2000" b="1" u="sng">
                <a:solidFill>
                  <a:srgbClr val="660066"/>
                </a:solidFill>
              </a:rPr>
              <a:t>Avogadro’s Law</a:t>
            </a:r>
          </a:p>
          <a:p>
            <a:pPr>
              <a:spcBef>
                <a:spcPct val="0"/>
              </a:spcBef>
              <a:buFontTx/>
              <a:buNone/>
            </a:pPr>
            <a:r>
              <a:rPr lang="en-US" altLang="en-US" sz="2000" b="1">
                <a:solidFill>
                  <a:srgbClr val="660066"/>
                </a:solidFill>
              </a:rPr>
              <a:t>Equal volumes of gas at the same temperature and pressure contain equal numbers of molecules.</a:t>
            </a:r>
          </a:p>
          <a:p>
            <a:pPr>
              <a:spcBef>
                <a:spcPct val="0"/>
              </a:spcBef>
              <a:buFontTx/>
              <a:buNone/>
            </a:pPr>
            <a:endParaRPr lang="en-US" altLang="en-US" sz="2000" b="1">
              <a:solidFill>
                <a:srgbClr val="660066"/>
              </a:solidFill>
            </a:endParaRPr>
          </a:p>
          <a:p>
            <a:pPr>
              <a:spcBef>
                <a:spcPct val="0"/>
              </a:spcBef>
              <a:buFontTx/>
              <a:buNone/>
            </a:pPr>
            <a:r>
              <a:rPr lang="en-US" altLang="en-US" sz="2000" b="1">
                <a:solidFill>
                  <a:srgbClr val="660066"/>
                </a:solidFill>
              </a:rPr>
              <a:t>V </a:t>
            </a:r>
            <a:r>
              <a:rPr lang="en-US" altLang="en-US" sz="2000" b="1">
                <a:solidFill>
                  <a:srgbClr val="660066"/>
                </a:solidFill>
                <a:sym typeface="Symbol" panose="05050102010706020507" pitchFamily="18" charset="2"/>
              </a:rPr>
              <a:t></a:t>
            </a:r>
            <a:r>
              <a:rPr lang="en-US" altLang="en-US" sz="2000" b="1">
                <a:solidFill>
                  <a:srgbClr val="660066"/>
                </a:solidFill>
              </a:rPr>
              <a:t> n</a:t>
            </a:r>
          </a:p>
          <a:p>
            <a:pPr>
              <a:spcBef>
                <a:spcPct val="0"/>
              </a:spcBef>
              <a:buFontTx/>
              <a:buNone/>
            </a:pPr>
            <a:endParaRPr lang="en-US" altLang="en-US" sz="2000" b="1">
              <a:solidFill>
                <a:srgbClr val="660066"/>
              </a:solidFill>
            </a:endParaRPr>
          </a:p>
          <a:p>
            <a:pPr>
              <a:spcBef>
                <a:spcPct val="0"/>
              </a:spcBef>
              <a:buFontTx/>
              <a:buNone/>
            </a:pPr>
            <a:r>
              <a:rPr lang="en-US" altLang="en-US" sz="2000" b="1">
                <a:solidFill>
                  <a:srgbClr val="660066"/>
                </a:solidFill>
              </a:rPr>
              <a:t>V/n = </a:t>
            </a:r>
            <a:r>
              <a:rPr lang="en-US" altLang="en-US" sz="2000" b="1" i="1">
                <a:solidFill>
                  <a:srgbClr val="660066"/>
                </a:solidFill>
              </a:rPr>
              <a:t>k</a:t>
            </a:r>
          </a:p>
          <a:p>
            <a:pPr>
              <a:spcBef>
                <a:spcPct val="0"/>
              </a:spcBef>
              <a:buFontTx/>
              <a:buNone/>
            </a:pPr>
            <a:endParaRPr lang="en-US" altLang="en-US" sz="2000" b="1" u="sng">
              <a:solidFill>
                <a:srgbClr val="660066"/>
              </a:solidFill>
            </a:endParaRPr>
          </a:p>
          <a:p>
            <a:pPr lvl="1">
              <a:spcBef>
                <a:spcPct val="0"/>
              </a:spcBef>
              <a:buFontTx/>
              <a:buNone/>
            </a:pPr>
            <a:endParaRPr lang="en-US" altLang="en-US" sz="2000" b="1" u="sng"/>
          </a:p>
          <a:p>
            <a:pPr lvl="1">
              <a:spcBef>
                <a:spcPct val="0"/>
              </a:spcBef>
              <a:buFontTx/>
              <a:buNone/>
            </a:pPr>
            <a:r>
              <a:rPr lang="en-US" altLang="en-US" sz="2000" b="1" u="sng">
                <a:solidFill>
                  <a:srgbClr val="006600"/>
                </a:solidFill>
              </a:rPr>
              <a:t>Boyle’s Law</a:t>
            </a:r>
          </a:p>
          <a:p>
            <a:pPr>
              <a:spcBef>
                <a:spcPct val="0"/>
              </a:spcBef>
              <a:buFontTx/>
              <a:buNone/>
            </a:pPr>
            <a:r>
              <a:rPr lang="en-US" altLang="en-US" sz="2000" b="1">
                <a:solidFill>
                  <a:srgbClr val="006600"/>
                </a:solidFill>
              </a:rPr>
              <a:t>The volume of a fixed amount of gas at constant temperature is inversely proportional to the gas pressure.</a:t>
            </a:r>
          </a:p>
          <a:p>
            <a:pPr>
              <a:spcBef>
                <a:spcPct val="0"/>
              </a:spcBef>
              <a:buFontTx/>
              <a:buNone/>
            </a:pPr>
            <a:endParaRPr lang="en-US" altLang="en-US" sz="2000" b="1">
              <a:solidFill>
                <a:srgbClr val="006600"/>
              </a:solidFill>
            </a:endParaRPr>
          </a:p>
          <a:p>
            <a:pPr>
              <a:spcBef>
                <a:spcPct val="0"/>
              </a:spcBef>
              <a:buFontTx/>
              <a:buNone/>
            </a:pPr>
            <a:r>
              <a:rPr lang="en-US" altLang="en-US" sz="2000" b="1">
                <a:solidFill>
                  <a:srgbClr val="006600"/>
                </a:solidFill>
              </a:rPr>
              <a:t>P </a:t>
            </a:r>
            <a:r>
              <a:rPr lang="en-US" altLang="en-US" sz="2000" b="1">
                <a:solidFill>
                  <a:srgbClr val="006600"/>
                </a:solidFill>
                <a:sym typeface="Symbol" panose="05050102010706020507" pitchFamily="18" charset="2"/>
              </a:rPr>
              <a:t></a:t>
            </a:r>
            <a:r>
              <a:rPr lang="en-US" altLang="en-US" sz="2000" b="1">
                <a:solidFill>
                  <a:srgbClr val="006600"/>
                </a:solidFill>
              </a:rPr>
              <a:t> 1/V                      </a:t>
            </a:r>
          </a:p>
          <a:p>
            <a:pPr>
              <a:spcBef>
                <a:spcPct val="0"/>
              </a:spcBef>
              <a:buFontTx/>
              <a:buNone/>
            </a:pPr>
            <a:r>
              <a:rPr lang="en-US" altLang="en-US" sz="2000" b="1">
                <a:solidFill>
                  <a:srgbClr val="006600"/>
                </a:solidFill>
              </a:rPr>
              <a:t>                      P           </a:t>
            </a:r>
          </a:p>
          <a:p>
            <a:pPr>
              <a:spcBef>
                <a:spcPct val="0"/>
              </a:spcBef>
              <a:buFontTx/>
              <a:buNone/>
            </a:pPr>
            <a:r>
              <a:rPr lang="en-US" altLang="en-US" sz="2000" b="1">
                <a:solidFill>
                  <a:srgbClr val="006600"/>
                </a:solidFill>
              </a:rPr>
              <a:t>PV = </a:t>
            </a:r>
            <a:r>
              <a:rPr lang="en-US" altLang="en-US" sz="2000" b="1" i="1">
                <a:solidFill>
                  <a:srgbClr val="006600"/>
                </a:solidFill>
              </a:rPr>
              <a:t>k</a:t>
            </a:r>
            <a:endParaRPr lang="en-US" altLang="en-US" sz="2000" b="1">
              <a:solidFill>
                <a:srgbClr val="006600"/>
              </a:solidFill>
            </a:endParaRPr>
          </a:p>
          <a:p>
            <a:pPr>
              <a:spcBef>
                <a:spcPct val="0"/>
              </a:spcBef>
              <a:buFontTx/>
              <a:buNone/>
            </a:pPr>
            <a:r>
              <a:rPr lang="en-US" altLang="en-US" sz="2000" b="1">
                <a:solidFill>
                  <a:srgbClr val="006600"/>
                </a:solidFill>
              </a:rPr>
              <a:t>		       V</a:t>
            </a:r>
            <a:endParaRPr lang="en-US" altLang="en-US" sz="2400" b="1" i="1"/>
          </a:p>
        </p:txBody>
      </p:sp>
      <p:sp>
        <p:nvSpPr>
          <p:cNvPr id="9219" name="Line 3"/>
          <p:cNvSpPr>
            <a:spLocks noChangeShapeType="1"/>
          </p:cNvSpPr>
          <p:nvPr/>
        </p:nvSpPr>
        <p:spPr bwMode="auto">
          <a:xfrm flipV="1">
            <a:off x="1905000" y="510540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Line 4"/>
          <p:cNvSpPr>
            <a:spLocks noChangeShapeType="1"/>
          </p:cNvSpPr>
          <p:nvPr/>
        </p:nvSpPr>
        <p:spPr bwMode="auto">
          <a:xfrm flipV="1">
            <a:off x="1905000" y="63246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5"/>
          <p:cNvSpPr txBox="1">
            <a:spLocks noChangeArrowheads="1"/>
          </p:cNvSpPr>
          <p:nvPr/>
        </p:nvSpPr>
        <p:spPr bwMode="auto">
          <a:xfrm>
            <a:off x="4114800" y="609600"/>
            <a:ext cx="5029200" cy="618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a:spcBef>
                <a:spcPct val="0"/>
              </a:spcBef>
              <a:buFontTx/>
              <a:buNone/>
            </a:pPr>
            <a:r>
              <a:rPr lang="en-US" altLang="en-US" sz="2000" b="1" u="sng">
                <a:solidFill>
                  <a:srgbClr val="000099"/>
                </a:solidFill>
              </a:rPr>
              <a:t>Charles’ Law</a:t>
            </a:r>
          </a:p>
          <a:p>
            <a:pPr>
              <a:spcBef>
                <a:spcPct val="0"/>
              </a:spcBef>
              <a:buFontTx/>
              <a:buNone/>
            </a:pPr>
            <a:r>
              <a:rPr lang="en-US" altLang="en-US" sz="2000" b="1">
                <a:solidFill>
                  <a:srgbClr val="000099"/>
                </a:solidFill>
              </a:rPr>
              <a:t>The volume of a fixed amount of gas at constant pressure is proportional to the absolute temperature of the gas (absolute – Kelvin temperature)</a:t>
            </a:r>
          </a:p>
          <a:p>
            <a:pPr>
              <a:spcBef>
                <a:spcPct val="0"/>
              </a:spcBef>
              <a:buFontTx/>
              <a:buNone/>
            </a:pPr>
            <a:endParaRPr lang="en-US" altLang="en-US" sz="2000" b="1">
              <a:solidFill>
                <a:srgbClr val="000099"/>
              </a:solidFill>
            </a:endParaRPr>
          </a:p>
          <a:p>
            <a:pPr>
              <a:spcBef>
                <a:spcPct val="0"/>
              </a:spcBef>
              <a:buFontTx/>
              <a:buNone/>
            </a:pPr>
            <a:r>
              <a:rPr lang="en-US" altLang="en-US" sz="2000" b="1">
                <a:solidFill>
                  <a:srgbClr val="000099"/>
                </a:solidFill>
              </a:rPr>
              <a:t>V </a:t>
            </a:r>
            <a:r>
              <a:rPr lang="en-US" altLang="en-US" sz="2000" b="1">
                <a:solidFill>
                  <a:srgbClr val="000099"/>
                </a:solidFill>
                <a:sym typeface="Symbol" panose="05050102010706020507" pitchFamily="18" charset="2"/>
              </a:rPr>
              <a:t></a:t>
            </a:r>
            <a:r>
              <a:rPr lang="en-US" altLang="en-US" sz="2000" b="1">
                <a:solidFill>
                  <a:srgbClr val="000099"/>
                </a:solidFill>
              </a:rPr>
              <a:t> T (K)              V</a:t>
            </a:r>
          </a:p>
          <a:p>
            <a:pPr>
              <a:spcBef>
                <a:spcPct val="0"/>
              </a:spcBef>
              <a:buFontTx/>
              <a:buNone/>
            </a:pPr>
            <a:endParaRPr lang="en-US" altLang="en-US" sz="2000" b="1">
              <a:solidFill>
                <a:srgbClr val="000099"/>
              </a:solidFill>
            </a:endParaRPr>
          </a:p>
          <a:p>
            <a:pPr>
              <a:spcBef>
                <a:spcPct val="0"/>
              </a:spcBef>
              <a:buFontTx/>
              <a:buNone/>
            </a:pPr>
            <a:r>
              <a:rPr lang="en-US" altLang="en-US" sz="2000" b="1">
                <a:solidFill>
                  <a:srgbClr val="000099"/>
                </a:solidFill>
              </a:rPr>
              <a:t>V/T = </a:t>
            </a:r>
            <a:r>
              <a:rPr lang="en-US" altLang="en-US" sz="2000" b="1" i="1">
                <a:solidFill>
                  <a:srgbClr val="000099"/>
                </a:solidFill>
              </a:rPr>
              <a:t>k</a:t>
            </a:r>
          </a:p>
          <a:p>
            <a:pPr>
              <a:spcBef>
                <a:spcPct val="0"/>
              </a:spcBef>
              <a:buFontTx/>
              <a:buNone/>
            </a:pPr>
            <a:r>
              <a:rPr lang="en-US" altLang="en-US" sz="2000" b="1" i="1">
                <a:solidFill>
                  <a:srgbClr val="000099"/>
                </a:solidFill>
              </a:rPr>
              <a:t>                                               </a:t>
            </a:r>
            <a:r>
              <a:rPr lang="en-US" altLang="en-US" sz="2000" b="1">
                <a:solidFill>
                  <a:srgbClr val="000099"/>
                </a:solidFill>
              </a:rPr>
              <a:t>T</a:t>
            </a:r>
            <a:endParaRPr lang="en-US" altLang="en-US" sz="2000" b="1"/>
          </a:p>
          <a:p>
            <a:pPr lvl="1">
              <a:spcBef>
                <a:spcPct val="0"/>
              </a:spcBef>
              <a:buFontTx/>
              <a:buNone/>
            </a:pPr>
            <a:r>
              <a:rPr lang="en-US" altLang="en-US" sz="2000" b="1" u="sng">
                <a:solidFill>
                  <a:srgbClr val="CC3300"/>
                </a:solidFill>
              </a:rPr>
              <a:t>Gay-Lussac’s Law</a:t>
            </a:r>
          </a:p>
          <a:p>
            <a:pPr>
              <a:spcBef>
                <a:spcPct val="0"/>
              </a:spcBef>
              <a:buFontTx/>
              <a:buNone/>
            </a:pPr>
            <a:r>
              <a:rPr lang="en-US" altLang="en-US" sz="2000" b="1">
                <a:solidFill>
                  <a:srgbClr val="CC3300"/>
                </a:solidFill>
              </a:rPr>
              <a:t>The pressure of a fixed amount of gas at constant volume is proportional to the absolute temperature of the gas.</a:t>
            </a:r>
          </a:p>
          <a:p>
            <a:pPr>
              <a:spcBef>
                <a:spcPct val="0"/>
              </a:spcBef>
              <a:buFontTx/>
              <a:buNone/>
            </a:pPr>
            <a:endParaRPr lang="en-US" altLang="en-US" sz="2000" b="1">
              <a:solidFill>
                <a:srgbClr val="CC3300"/>
              </a:solidFill>
            </a:endParaRPr>
          </a:p>
          <a:p>
            <a:pPr>
              <a:spcBef>
                <a:spcPct val="0"/>
              </a:spcBef>
              <a:buFontTx/>
              <a:buNone/>
            </a:pPr>
            <a:r>
              <a:rPr lang="en-US" altLang="en-US" sz="2000" b="1">
                <a:solidFill>
                  <a:srgbClr val="CC3300"/>
                </a:solidFill>
              </a:rPr>
              <a:t>P </a:t>
            </a:r>
            <a:r>
              <a:rPr lang="en-US" altLang="en-US" sz="2000" b="1">
                <a:solidFill>
                  <a:srgbClr val="CC3300"/>
                </a:solidFill>
                <a:sym typeface="Symbol" panose="05050102010706020507" pitchFamily="18" charset="2"/>
              </a:rPr>
              <a:t></a:t>
            </a:r>
            <a:r>
              <a:rPr lang="en-US" altLang="en-US" sz="2000" b="1">
                <a:solidFill>
                  <a:srgbClr val="CC3300"/>
                </a:solidFill>
              </a:rPr>
              <a:t> T (K)</a:t>
            </a:r>
          </a:p>
          <a:p>
            <a:pPr>
              <a:spcBef>
                <a:spcPct val="0"/>
              </a:spcBef>
              <a:buFontTx/>
              <a:buNone/>
            </a:pPr>
            <a:r>
              <a:rPr lang="en-US" altLang="en-US" sz="2000" b="1">
                <a:solidFill>
                  <a:srgbClr val="CC3300"/>
                </a:solidFill>
              </a:rPr>
              <a:t>                                     P</a:t>
            </a:r>
          </a:p>
          <a:p>
            <a:pPr>
              <a:spcBef>
                <a:spcPct val="0"/>
              </a:spcBef>
              <a:buFontTx/>
              <a:buNone/>
            </a:pPr>
            <a:r>
              <a:rPr lang="en-US" altLang="en-US" sz="2000" b="1">
                <a:solidFill>
                  <a:srgbClr val="CC3300"/>
                </a:solidFill>
              </a:rPr>
              <a:t>P/T = </a:t>
            </a:r>
            <a:r>
              <a:rPr lang="en-US" altLang="en-US" sz="2000" b="1" i="1">
                <a:solidFill>
                  <a:srgbClr val="CC3300"/>
                </a:solidFill>
              </a:rPr>
              <a:t>k</a:t>
            </a:r>
          </a:p>
          <a:p>
            <a:pPr>
              <a:spcBef>
                <a:spcPct val="0"/>
              </a:spcBef>
              <a:buFontTx/>
              <a:buNone/>
            </a:pPr>
            <a:endParaRPr lang="en-US" altLang="en-US" sz="2000" b="1" i="1">
              <a:solidFill>
                <a:srgbClr val="CC3300"/>
              </a:solidFill>
            </a:endParaRPr>
          </a:p>
          <a:p>
            <a:pPr>
              <a:spcBef>
                <a:spcPct val="0"/>
              </a:spcBef>
              <a:buFontTx/>
              <a:buNone/>
            </a:pPr>
            <a:r>
              <a:rPr lang="en-US" altLang="en-US" sz="2000" b="1">
                <a:solidFill>
                  <a:srgbClr val="CC3300"/>
                </a:solidFill>
              </a:rPr>
              <a:t>                                                     T</a:t>
            </a:r>
            <a:endParaRPr lang="en-US" altLang="en-US" sz="2400" b="1"/>
          </a:p>
        </p:txBody>
      </p:sp>
      <p:sp>
        <p:nvSpPr>
          <p:cNvPr id="9222" name="Line 6"/>
          <p:cNvSpPr>
            <a:spLocks noChangeShapeType="1"/>
          </p:cNvSpPr>
          <p:nvPr/>
        </p:nvSpPr>
        <p:spPr bwMode="auto">
          <a:xfrm flipV="1">
            <a:off x="6553200" y="2133600"/>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a:off x="6553200" y="33528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Line 8"/>
          <p:cNvSpPr>
            <a:spLocks noChangeShapeType="1"/>
          </p:cNvSpPr>
          <p:nvPr/>
        </p:nvSpPr>
        <p:spPr bwMode="auto">
          <a:xfrm flipV="1">
            <a:off x="6858000" y="50292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Line 10"/>
          <p:cNvSpPr>
            <a:spLocks noChangeShapeType="1"/>
          </p:cNvSpPr>
          <p:nvPr/>
        </p:nvSpPr>
        <p:spPr bwMode="auto">
          <a:xfrm flipV="1">
            <a:off x="6858000" y="6324600"/>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 name="Text Box 11"/>
          <p:cNvSpPr txBox="1">
            <a:spLocks noChangeArrowheads="1"/>
          </p:cNvSpPr>
          <p:nvPr/>
        </p:nvSpPr>
        <p:spPr bwMode="auto">
          <a:xfrm>
            <a:off x="2438400" y="41275"/>
            <a:ext cx="444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b="1" i="1">
                <a:solidFill>
                  <a:schemeClr val="accent2"/>
                </a:solidFill>
                <a:effectLst>
                  <a:outerShdw blurRad="38100" dist="38100" dir="2700000" algn="tl">
                    <a:srgbClr val="C0C0C0"/>
                  </a:outerShdw>
                </a:effectLst>
              </a:rPr>
              <a:t>THE PROPERTIES OF GASES</a:t>
            </a:r>
            <a:endParaRPr lang="en-US" b="1" i="1">
              <a:effectLst>
                <a:outerShdw blurRad="38100" dist="38100" dir="2700000" algn="tl">
                  <a:srgbClr val="C0C0C0"/>
                </a:outerShdw>
              </a:effectLst>
            </a:endParaRPr>
          </a:p>
        </p:txBody>
      </p:sp>
      <p:sp>
        <p:nvSpPr>
          <p:cNvPr id="9227" name="Line 12"/>
          <p:cNvSpPr>
            <a:spLocks noChangeShapeType="1"/>
          </p:cNvSpPr>
          <p:nvPr/>
        </p:nvSpPr>
        <p:spPr bwMode="auto">
          <a:xfrm>
            <a:off x="0" y="5334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Line 13"/>
          <p:cNvSpPr>
            <a:spLocks noChangeShapeType="1"/>
          </p:cNvSpPr>
          <p:nvPr/>
        </p:nvSpPr>
        <p:spPr bwMode="auto">
          <a:xfrm>
            <a:off x="4038600" y="533400"/>
            <a:ext cx="0" cy="6324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Line 14"/>
          <p:cNvSpPr>
            <a:spLocks noChangeShapeType="1"/>
          </p:cNvSpPr>
          <p:nvPr/>
        </p:nvSpPr>
        <p:spPr bwMode="auto">
          <a:xfrm>
            <a:off x="0" y="36576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Arc 20"/>
          <p:cNvSpPr>
            <a:spLocks/>
          </p:cNvSpPr>
          <p:nvPr/>
        </p:nvSpPr>
        <p:spPr bwMode="auto">
          <a:xfrm rot="10800000">
            <a:off x="2057400" y="5181600"/>
            <a:ext cx="990600" cy="9906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Line 21"/>
          <p:cNvSpPr>
            <a:spLocks noChangeShapeType="1"/>
          </p:cNvSpPr>
          <p:nvPr/>
        </p:nvSpPr>
        <p:spPr bwMode="auto">
          <a:xfrm flipV="1">
            <a:off x="6629400" y="2362200"/>
            <a:ext cx="8382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23"/>
          <p:cNvSpPr>
            <a:spLocks noChangeShapeType="1"/>
          </p:cNvSpPr>
          <p:nvPr/>
        </p:nvSpPr>
        <p:spPr bwMode="auto">
          <a:xfrm flipV="1">
            <a:off x="6934200" y="5257800"/>
            <a:ext cx="9144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0" y="381000"/>
            <a:ext cx="9144000" cy="6477000"/>
          </a:xfrm>
        </p:spPr>
        <p:txBody>
          <a:bodyPr/>
          <a:lstStyle/>
          <a:p>
            <a:pPr algn="ctr">
              <a:buFontTx/>
              <a:buNone/>
              <a:defRPr/>
            </a:pPr>
            <a:r>
              <a:rPr lang="en-US" b="1" dirty="0">
                <a:solidFill>
                  <a:srgbClr val="CC0099"/>
                </a:solidFill>
              </a:rPr>
              <a:t>EMPIRICAL GAS LAWS</a:t>
            </a:r>
          </a:p>
          <a:p>
            <a:pPr algn="ctr">
              <a:buFontTx/>
              <a:buNone/>
              <a:defRPr/>
            </a:pPr>
            <a:r>
              <a:rPr lang="en-US" b="1" dirty="0"/>
              <a:t>Boyle’s Law			     P</a:t>
            </a:r>
            <a:r>
              <a:rPr lang="en-US" b="1" baseline="-25000" dirty="0"/>
              <a:t>1</a:t>
            </a:r>
            <a:r>
              <a:rPr lang="en-US" b="1" dirty="0"/>
              <a:t>V</a:t>
            </a:r>
            <a:r>
              <a:rPr lang="en-US" b="1" baseline="-25000" dirty="0"/>
              <a:t>1</a:t>
            </a:r>
            <a:r>
              <a:rPr lang="en-US" b="1" dirty="0"/>
              <a:t> = P</a:t>
            </a:r>
            <a:r>
              <a:rPr lang="en-US" b="1" baseline="-25000" dirty="0"/>
              <a:t>2</a:t>
            </a:r>
            <a:r>
              <a:rPr lang="en-US" b="1" dirty="0"/>
              <a:t>V</a:t>
            </a:r>
            <a:r>
              <a:rPr lang="en-US" b="1" baseline="-25000" dirty="0"/>
              <a:t>2</a:t>
            </a:r>
            <a:endParaRPr lang="en-US" b="1" dirty="0"/>
          </a:p>
          <a:p>
            <a:pPr algn="ctr">
              <a:buFontTx/>
              <a:buNone/>
              <a:defRPr/>
            </a:pPr>
            <a:r>
              <a:rPr lang="en-US" b="1" dirty="0"/>
              <a:t>Charles’ Law			V</a:t>
            </a:r>
            <a:r>
              <a:rPr lang="en-US" b="1" baseline="-25000" dirty="0"/>
              <a:t>1</a:t>
            </a:r>
            <a:r>
              <a:rPr lang="en-US" b="1" dirty="0"/>
              <a:t> / T</a:t>
            </a:r>
            <a:r>
              <a:rPr lang="en-US" b="1" baseline="-25000" dirty="0"/>
              <a:t>1</a:t>
            </a:r>
            <a:r>
              <a:rPr lang="en-US" b="1" dirty="0"/>
              <a:t>  =  V</a:t>
            </a:r>
            <a:r>
              <a:rPr lang="en-US" b="1" baseline="-25000" dirty="0"/>
              <a:t>2</a:t>
            </a:r>
            <a:r>
              <a:rPr lang="en-US" b="1" dirty="0"/>
              <a:t> / T</a:t>
            </a:r>
            <a:r>
              <a:rPr lang="en-US" b="1" baseline="-25000" dirty="0"/>
              <a:t>2</a:t>
            </a:r>
            <a:endParaRPr lang="en-US" b="1" dirty="0"/>
          </a:p>
          <a:p>
            <a:pPr algn="ctr">
              <a:buFontTx/>
              <a:buNone/>
              <a:defRPr/>
            </a:pPr>
            <a:r>
              <a:rPr lang="en-US" b="1" dirty="0"/>
              <a:t>Guy-</a:t>
            </a:r>
            <a:r>
              <a:rPr lang="en-US" b="1" dirty="0" err="1"/>
              <a:t>Lussac’s</a:t>
            </a:r>
            <a:r>
              <a:rPr lang="en-US" b="1" dirty="0"/>
              <a:t> Law		P</a:t>
            </a:r>
            <a:r>
              <a:rPr lang="en-US" b="1" baseline="-25000" dirty="0"/>
              <a:t>1</a:t>
            </a:r>
            <a:r>
              <a:rPr lang="en-US" b="1" dirty="0"/>
              <a:t> / T</a:t>
            </a:r>
            <a:r>
              <a:rPr lang="en-US" b="1" baseline="-25000" dirty="0"/>
              <a:t>1</a:t>
            </a:r>
            <a:r>
              <a:rPr lang="en-US" b="1" dirty="0"/>
              <a:t>  =  P</a:t>
            </a:r>
            <a:r>
              <a:rPr lang="en-US" b="1" baseline="-25000" dirty="0"/>
              <a:t>2</a:t>
            </a:r>
            <a:r>
              <a:rPr lang="en-US" b="1" dirty="0"/>
              <a:t> / T</a:t>
            </a:r>
            <a:r>
              <a:rPr lang="en-US" b="1" baseline="-25000" dirty="0"/>
              <a:t>2</a:t>
            </a:r>
            <a:endParaRPr lang="en-US" b="1" dirty="0"/>
          </a:p>
          <a:p>
            <a:pPr algn="ctr">
              <a:buFontTx/>
              <a:buNone/>
              <a:defRPr/>
            </a:pPr>
            <a:r>
              <a:rPr lang="en-US" b="1" dirty="0"/>
              <a:t>Avogadro’s Law		V</a:t>
            </a:r>
            <a:r>
              <a:rPr lang="en-US" b="1" baseline="-25000" dirty="0"/>
              <a:t>1</a:t>
            </a:r>
            <a:r>
              <a:rPr lang="en-US" b="1" dirty="0"/>
              <a:t> / n</a:t>
            </a:r>
            <a:r>
              <a:rPr lang="en-US" b="1" baseline="-25000" dirty="0"/>
              <a:t>1</a:t>
            </a:r>
            <a:r>
              <a:rPr lang="en-US" b="1" dirty="0"/>
              <a:t>  =  V</a:t>
            </a:r>
            <a:r>
              <a:rPr lang="en-US" b="1" baseline="-25000" dirty="0"/>
              <a:t>2</a:t>
            </a:r>
            <a:r>
              <a:rPr lang="en-US" b="1" dirty="0"/>
              <a:t> / n</a:t>
            </a:r>
            <a:r>
              <a:rPr lang="en-US" b="1" baseline="-25000" dirty="0"/>
              <a:t>2</a:t>
            </a:r>
            <a:endParaRPr lang="en-US" b="1" dirty="0"/>
          </a:p>
          <a:p>
            <a:pPr algn="ctr">
              <a:buFontTx/>
              <a:buNone/>
              <a:defRPr/>
            </a:pPr>
            <a:r>
              <a:rPr lang="en-US" b="1" dirty="0"/>
              <a:t>Combined Gas Law 	     P</a:t>
            </a:r>
            <a:r>
              <a:rPr lang="en-US" b="1" baseline="-25000" dirty="0"/>
              <a:t>1</a:t>
            </a:r>
            <a:r>
              <a:rPr lang="en-US" b="1" dirty="0"/>
              <a:t>V</a:t>
            </a:r>
            <a:r>
              <a:rPr lang="en-US" b="1" baseline="-25000" dirty="0"/>
              <a:t>1</a:t>
            </a:r>
            <a:r>
              <a:rPr lang="en-US" b="1" dirty="0"/>
              <a:t> / T</a:t>
            </a:r>
            <a:r>
              <a:rPr lang="en-US" b="1" baseline="-25000" dirty="0"/>
              <a:t>1</a:t>
            </a:r>
            <a:r>
              <a:rPr lang="en-US" b="1" dirty="0"/>
              <a:t>  =  P</a:t>
            </a:r>
            <a:r>
              <a:rPr lang="en-US" b="1" baseline="-25000" dirty="0"/>
              <a:t>2</a:t>
            </a:r>
            <a:r>
              <a:rPr lang="en-US" b="1" dirty="0"/>
              <a:t> V</a:t>
            </a:r>
            <a:r>
              <a:rPr lang="en-US" b="1" baseline="-25000" dirty="0"/>
              <a:t>2</a:t>
            </a:r>
            <a:r>
              <a:rPr lang="en-US" b="1" dirty="0"/>
              <a:t> / T</a:t>
            </a:r>
            <a:r>
              <a:rPr lang="en-US" b="1" baseline="-25000" dirty="0"/>
              <a:t>2</a:t>
            </a:r>
            <a:endParaRPr lang="en-US" dirty="0"/>
          </a:p>
          <a:p>
            <a:pPr algn="ctr">
              <a:buFontTx/>
              <a:buNone/>
              <a:defRPr/>
            </a:pPr>
            <a:endParaRPr lang="en-US" b="1" dirty="0">
              <a:effectLst>
                <a:outerShdw blurRad="38100" dist="38100" dir="2700000" algn="tl">
                  <a:srgbClr val="C0C0C0"/>
                </a:outerShdw>
              </a:effectLst>
            </a:endParaRPr>
          </a:p>
          <a:p>
            <a:pPr algn="ctr">
              <a:buFontTx/>
              <a:buNone/>
              <a:defRPr/>
            </a:pPr>
            <a:r>
              <a:rPr lang="en-US" sz="3600" b="1" dirty="0">
                <a:solidFill>
                  <a:srgbClr val="990000"/>
                </a:solidFill>
                <a:effectLst>
                  <a:outerShdw blurRad="38100" dist="38100" dir="2700000" algn="tl">
                    <a:srgbClr val="C0C0C0"/>
                  </a:outerShdw>
                </a:effectLst>
              </a:rPr>
              <a:t>Ideal Gas Law	 PV = </a:t>
            </a:r>
            <a:r>
              <a:rPr lang="en-US" sz="3600" b="1" dirty="0" err="1">
                <a:solidFill>
                  <a:srgbClr val="990000"/>
                </a:solidFill>
                <a:effectLst>
                  <a:outerShdw blurRad="38100" dist="38100" dir="2700000" algn="tl">
                    <a:srgbClr val="C0C0C0"/>
                  </a:outerShdw>
                </a:effectLst>
              </a:rPr>
              <a:t>nRT</a:t>
            </a:r>
            <a:endParaRPr lang="en-US" sz="3600" b="1" dirty="0">
              <a:effectLst>
                <a:outerShdw blurRad="38100" dist="38100" dir="2700000" algn="tl">
                  <a:srgbClr val="C0C0C0"/>
                </a:outerShdw>
              </a:effectLst>
            </a:endParaRPr>
          </a:p>
          <a:p>
            <a:pPr algn="ctr">
              <a:buFontTx/>
              <a:buNone/>
              <a:defRPr/>
            </a:pPr>
            <a:r>
              <a:rPr lang="en-US" sz="2400" b="1" dirty="0"/>
              <a:t>P = pressure (</a:t>
            </a:r>
            <a:r>
              <a:rPr lang="en-US" sz="2400" b="1" dirty="0" err="1"/>
              <a:t>atm</a:t>
            </a:r>
            <a:r>
              <a:rPr lang="en-US" sz="2400" b="1" dirty="0"/>
              <a:t>)				V = volume (L)</a:t>
            </a:r>
          </a:p>
          <a:p>
            <a:pPr algn="ctr">
              <a:buFontTx/>
              <a:buNone/>
              <a:defRPr/>
            </a:pPr>
            <a:r>
              <a:rPr lang="en-US" sz="2400" b="1" dirty="0"/>
              <a:t>n = chemical amount (</a:t>
            </a:r>
            <a:r>
              <a:rPr lang="en-US" sz="2400" b="1" dirty="0" err="1"/>
              <a:t>mol</a:t>
            </a:r>
            <a:r>
              <a:rPr lang="en-US" sz="2400" b="1" dirty="0"/>
              <a:t>)		T = Temperature (K)</a:t>
            </a:r>
          </a:p>
          <a:p>
            <a:pPr algn="ctr">
              <a:buFontTx/>
              <a:buNone/>
              <a:defRPr/>
            </a:pPr>
            <a:r>
              <a:rPr lang="en-US" sz="2400" b="1" dirty="0"/>
              <a:t>R = ideal gas constant = 0.08206 L-</a:t>
            </a:r>
            <a:r>
              <a:rPr lang="en-US" sz="2400" b="1" dirty="0" err="1"/>
              <a:t>atm</a:t>
            </a:r>
            <a:r>
              <a:rPr lang="en-US" sz="2400" b="1" dirty="0"/>
              <a:t> / </a:t>
            </a:r>
            <a:r>
              <a:rPr lang="en-US" sz="2400" b="1" dirty="0" err="1"/>
              <a:t>mol</a:t>
            </a:r>
            <a:r>
              <a:rPr lang="en-US" sz="2400" b="1" dirty="0"/>
              <a:t>-K</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52400"/>
            <a:ext cx="8915400" cy="1143000"/>
          </a:xfrm>
        </p:spPr>
        <p:txBody>
          <a:bodyPr/>
          <a:lstStyle/>
          <a:p>
            <a:pPr>
              <a:defRPr/>
            </a:pPr>
            <a:r>
              <a:rPr lang="en-US" b="1">
                <a:solidFill>
                  <a:srgbClr val="663300"/>
                </a:solidFill>
                <a:effectLst>
                  <a:outerShdw blurRad="38100" dist="38100" dir="2700000" algn="tl">
                    <a:srgbClr val="C0C0C0"/>
                  </a:outerShdw>
                </a:effectLst>
              </a:rPr>
              <a:t>STOICHIOMETRY &amp; THE GAS LAWS</a:t>
            </a:r>
            <a:endParaRPr lang="en-US"/>
          </a:p>
        </p:txBody>
      </p:sp>
      <p:sp>
        <p:nvSpPr>
          <p:cNvPr id="30723" name="Rectangle 3"/>
          <p:cNvSpPr>
            <a:spLocks noGrp="1" noChangeArrowheads="1"/>
          </p:cNvSpPr>
          <p:nvPr>
            <p:ph type="body" idx="1"/>
          </p:nvPr>
        </p:nvSpPr>
        <p:spPr>
          <a:xfrm>
            <a:off x="0" y="1219200"/>
            <a:ext cx="9144000" cy="1981200"/>
          </a:xfrm>
        </p:spPr>
        <p:txBody>
          <a:bodyPr/>
          <a:lstStyle/>
          <a:p>
            <a:pPr>
              <a:buFontTx/>
              <a:buNone/>
              <a:defRPr/>
            </a:pPr>
            <a:r>
              <a:rPr lang="en-US" sz="2800" b="1"/>
              <a:t>1</a:t>
            </a:r>
            <a:r>
              <a:rPr lang="en-US" sz="2800" b="1">
                <a:effectLst>
                  <a:outerShdw blurRad="38100" dist="38100" dir="2700000" algn="tl">
                    <a:srgbClr val="C0C0C0"/>
                  </a:outerShdw>
                </a:effectLst>
              </a:rPr>
              <a:t>.  Write a balanced chemical equation</a:t>
            </a:r>
          </a:p>
          <a:p>
            <a:pPr>
              <a:buFontTx/>
              <a:buNone/>
              <a:defRPr/>
            </a:pPr>
            <a:r>
              <a:rPr lang="en-US" sz="2800" b="1">
                <a:effectLst>
                  <a:outerShdw blurRad="38100" dist="38100" dir="2700000" algn="tl">
                    <a:srgbClr val="C0C0C0"/>
                  </a:outerShdw>
                </a:effectLst>
              </a:rPr>
              <a:t>2.  Convert to moles (if gas, use PV=nRT or Molar Volume)</a:t>
            </a:r>
          </a:p>
          <a:p>
            <a:pPr>
              <a:buFontTx/>
              <a:buNone/>
              <a:defRPr/>
            </a:pPr>
            <a:r>
              <a:rPr lang="en-US" sz="2800" b="1">
                <a:effectLst>
                  <a:outerShdw blurRad="38100" dist="38100" dir="2700000" algn="tl">
                    <a:srgbClr val="C0C0C0"/>
                  </a:outerShdw>
                </a:effectLst>
              </a:rPr>
              <a:t>3.  Use the mole ratio to convert from moles of “A” to moles of “B”.</a:t>
            </a:r>
          </a:p>
          <a:p>
            <a:pPr>
              <a:buFontTx/>
              <a:buNone/>
              <a:defRPr/>
            </a:pPr>
            <a:r>
              <a:rPr lang="en-US" sz="2800" b="1">
                <a:effectLst>
                  <a:outerShdw blurRad="38100" dist="38100" dir="2700000" algn="tl">
                    <a:srgbClr val="C0C0C0"/>
                  </a:outerShdw>
                </a:effectLst>
              </a:rPr>
              <a:t>4.  Convert moles of “B” to desired measurement, if a gas use PV=nRT</a:t>
            </a:r>
            <a:r>
              <a:rPr lang="en-US" sz="2800">
                <a:effectLst>
                  <a:outerShdw blurRad="38100" dist="38100" dir="2700000" algn="tl">
                    <a:srgbClr val="C0C0C0"/>
                  </a:outerShdw>
                </a:effectLst>
              </a:rPr>
              <a:t>.</a:t>
            </a:r>
            <a:endParaRPr lang="en-US"/>
          </a:p>
        </p:txBody>
      </p:sp>
      <p:sp>
        <p:nvSpPr>
          <p:cNvPr id="11268" name="Text Box 4"/>
          <p:cNvSpPr txBox="1">
            <a:spLocks noChangeArrowheads="1"/>
          </p:cNvSpPr>
          <p:nvPr/>
        </p:nvSpPr>
        <p:spPr bwMode="auto">
          <a:xfrm>
            <a:off x="228600" y="4724400"/>
            <a:ext cx="8458200" cy="17541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US" altLang="en-US" sz="2800" b="1">
                <a:solidFill>
                  <a:srgbClr val="663300"/>
                </a:solidFill>
              </a:rPr>
              <a:t>EXAMPLE:</a:t>
            </a:r>
          </a:p>
          <a:p>
            <a:pPr eaLnBrk="1" hangingPunct="1">
              <a:spcBef>
                <a:spcPct val="50000"/>
              </a:spcBef>
              <a:buFontTx/>
              <a:buNone/>
            </a:pPr>
            <a:r>
              <a:rPr lang="en-US" altLang="en-US" b="1">
                <a:solidFill>
                  <a:srgbClr val="663300"/>
                </a:solidFill>
              </a:rPr>
              <a:t>What volume of gaseous H</a:t>
            </a:r>
            <a:r>
              <a:rPr lang="en-US" altLang="en-US" b="1" baseline="-25000">
                <a:solidFill>
                  <a:srgbClr val="663300"/>
                </a:solidFill>
              </a:rPr>
              <a:t>2</a:t>
            </a:r>
            <a:r>
              <a:rPr lang="en-US" altLang="en-US" b="1">
                <a:solidFill>
                  <a:srgbClr val="663300"/>
                </a:solidFill>
              </a:rPr>
              <a:t>O is produced in the combustion of 348.0 L of C</a:t>
            </a:r>
            <a:r>
              <a:rPr lang="en-US" altLang="en-US" b="1" baseline="-25000">
                <a:solidFill>
                  <a:srgbClr val="663300"/>
                </a:solidFill>
              </a:rPr>
              <a:t>3</a:t>
            </a:r>
            <a:r>
              <a:rPr lang="en-US" altLang="en-US" b="1">
                <a:solidFill>
                  <a:srgbClr val="663300"/>
                </a:solidFill>
              </a:rPr>
              <a:t>H</a:t>
            </a:r>
            <a:r>
              <a:rPr lang="en-US" altLang="en-US" b="1" baseline="-25000">
                <a:solidFill>
                  <a:srgbClr val="663300"/>
                </a:solidFill>
              </a:rPr>
              <a:t>8</a:t>
            </a:r>
            <a:r>
              <a:rPr lang="en-US" altLang="en-US" b="1">
                <a:solidFill>
                  <a:srgbClr val="663300"/>
                </a:solidFill>
              </a:rPr>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4033</Words>
  <Application>Microsoft Office PowerPoint</Application>
  <PresentationFormat>On-screen Show (4:3)</PresentationFormat>
  <Paragraphs>263</Paragraphs>
  <Slides>30</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Algerian</vt:lpstr>
      <vt:lpstr>Arial</vt:lpstr>
      <vt:lpstr>Arial Narrow</vt:lpstr>
      <vt:lpstr>Arial Unicode MS</vt:lpstr>
      <vt:lpstr>Boca Raton ICG Solid</vt:lpstr>
      <vt:lpstr>Marlett</vt:lpstr>
      <vt:lpstr>Rockwell Extra Bold</vt:lpstr>
      <vt:lpstr>Symbol</vt:lpstr>
      <vt:lpstr>Times New Roman</vt:lpstr>
      <vt:lpstr>Default Design</vt:lpstr>
      <vt:lpstr>Document</vt:lpstr>
      <vt:lpstr>GAS LAWS</vt:lpstr>
      <vt:lpstr>PowerPoint Presentation</vt:lpstr>
      <vt:lpstr>PRESSURE</vt:lpstr>
      <vt:lpstr>TEMPERATURE</vt:lpstr>
      <vt:lpstr>At STP, gas molecules are so far apart that for 1 mole of gas, the overall volume does not change. STP :    P = 1 atm &amp; T = 273 K</vt:lpstr>
      <vt:lpstr>Avogadro’s Hypothesis</vt:lpstr>
      <vt:lpstr>PowerPoint Presentation</vt:lpstr>
      <vt:lpstr>PowerPoint Presentation</vt:lpstr>
      <vt:lpstr>STOICHIOMETRY &amp; THE GAS LAWS</vt:lpstr>
      <vt:lpstr>PowerPoint Presentation</vt:lpstr>
      <vt:lpstr>PowerPoint Presentation</vt:lpstr>
      <vt:lpstr>PowerPoint Presentation</vt:lpstr>
      <vt:lpstr>PowerPoint Presentation</vt:lpstr>
      <vt:lpstr>DALTON’S LAW OF PARTIAL PRESSURES</vt:lpstr>
      <vt:lpstr>DALTON’S LAW OF PARTIAL PRESSURE &amp; STOICHIOMETRY</vt:lpstr>
      <vt:lpstr>PowerPoint Presentation</vt:lpstr>
      <vt:lpstr>DENSITY OF A GAS</vt:lpstr>
      <vt:lpstr>PowerPoint Presentation</vt:lpstr>
      <vt:lpstr>PowerPoint Presentation</vt:lpstr>
      <vt:lpstr>Kinetic Molecular Theory</vt:lpstr>
      <vt:lpstr>PowerPoint Presentation</vt:lpstr>
      <vt:lpstr>PowerPoint Presentation</vt:lpstr>
      <vt:lpstr>PowerPoint Presentation</vt:lpstr>
      <vt:lpstr>Properties of Gases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terry boan</dc:creator>
  <cp:lastModifiedBy>Boan, Terry A.</cp:lastModifiedBy>
  <cp:revision>31</cp:revision>
  <dcterms:created xsi:type="dcterms:W3CDTF">2005-08-25T00:21:12Z</dcterms:created>
  <dcterms:modified xsi:type="dcterms:W3CDTF">2020-06-06T19:02:23Z</dcterms:modified>
</cp:coreProperties>
</file>