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sldIdLst>
    <p:sldId id="291" r:id="rId2"/>
    <p:sldId id="256" r:id="rId3"/>
    <p:sldId id="292" r:id="rId4"/>
    <p:sldId id="294" r:id="rId5"/>
    <p:sldId id="295" r:id="rId6"/>
    <p:sldId id="272" r:id="rId7"/>
    <p:sldId id="293" r:id="rId8"/>
    <p:sldId id="273" r:id="rId9"/>
    <p:sldId id="296" r:id="rId10"/>
    <p:sldId id="320" r:id="rId11"/>
    <p:sldId id="321" r:id="rId12"/>
    <p:sldId id="322" r:id="rId13"/>
    <p:sldId id="323" r:id="rId14"/>
    <p:sldId id="324" r:id="rId15"/>
    <p:sldId id="325" r:id="rId16"/>
    <p:sldId id="327" r:id="rId17"/>
    <p:sldId id="326" r:id="rId18"/>
    <p:sldId id="301" r:id="rId19"/>
    <p:sldId id="317" r:id="rId20"/>
    <p:sldId id="302" r:id="rId21"/>
    <p:sldId id="304" r:id="rId22"/>
    <p:sldId id="305" r:id="rId23"/>
    <p:sldId id="303" r:id="rId24"/>
    <p:sldId id="257" r:id="rId25"/>
    <p:sldId id="258" r:id="rId26"/>
    <p:sldId id="310" r:id="rId27"/>
    <p:sldId id="311" r:id="rId28"/>
    <p:sldId id="299" r:id="rId29"/>
    <p:sldId id="275" r:id="rId30"/>
    <p:sldId id="313" r:id="rId31"/>
    <p:sldId id="306" r:id="rId32"/>
    <p:sldId id="312" r:id="rId33"/>
    <p:sldId id="276" r:id="rId34"/>
    <p:sldId id="297" r:id="rId35"/>
    <p:sldId id="277" r:id="rId36"/>
    <p:sldId id="314" r:id="rId37"/>
    <p:sldId id="300" r:id="rId38"/>
    <p:sldId id="308" r:id="rId39"/>
    <p:sldId id="319" r:id="rId40"/>
    <p:sldId id="315" r:id="rId41"/>
    <p:sldId id="307" r:id="rId42"/>
    <p:sldId id="278" r:id="rId43"/>
    <p:sldId id="264" r:id="rId44"/>
    <p:sldId id="309" r:id="rId45"/>
    <p:sldId id="265" r:id="rId46"/>
    <p:sldId id="316" r:id="rId47"/>
    <p:sldId id="266"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990033"/>
    <a:srgbClr val="666633"/>
    <a:srgbClr val="CC0066"/>
    <a:srgbClr val="33CC33"/>
    <a:srgbClr val="6600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48" y="11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1C4C7CF-7414-41E3-94D0-B339EA4C26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E71C84-ADE7-4105-B597-0D439D5172C2}" type="slidenum">
              <a:rPr lang="en-US" altLang="en-US" sz="1200"/>
              <a:pPr/>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2411B1-7D54-4135-A2E6-DA6C39D91760}" type="slidenum">
              <a:rPr lang="en-US" altLang="en-US" sz="1200">
                <a:latin typeface="Arial" panose="020B0604020202020204" pitchFamily="34" charset="0"/>
                <a:ea typeface="MS PGothic" panose="020B0600070205080204" pitchFamily="34" charset="-128"/>
              </a:rPr>
              <a:pPr eaLnBrk="1" hangingPunct="1"/>
              <a:t>13</a:t>
            </a:fld>
            <a:endParaRPr lang="en-US" altLang="en-US" sz="1200">
              <a:latin typeface="Arial" panose="020B0604020202020204" pitchFamily="34" charset="0"/>
              <a:ea typeface="MS PGothic" panose="020B0600070205080204" pitchFamily="34"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4B62876-3AEB-4D20-958F-BF7DC36BA171}" type="slidenum">
              <a:rPr lang="en-US" altLang="en-US" sz="1200">
                <a:latin typeface="Arial" panose="020B0604020202020204" pitchFamily="34" charset="0"/>
                <a:ea typeface="MS PGothic" panose="020B0600070205080204" pitchFamily="34" charset="-128"/>
              </a:rPr>
              <a:pPr eaLnBrk="1" hangingPunct="1"/>
              <a:t>14</a:t>
            </a:fld>
            <a:endParaRPr lang="en-US" altLang="en-US" sz="1200">
              <a:latin typeface="Arial" panose="020B0604020202020204" pitchFamily="34" charset="0"/>
              <a:ea typeface="MS PGothic" panose="020B0600070205080204" pitchFamily="34"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419DF3E-38B4-4F05-80E6-62EA3A32E360}" type="slidenum">
              <a:rPr lang="en-US" altLang="en-US" sz="1200">
                <a:latin typeface="Arial" panose="020B0604020202020204" pitchFamily="34" charset="0"/>
                <a:ea typeface="MS PGothic" panose="020B0600070205080204" pitchFamily="34" charset="-128"/>
              </a:rPr>
              <a:pPr eaLnBrk="1" hangingPunct="1"/>
              <a:t>15</a:t>
            </a:fld>
            <a:endParaRPr lang="en-US" altLang="en-US" sz="1200">
              <a:latin typeface="Arial" panose="020B0604020202020204" pitchFamily="34" charset="0"/>
              <a:ea typeface="MS PGothic" panose="020B0600070205080204" pitchFamily="3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9EA272F-178C-4B3C-AADD-6DBB0989AF5C}" type="slidenum">
              <a:rPr lang="en-US" altLang="en-US" sz="1200">
                <a:latin typeface="Arial" panose="020B0604020202020204" pitchFamily="34" charset="0"/>
                <a:ea typeface="MS PGothic" panose="020B0600070205080204" pitchFamily="34" charset="-128"/>
              </a:rPr>
              <a:pPr eaLnBrk="1" hangingPunct="1"/>
              <a:t>17</a:t>
            </a:fld>
            <a:endParaRPr lang="en-US" altLang="en-US" sz="1200">
              <a:latin typeface="Arial" panose="020B0604020202020204" pitchFamily="34" charset="0"/>
              <a:ea typeface="MS PGothic" panose="020B0600070205080204"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644628-747A-4172-9C77-40989F3B0645}" type="slidenum">
              <a:rPr lang="en-US" altLang="en-US" sz="1200"/>
              <a:pPr/>
              <a:t>18</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2F744E-2DA2-4F03-B4D8-8019061EAE0B}" type="slidenum">
              <a:rPr lang="en-US" altLang="en-US" sz="1200"/>
              <a:pPr/>
              <a:t>19</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43D2A0-9CCE-4203-88D2-F12E5958127C}" type="slidenum">
              <a:rPr lang="en-US" altLang="en-US" sz="1200"/>
              <a:pPr/>
              <a:t>20</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548038-DAD8-434A-9F13-680A452F49A9}" type="slidenum">
              <a:rPr lang="en-US" altLang="en-US" sz="1200"/>
              <a:pPr/>
              <a:t>21</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73AE98-3740-44F9-92C3-9BBF05C47854}" type="slidenum">
              <a:rPr lang="en-US" altLang="en-US" sz="1200"/>
              <a:pPr/>
              <a:t>22</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07A2B9-D1B8-4980-9722-60CBD90B8A6E}" type="slidenum">
              <a:rPr lang="en-US" altLang="en-US" sz="1200"/>
              <a:pPr/>
              <a:t>3</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C5E4BA-D4F5-4FF5-B259-F8CD64143380}" type="slidenum">
              <a:rPr lang="en-US" altLang="en-US" sz="1200"/>
              <a:pPr/>
              <a:t>23</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58C5A3-E8CB-435B-BC56-CD5D91E518FB}" type="slidenum">
              <a:rPr lang="en-US" altLang="en-US" sz="1200"/>
              <a:pPr/>
              <a:t>28</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EBDB68-E42A-4222-9A73-297487E01488}" type="slidenum">
              <a:rPr lang="en-US" altLang="en-US" sz="1200"/>
              <a:pPr/>
              <a:t>31</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32D681-AED5-4C0C-AE3D-6583B588067C}" type="slidenum">
              <a:rPr lang="en-US" altLang="en-US" sz="1200"/>
              <a:pPr/>
              <a:t>34</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9B0851-0871-4723-8A99-BFC164352607}" type="slidenum">
              <a:rPr lang="en-US" altLang="en-US" sz="1200"/>
              <a:pPr/>
              <a:t>37</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B38E895-08A7-4651-91E9-C71C1584670C}" type="slidenum">
              <a:rPr lang="en-US" altLang="en-US" sz="1200"/>
              <a:pPr/>
              <a:t>38</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4D8BE3-297C-4A0B-B6B0-7F5551ED7913}" type="slidenum">
              <a:rPr lang="en-US" altLang="en-US" sz="1200"/>
              <a:pPr/>
              <a:t>41</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C920EA-A517-4858-B426-E75152668045}" type="slidenum">
              <a:rPr lang="en-US" altLang="en-US" sz="1200"/>
              <a:pPr/>
              <a:t>4</a:t>
            </a:fld>
            <a:endParaRPr lang="en-US"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5CBC11-E7C7-4DC3-AC62-7E433EA0FCDB}" type="slidenum">
              <a:rPr lang="en-US" altLang="en-US" sz="1200"/>
              <a:pPr/>
              <a:t>5</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54882E-B117-4111-A278-2DDF0746FC57}" type="slidenum">
              <a:rPr lang="en-US" altLang="en-US" sz="1200"/>
              <a:pPr/>
              <a:t>7</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0731AA-DCA5-4D77-8C59-C734C73DBF5B}" type="slidenum">
              <a:rPr lang="en-US" altLang="en-US" sz="1200"/>
              <a:pPr/>
              <a:t>9</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805775-9418-4A74-9822-C5804FBA1890}" type="slidenum">
              <a:rPr lang="en-US" altLang="en-US" sz="1200">
                <a:latin typeface="Arial" panose="020B0604020202020204" pitchFamily="34" charset="0"/>
                <a:ea typeface="MS PGothic" panose="020B0600070205080204" pitchFamily="34" charset="-128"/>
              </a:rPr>
              <a:pPr eaLnBrk="1" hangingPunct="1"/>
              <a:t>10</a:t>
            </a:fld>
            <a:endParaRPr lang="en-US" altLang="en-US" sz="1200">
              <a:latin typeface="Arial" panose="020B0604020202020204" pitchFamily="34" charset="0"/>
              <a:ea typeface="MS PGothic" panose="020B0600070205080204" pitchFamily="34"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9B34A70-C3CD-4BBA-90B4-7D33C87A99E3}" type="slidenum">
              <a:rPr lang="en-US" altLang="en-US" sz="1200">
                <a:latin typeface="Arial" panose="020B0604020202020204" pitchFamily="34" charset="0"/>
                <a:ea typeface="MS PGothic" panose="020B0600070205080204" pitchFamily="34" charset="-128"/>
              </a:rPr>
              <a:pPr eaLnBrk="1" hangingPunct="1"/>
              <a:t>11</a:t>
            </a:fld>
            <a:endParaRPr lang="en-US" altLang="en-US" sz="1200">
              <a:latin typeface="Arial" panose="020B0604020202020204" pitchFamily="34" charset="0"/>
              <a:ea typeface="MS PGothic" panose="020B0600070205080204" pitchFamily="34"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8AEEF4D-450F-4BFC-B109-784B611FC92F}" type="slidenum">
              <a:rPr lang="en-US" altLang="en-US" sz="1200">
                <a:latin typeface="Arial" panose="020B0604020202020204" pitchFamily="34" charset="0"/>
                <a:ea typeface="MS PGothic" panose="020B0600070205080204" pitchFamily="34" charset="-128"/>
              </a:rPr>
              <a:pPr eaLnBrk="1" hangingPunct="1"/>
              <a:t>12</a:t>
            </a:fld>
            <a:endParaRPr lang="en-US" altLang="en-US" sz="1200">
              <a:latin typeface="Arial" panose="020B0604020202020204" pitchFamily="34" charset="0"/>
              <a:ea typeface="MS PGothic" panose="020B0600070205080204" pitchFamily="34"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43453E-A40D-438B-8462-38D5FA0146E1}" type="slidenum">
              <a:rPr lang="en-US" altLang="en-US"/>
              <a:pPr>
                <a:defRPr/>
              </a:pPr>
              <a:t>‹#›</a:t>
            </a:fld>
            <a:endParaRPr lang="en-US" altLang="en-US"/>
          </a:p>
        </p:txBody>
      </p:sp>
    </p:spTree>
    <p:extLst>
      <p:ext uri="{BB962C8B-B14F-4D97-AF65-F5344CB8AC3E}">
        <p14:creationId xmlns:p14="http://schemas.microsoft.com/office/powerpoint/2010/main" val="65005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19C65C-A7B2-431B-B1A6-82C1D8FB8942}" type="slidenum">
              <a:rPr lang="en-US" altLang="en-US"/>
              <a:pPr>
                <a:defRPr/>
              </a:pPr>
              <a:t>‹#›</a:t>
            </a:fld>
            <a:endParaRPr lang="en-US" altLang="en-US"/>
          </a:p>
        </p:txBody>
      </p:sp>
    </p:spTree>
    <p:extLst>
      <p:ext uri="{BB962C8B-B14F-4D97-AF65-F5344CB8AC3E}">
        <p14:creationId xmlns:p14="http://schemas.microsoft.com/office/powerpoint/2010/main" val="289032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A9EA17-3517-4E1D-9730-6F1BD6A18435}" type="slidenum">
              <a:rPr lang="en-US" altLang="en-US"/>
              <a:pPr>
                <a:defRPr/>
              </a:pPr>
              <a:t>‹#›</a:t>
            </a:fld>
            <a:endParaRPr lang="en-US" altLang="en-US"/>
          </a:p>
        </p:txBody>
      </p:sp>
    </p:spTree>
    <p:extLst>
      <p:ext uri="{BB962C8B-B14F-4D97-AF65-F5344CB8AC3E}">
        <p14:creationId xmlns:p14="http://schemas.microsoft.com/office/powerpoint/2010/main" val="43875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281F3-7C95-47AA-AA38-F94673825280}" type="slidenum">
              <a:rPr lang="en-US" altLang="en-US"/>
              <a:pPr>
                <a:defRPr/>
              </a:pPr>
              <a:t>‹#›</a:t>
            </a:fld>
            <a:endParaRPr lang="en-US" altLang="en-US"/>
          </a:p>
        </p:txBody>
      </p:sp>
    </p:spTree>
    <p:extLst>
      <p:ext uri="{BB962C8B-B14F-4D97-AF65-F5344CB8AC3E}">
        <p14:creationId xmlns:p14="http://schemas.microsoft.com/office/powerpoint/2010/main" val="140164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3EA92-EE3A-4B54-AA29-336F30A6DACD}" type="slidenum">
              <a:rPr lang="en-US" altLang="en-US"/>
              <a:pPr>
                <a:defRPr/>
              </a:pPr>
              <a:t>‹#›</a:t>
            </a:fld>
            <a:endParaRPr lang="en-US" altLang="en-US"/>
          </a:p>
        </p:txBody>
      </p:sp>
    </p:spTree>
    <p:extLst>
      <p:ext uri="{BB962C8B-B14F-4D97-AF65-F5344CB8AC3E}">
        <p14:creationId xmlns:p14="http://schemas.microsoft.com/office/powerpoint/2010/main" val="381735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0C2160-C372-4D87-866F-3D78007BE58D}" type="slidenum">
              <a:rPr lang="en-US" altLang="en-US"/>
              <a:pPr>
                <a:defRPr/>
              </a:pPr>
              <a:t>‹#›</a:t>
            </a:fld>
            <a:endParaRPr lang="en-US" altLang="en-US"/>
          </a:p>
        </p:txBody>
      </p:sp>
    </p:spTree>
    <p:extLst>
      <p:ext uri="{BB962C8B-B14F-4D97-AF65-F5344CB8AC3E}">
        <p14:creationId xmlns:p14="http://schemas.microsoft.com/office/powerpoint/2010/main" val="316550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1213CE-4A9C-4FEC-BEE7-17997E72B84A}" type="slidenum">
              <a:rPr lang="en-US" altLang="en-US"/>
              <a:pPr>
                <a:defRPr/>
              </a:pPr>
              <a:t>‹#›</a:t>
            </a:fld>
            <a:endParaRPr lang="en-US" altLang="en-US"/>
          </a:p>
        </p:txBody>
      </p:sp>
    </p:spTree>
    <p:extLst>
      <p:ext uri="{BB962C8B-B14F-4D97-AF65-F5344CB8AC3E}">
        <p14:creationId xmlns:p14="http://schemas.microsoft.com/office/powerpoint/2010/main" val="277676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46BA2B-03A3-42C4-A0E9-A49ABC917978}" type="slidenum">
              <a:rPr lang="en-US" altLang="en-US"/>
              <a:pPr>
                <a:defRPr/>
              </a:pPr>
              <a:t>‹#›</a:t>
            </a:fld>
            <a:endParaRPr lang="en-US" altLang="en-US"/>
          </a:p>
        </p:txBody>
      </p:sp>
    </p:spTree>
    <p:extLst>
      <p:ext uri="{BB962C8B-B14F-4D97-AF65-F5344CB8AC3E}">
        <p14:creationId xmlns:p14="http://schemas.microsoft.com/office/powerpoint/2010/main" val="361325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FD5190-52F9-47FD-9A39-2399FD7B9E60}" type="slidenum">
              <a:rPr lang="en-US" altLang="en-US"/>
              <a:pPr>
                <a:defRPr/>
              </a:pPr>
              <a:t>‹#›</a:t>
            </a:fld>
            <a:endParaRPr lang="en-US" altLang="en-US"/>
          </a:p>
        </p:txBody>
      </p:sp>
    </p:spTree>
    <p:extLst>
      <p:ext uri="{BB962C8B-B14F-4D97-AF65-F5344CB8AC3E}">
        <p14:creationId xmlns:p14="http://schemas.microsoft.com/office/powerpoint/2010/main" val="17314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2F2B75-302C-45B7-A001-8DA3DFA90D42}" type="slidenum">
              <a:rPr lang="en-US" altLang="en-US"/>
              <a:pPr>
                <a:defRPr/>
              </a:pPr>
              <a:t>‹#›</a:t>
            </a:fld>
            <a:endParaRPr lang="en-US" altLang="en-US"/>
          </a:p>
        </p:txBody>
      </p:sp>
    </p:spTree>
    <p:extLst>
      <p:ext uri="{BB962C8B-B14F-4D97-AF65-F5344CB8AC3E}">
        <p14:creationId xmlns:p14="http://schemas.microsoft.com/office/powerpoint/2010/main" val="236357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F16E8F-603F-4FC3-932F-B45375B527C6}" type="slidenum">
              <a:rPr lang="en-US" altLang="en-US"/>
              <a:pPr>
                <a:defRPr/>
              </a:pPr>
              <a:t>‹#›</a:t>
            </a:fld>
            <a:endParaRPr lang="en-US" altLang="en-US"/>
          </a:p>
        </p:txBody>
      </p:sp>
    </p:spTree>
    <p:extLst>
      <p:ext uri="{BB962C8B-B14F-4D97-AF65-F5344CB8AC3E}">
        <p14:creationId xmlns:p14="http://schemas.microsoft.com/office/powerpoint/2010/main" val="211277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50BCF83-BEA1-44F3-9F84-D0186842DB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4.wmf"/><Relationship Id="rId5" Type="http://schemas.openxmlformats.org/officeDocument/2006/relationships/oleObject" Target="../embeddings/oleObject5.bin"/><Relationship Id="rId4" Type="http://schemas.openxmlformats.org/officeDocument/2006/relationships/image" Target="../media/image33.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7.wmf"/><Relationship Id="rId5" Type="http://schemas.openxmlformats.org/officeDocument/2006/relationships/oleObject" Target="../embeddings/oleObject8.bin"/><Relationship Id="rId4" Type="http://schemas.openxmlformats.org/officeDocument/2006/relationships/image" Target="../media/image36.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133600" y="2743200"/>
            <a:ext cx="5486400" cy="914400"/>
          </a:xfrm>
          <a:prstGeom prst="rect">
            <a:avLst/>
          </a:prstGeom>
          <a:gradFill rotWithShape="0">
            <a:gsLst>
              <a:gs pos="0">
                <a:srgbClr val="ED181E">
                  <a:alpha val="75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75" name="Rectangle 3"/>
          <p:cNvSpPr>
            <a:spLocks noChangeArrowheads="1"/>
          </p:cNvSpPr>
          <p:nvPr/>
        </p:nvSpPr>
        <p:spPr bwMode="auto">
          <a:xfrm>
            <a:off x="3352800" y="3733800"/>
            <a:ext cx="4724400" cy="617538"/>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76" name="Rectangle 4"/>
          <p:cNvSpPr>
            <a:spLocks noChangeArrowheads="1"/>
          </p:cNvSpPr>
          <p:nvPr/>
        </p:nvSpPr>
        <p:spPr bwMode="auto">
          <a:xfrm>
            <a:off x="1828800" y="2886075"/>
            <a:ext cx="5791200" cy="617538"/>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77" name="Text Box 5"/>
          <p:cNvSpPr txBox="1">
            <a:spLocks noChangeArrowheads="1"/>
          </p:cNvSpPr>
          <p:nvPr/>
        </p:nvSpPr>
        <p:spPr bwMode="auto">
          <a:xfrm>
            <a:off x="2209800" y="2895600"/>
            <a:ext cx="5943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a:latin typeface="Arial" panose="020B0604020202020204" pitchFamily="34" charset="0"/>
              </a:rPr>
              <a:t>The Properties of Mixtures:</a:t>
            </a:r>
          </a:p>
          <a:p>
            <a:pPr algn="r">
              <a:spcBef>
                <a:spcPct val="75000"/>
              </a:spcBef>
              <a:buFontTx/>
              <a:buNone/>
            </a:pPr>
            <a:r>
              <a:rPr lang="en-US" altLang="en-US" b="1">
                <a:latin typeface="Arial" panose="020B0604020202020204" pitchFamily="34" charset="0"/>
              </a:rPr>
              <a:t>Solutions</a:t>
            </a:r>
          </a:p>
        </p:txBody>
      </p:sp>
      <p:sp>
        <p:nvSpPr>
          <p:cNvPr id="3078" name="Text Box 6"/>
          <p:cNvSpPr txBox="1">
            <a:spLocks noChangeArrowheads="1"/>
          </p:cNvSpPr>
          <p:nvPr/>
        </p:nvSpPr>
        <p:spPr bwMode="auto">
          <a:xfrm>
            <a:off x="1371600" y="15240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a:latin typeface="Arial" panose="020B0604020202020204" pitchFamily="34" charset="0"/>
              </a:rPr>
              <a:t>Chapter 13</a:t>
            </a:r>
          </a:p>
        </p:txBody>
      </p:sp>
      <p:sp>
        <p:nvSpPr>
          <p:cNvPr id="3079" name="Rectangle 7"/>
          <p:cNvSpPr>
            <a:spLocks noChangeArrowheads="1"/>
          </p:cNvSpPr>
          <p:nvPr/>
        </p:nvSpPr>
        <p:spPr bwMode="auto">
          <a:xfrm>
            <a:off x="2057400" y="0"/>
            <a:ext cx="5029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80" name="Rectangle 8"/>
          <p:cNvSpPr>
            <a:spLocks noChangeArrowheads="1"/>
          </p:cNvSpPr>
          <p:nvPr/>
        </p:nvSpPr>
        <p:spPr bwMode="auto">
          <a:xfrm>
            <a:off x="98425" y="6107113"/>
            <a:ext cx="381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365125" y="9906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ea typeface="MS PGothic" panose="020B0600070205080204" pitchFamily="34" charset="-128"/>
              </a:rPr>
              <a:t>STEP 1: Separating the solute into its constituent particles</a:t>
            </a:r>
          </a:p>
        </p:txBody>
      </p:sp>
      <p:sp>
        <p:nvSpPr>
          <p:cNvPr id="19459" name="Title 1"/>
          <p:cNvSpPr>
            <a:spLocks noGrp="1"/>
          </p:cNvSpPr>
          <p:nvPr>
            <p:ph type="title"/>
          </p:nvPr>
        </p:nvSpPr>
        <p:spPr>
          <a:xfrm>
            <a:off x="708025" y="12700"/>
            <a:ext cx="7772400" cy="1143000"/>
          </a:xfrm>
        </p:spPr>
        <p:txBody>
          <a:bodyPr/>
          <a:lstStyle/>
          <a:p>
            <a:r>
              <a:rPr lang="en-US" altLang="en-US">
                <a:latin typeface="Arial" panose="020B0604020202020204" pitchFamily="34" charset="0"/>
                <a:ea typeface="MS PGothic" panose="020B0600070205080204" pitchFamily="34" charset="-128"/>
              </a:rPr>
              <a:t>Solution Process</a:t>
            </a: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b="8569"/>
          <a:stretch>
            <a:fillRect/>
          </a:stretch>
        </p:blipFill>
        <p:spPr bwMode="auto">
          <a:xfrm>
            <a:off x="304800" y="2352675"/>
            <a:ext cx="85344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65125" y="99060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ea typeface="MS PGothic" panose="020B0600070205080204" pitchFamily="34" charset="-128"/>
              </a:rPr>
              <a:t>STEP 2: Separating the solvent particles from each other to make room for the solute particles</a:t>
            </a:r>
          </a:p>
        </p:txBody>
      </p:sp>
      <p:sp>
        <p:nvSpPr>
          <p:cNvPr id="21507" name="Title 1"/>
          <p:cNvSpPr>
            <a:spLocks noGrp="1"/>
          </p:cNvSpPr>
          <p:nvPr>
            <p:ph type="title"/>
          </p:nvPr>
        </p:nvSpPr>
        <p:spPr>
          <a:xfrm>
            <a:off x="669925" y="0"/>
            <a:ext cx="7772400" cy="1143000"/>
          </a:xfrm>
        </p:spPr>
        <p:txBody>
          <a:bodyPr/>
          <a:lstStyle/>
          <a:p>
            <a:r>
              <a:rPr lang="en-US" altLang="en-US">
                <a:latin typeface="Arial" panose="020B0604020202020204" pitchFamily="34" charset="0"/>
                <a:ea typeface="MS PGothic" panose="020B0600070205080204" pitchFamily="34" charset="-128"/>
              </a:rPr>
              <a:t>Solution Process</a:t>
            </a:r>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b="4335"/>
          <a:stretch>
            <a:fillRect/>
          </a:stretch>
        </p:blipFill>
        <p:spPr bwMode="auto">
          <a:xfrm>
            <a:off x="304800" y="2286000"/>
            <a:ext cx="85344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65125" y="990600"/>
            <a:ext cx="83042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ea typeface="MS PGothic" panose="020B0600070205080204" pitchFamily="34" charset="-128"/>
              </a:rPr>
              <a:t>STEP 3: Mixing the solute particles with the solvent particles</a:t>
            </a:r>
          </a:p>
        </p:txBody>
      </p:sp>
      <p:sp>
        <p:nvSpPr>
          <p:cNvPr id="23555" name="Title 1"/>
          <p:cNvSpPr>
            <a:spLocks noGrp="1"/>
          </p:cNvSpPr>
          <p:nvPr>
            <p:ph type="title"/>
          </p:nvPr>
        </p:nvSpPr>
        <p:spPr>
          <a:xfrm>
            <a:off x="685800" y="0"/>
            <a:ext cx="7772400" cy="1143000"/>
          </a:xfrm>
        </p:spPr>
        <p:txBody>
          <a:bodyPr/>
          <a:lstStyle/>
          <a:p>
            <a:r>
              <a:rPr lang="en-US" altLang="en-US">
                <a:latin typeface="Arial" panose="020B0604020202020204" pitchFamily="34" charset="0"/>
                <a:ea typeface="MS PGothic" panose="020B0600070205080204" pitchFamily="34" charset="-128"/>
              </a:rPr>
              <a:t>Solution Process</a:t>
            </a:r>
          </a:p>
        </p:txBody>
      </p:sp>
      <p:pic>
        <p:nvPicPr>
          <p:cNvPr id="23556" name="Picture 2"/>
          <p:cNvPicPr>
            <a:picLocks noChangeAspect="1"/>
          </p:cNvPicPr>
          <p:nvPr/>
        </p:nvPicPr>
        <p:blipFill>
          <a:blip r:embed="rId3">
            <a:extLst>
              <a:ext uri="{28A0092B-C50C-407E-A947-70E740481C1C}">
                <a14:useLocalDpi xmlns:a14="http://schemas.microsoft.com/office/drawing/2010/main" val="0"/>
              </a:ext>
            </a:extLst>
          </a:blip>
          <a:srcRect b="5408"/>
          <a:stretch>
            <a:fillRect/>
          </a:stretch>
        </p:blipFill>
        <p:spPr bwMode="auto">
          <a:xfrm>
            <a:off x="304800" y="2590800"/>
            <a:ext cx="85344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381000" y="1524000"/>
            <a:ext cx="4419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0000"/>
                </a:solidFill>
                <a:latin typeface="Arial" panose="020B0604020202020204" pitchFamily="34" charset="0"/>
                <a:ea typeface="MS PGothic" panose="020B0600070205080204" pitchFamily="34" charset="-128"/>
              </a:rPr>
              <a:t>If the total energy cost for breaking attractions between particles in the pure solute and pure solvent is </a:t>
            </a:r>
            <a:r>
              <a:rPr lang="en-US" altLang="en-US" sz="2800" i="1">
                <a:solidFill>
                  <a:srgbClr val="000000"/>
                </a:solidFill>
                <a:latin typeface="Arial" panose="020B0604020202020204" pitchFamily="34" charset="0"/>
                <a:ea typeface="MS PGothic" panose="020B0600070205080204" pitchFamily="34" charset="-128"/>
              </a:rPr>
              <a:t>less than</a:t>
            </a:r>
            <a:r>
              <a:rPr lang="en-US" altLang="en-US" sz="2800">
                <a:solidFill>
                  <a:srgbClr val="000000"/>
                </a:solidFill>
                <a:latin typeface="Arial" panose="020B0604020202020204" pitchFamily="34" charset="0"/>
                <a:ea typeface="MS PGothic" panose="020B0600070205080204" pitchFamily="34" charset="-128"/>
              </a:rPr>
              <a:t> the energy released in making the new attractions between the solute and solvent, the overall process will be </a:t>
            </a:r>
            <a:r>
              <a:rPr lang="en-US" altLang="en-US" sz="2800" b="1">
                <a:solidFill>
                  <a:srgbClr val="000000"/>
                </a:solidFill>
                <a:latin typeface="Arial" panose="020B0604020202020204" pitchFamily="34" charset="0"/>
                <a:ea typeface="MS PGothic" panose="020B0600070205080204" pitchFamily="34" charset="-128"/>
              </a:rPr>
              <a:t>exothermic</a:t>
            </a:r>
            <a:r>
              <a:rPr lang="en-US" altLang="en-US" sz="2800">
                <a:solidFill>
                  <a:srgbClr val="000000"/>
                </a:solidFill>
                <a:latin typeface="Arial" panose="020B0604020202020204" pitchFamily="34" charset="0"/>
                <a:ea typeface="MS PGothic" panose="020B0600070205080204" pitchFamily="34" charset="-128"/>
              </a:rPr>
              <a:t>.</a:t>
            </a:r>
          </a:p>
        </p:txBody>
      </p:sp>
      <p:sp>
        <p:nvSpPr>
          <p:cNvPr id="25603" name="Title 1"/>
          <p:cNvSpPr>
            <a:spLocks noGrp="1"/>
          </p:cNvSpPr>
          <p:nvPr>
            <p:ph type="title"/>
          </p:nvPr>
        </p:nvSpPr>
        <p:spPr>
          <a:xfrm>
            <a:off x="685800" y="76200"/>
            <a:ext cx="7772400" cy="1143000"/>
          </a:xfrm>
        </p:spPr>
        <p:txBody>
          <a:bodyPr/>
          <a:lstStyle/>
          <a:p>
            <a:r>
              <a:rPr lang="en-US" altLang="en-US">
                <a:latin typeface="Arial" panose="020B0604020202020204" pitchFamily="34" charset="0"/>
                <a:ea typeface="MS PGothic" panose="020B0600070205080204" pitchFamily="34" charset="-128"/>
              </a:rPr>
              <a:t>Energetics of Solution Formation</a:t>
            </a:r>
          </a:p>
        </p:txBody>
      </p:sp>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b="2605"/>
          <a:stretch>
            <a:fillRect/>
          </a:stretch>
        </p:blipFill>
        <p:spPr bwMode="auto">
          <a:xfrm>
            <a:off x="5427663" y="1219200"/>
            <a:ext cx="3294062"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9"/>
          <p:cNvSpPr txBox="1">
            <a:spLocks noChangeArrowheads="1"/>
          </p:cNvSpPr>
          <p:nvPr/>
        </p:nvSpPr>
        <p:spPr bwMode="auto">
          <a:xfrm>
            <a:off x="184150" y="1752600"/>
            <a:ext cx="4419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0000"/>
                </a:solidFill>
                <a:latin typeface="Arial" panose="020B0604020202020204" pitchFamily="34" charset="0"/>
                <a:ea typeface="MS PGothic" panose="020B0600070205080204" pitchFamily="34" charset="-128"/>
              </a:rPr>
              <a:t>If the total energy cost for breaking attractions between particles in the pure solute and pure solvent is </a:t>
            </a:r>
            <a:r>
              <a:rPr lang="en-US" altLang="en-US" sz="2800" i="1">
                <a:solidFill>
                  <a:srgbClr val="000000"/>
                </a:solidFill>
                <a:latin typeface="Arial" panose="020B0604020202020204" pitchFamily="34" charset="0"/>
                <a:ea typeface="MS PGothic" panose="020B0600070205080204" pitchFamily="34" charset="-128"/>
              </a:rPr>
              <a:t>greater than</a:t>
            </a:r>
            <a:r>
              <a:rPr lang="en-US" altLang="en-US" sz="2800">
                <a:solidFill>
                  <a:srgbClr val="000000"/>
                </a:solidFill>
                <a:latin typeface="Arial" panose="020B0604020202020204" pitchFamily="34" charset="0"/>
                <a:ea typeface="MS PGothic" panose="020B0600070205080204" pitchFamily="34" charset="-128"/>
              </a:rPr>
              <a:t> the energy released in making the new attractions between the solute and solvent, the overall process will be </a:t>
            </a:r>
            <a:r>
              <a:rPr lang="en-US" altLang="en-US" sz="2800" b="1">
                <a:solidFill>
                  <a:srgbClr val="000000"/>
                </a:solidFill>
                <a:latin typeface="Arial" panose="020B0604020202020204" pitchFamily="34" charset="0"/>
                <a:ea typeface="MS PGothic" panose="020B0600070205080204" pitchFamily="34" charset="-128"/>
              </a:rPr>
              <a:t>endothermic</a:t>
            </a:r>
            <a:r>
              <a:rPr lang="en-US" altLang="en-US" sz="2800">
                <a:solidFill>
                  <a:srgbClr val="000000"/>
                </a:solidFill>
                <a:latin typeface="Arial" panose="020B0604020202020204" pitchFamily="34" charset="0"/>
                <a:ea typeface="MS PGothic" panose="020B0600070205080204" pitchFamily="34" charset="-128"/>
              </a:rPr>
              <a:t>.</a:t>
            </a:r>
          </a:p>
        </p:txBody>
      </p:sp>
      <p:sp>
        <p:nvSpPr>
          <p:cNvPr id="27651" name="Title 1"/>
          <p:cNvSpPr>
            <a:spLocks noGrp="1"/>
          </p:cNvSpPr>
          <p:nvPr>
            <p:ph type="title"/>
          </p:nvPr>
        </p:nvSpPr>
        <p:spPr>
          <a:xfrm>
            <a:off x="609600" y="266700"/>
            <a:ext cx="7772400" cy="1143000"/>
          </a:xfrm>
        </p:spPr>
        <p:txBody>
          <a:bodyPr/>
          <a:lstStyle/>
          <a:p>
            <a:r>
              <a:rPr lang="en-US" altLang="en-US">
                <a:latin typeface="Arial" panose="020B0604020202020204" pitchFamily="34" charset="0"/>
                <a:ea typeface="MS PGothic" panose="020B0600070205080204" pitchFamily="34" charset="-128"/>
              </a:rPr>
              <a:t>Energetics of Solution Formation</a:t>
            </a:r>
          </a:p>
        </p:txBody>
      </p:sp>
      <p:pic>
        <p:nvPicPr>
          <p:cNvPr id="27652" name="Picture 1"/>
          <p:cNvPicPr>
            <a:picLocks noChangeAspect="1"/>
          </p:cNvPicPr>
          <p:nvPr/>
        </p:nvPicPr>
        <p:blipFill>
          <a:blip r:embed="rId3">
            <a:extLst>
              <a:ext uri="{28A0092B-C50C-407E-A947-70E740481C1C}">
                <a14:useLocalDpi xmlns:a14="http://schemas.microsoft.com/office/drawing/2010/main" val="0"/>
              </a:ext>
            </a:extLst>
          </a:blip>
          <a:srcRect b="2431"/>
          <a:stretch>
            <a:fillRect/>
          </a:stretch>
        </p:blipFill>
        <p:spPr bwMode="auto">
          <a:xfrm>
            <a:off x="5526088" y="1600200"/>
            <a:ext cx="30670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85800" y="611188"/>
            <a:ext cx="7772400" cy="4114800"/>
          </a:xfrm>
        </p:spPr>
        <p:txBody>
          <a:bodyPr/>
          <a:lstStyle/>
          <a:p>
            <a:r>
              <a:rPr lang="en-US" altLang="en-US" sz="2800">
                <a:solidFill>
                  <a:srgbClr val="000000"/>
                </a:solidFill>
                <a:latin typeface="Arial" panose="020B0604020202020204" pitchFamily="34" charset="0"/>
                <a:ea typeface="MS PGothic" panose="020B0600070205080204" pitchFamily="34" charset="-128"/>
              </a:rPr>
              <a:t>For aqueous solutions of ionic compounds, the energy added to overcome the attractions between water molecules and the energy released in forming attractions between the water molecules and ions is combined into a term called the </a:t>
            </a:r>
            <a:r>
              <a:rPr lang="en-US" altLang="en-US" sz="2800" b="1">
                <a:solidFill>
                  <a:srgbClr val="FF0000"/>
                </a:solidFill>
                <a:latin typeface="Arial" panose="020B0604020202020204" pitchFamily="34" charset="0"/>
                <a:ea typeface="MS PGothic" panose="020B0600070205080204" pitchFamily="34" charset="-128"/>
              </a:rPr>
              <a:t>heat of hydration</a:t>
            </a:r>
            <a:r>
              <a:rPr lang="en-US" altLang="en-US" sz="2800">
                <a:solidFill>
                  <a:srgbClr val="000000"/>
                </a:solidFill>
                <a:latin typeface="Arial" panose="020B0604020202020204" pitchFamily="34" charset="0"/>
                <a:ea typeface="MS PGothic" panose="020B0600070205080204" pitchFamily="34" charset="-128"/>
              </a:rPr>
              <a:t>.</a:t>
            </a:r>
          </a:p>
          <a:p>
            <a:pPr lvl="1"/>
            <a:r>
              <a:rPr lang="en-US" altLang="en-US" sz="2400">
                <a:solidFill>
                  <a:srgbClr val="000000"/>
                </a:solidFill>
                <a:latin typeface="Arial" panose="020B0604020202020204" pitchFamily="34" charset="0"/>
                <a:ea typeface="MS PGothic" panose="020B0600070205080204" pitchFamily="34" charset="-128"/>
              </a:rPr>
              <a:t>Attractive forces between ions = lattice energy</a:t>
            </a:r>
          </a:p>
          <a:p>
            <a:pPr lvl="2"/>
            <a:r>
              <a:rPr lang="el-GR" altLang="en-US" sz="2000">
                <a:solidFill>
                  <a:srgbClr val="FF0000"/>
                </a:solidFill>
                <a:latin typeface="Arial" panose="020B0604020202020204" pitchFamily="34" charset="0"/>
                <a:ea typeface="MS PGothic" panose="020B0600070205080204" pitchFamily="34" charset="-128"/>
              </a:rPr>
              <a:t>Δ</a:t>
            </a:r>
            <a:r>
              <a:rPr lang="en-US" altLang="en-US" sz="2000" i="1">
                <a:solidFill>
                  <a:srgbClr val="FF0000"/>
                </a:solidFill>
                <a:latin typeface="Arial" panose="020B0604020202020204" pitchFamily="34" charset="0"/>
                <a:ea typeface="MS PGothic" panose="020B0600070205080204" pitchFamily="34" charset="-128"/>
              </a:rPr>
              <a:t>H</a:t>
            </a:r>
            <a:r>
              <a:rPr lang="en-US" altLang="en-US" sz="2000" baseline="-25000">
                <a:solidFill>
                  <a:srgbClr val="FF0000"/>
                </a:solidFill>
                <a:latin typeface="Arial" panose="020B0604020202020204" pitchFamily="34" charset="0"/>
                <a:ea typeface="MS PGothic" panose="020B0600070205080204" pitchFamily="34" charset="-128"/>
              </a:rPr>
              <a:t>solute</a:t>
            </a:r>
            <a:r>
              <a:rPr lang="en-US" altLang="en-US" sz="2000">
                <a:solidFill>
                  <a:srgbClr val="FF0000"/>
                </a:solidFill>
                <a:latin typeface="Arial" panose="020B0604020202020204" pitchFamily="34" charset="0"/>
                <a:ea typeface="MS PGothic" panose="020B0600070205080204" pitchFamily="34" charset="-128"/>
              </a:rPr>
              <a:t> = −</a:t>
            </a:r>
            <a:r>
              <a:rPr lang="el-GR" altLang="en-US" sz="2000">
                <a:solidFill>
                  <a:srgbClr val="FF0000"/>
                </a:solidFill>
                <a:latin typeface="Arial" panose="020B0604020202020204" pitchFamily="34" charset="0"/>
                <a:ea typeface="MS PGothic" panose="020B0600070205080204" pitchFamily="34" charset="-128"/>
              </a:rPr>
              <a:t>Δ</a:t>
            </a:r>
            <a:r>
              <a:rPr lang="en-US" altLang="en-US" sz="2000" i="1">
                <a:solidFill>
                  <a:srgbClr val="FF0000"/>
                </a:solidFill>
                <a:latin typeface="Arial" panose="020B0604020202020204" pitchFamily="34" charset="0"/>
                <a:ea typeface="MS PGothic" panose="020B0600070205080204" pitchFamily="34" charset="-128"/>
              </a:rPr>
              <a:t>H</a:t>
            </a:r>
            <a:r>
              <a:rPr lang="en-US" altLang="en-US" sz="2000" baseline="-25000">
                <a:solidFill>
                  <a:srgbClr val="FF0000"/>
                </a:solidFill>
                <a:latin typeface="Arial" panose="020B0604020202020204" pitchFamily="34" charset="0"/>
                <a:ea typeface="MS PGothic" panose="020B0600070205080204" pitchFamily="34" charset="-128"/>
              </a:rPr>
              <a:t>lattice energy</a:t>
            </a:r>
            <a:endParaRPr lang="en-US" altLang="en-US" sz="2000">
              <a:solidFill>
                <a:srgbClr val="FF0000"/>
              </a:solidFill>
              <a:latin typeface="Arial" panose="020B0604020202020204" pitchFamily="34" charset="0"/>
              <a:ea typeface="MS PGothic" panose="020B0600070205080204" pitchFamily="34" charset="-128"/>
            </a:endParaRPr>
          </a:p>
          <a:p>
            <a:pPr lvl="1"/>
            <a:r>
              <a:rPr lang="en-US" altLang="en-US" sz="2400">
                <a:solidFill>
                  <a:srgbClr val="000000"/>
                </a:solidFill>
                <a:latin typeface="Arial" panose="020B0604020202020204" pitchFamily="34" charset="0"/>
                <a:ea typeface="MS PGothic" panose="020B0600070205080204" pitchFamily="34" charset="-128"/>
              </a:rPr>
              <a:t>Attractive forces in water = H bonds</a:t>
            </a:r>
          </a:p>
          <a:p>
            <a:pPr lvl="1"/>
            <a:r>
              <a:rPr lang="en-US" altLang="en-US" sz="2400">
                <a:solidFill>
                  <a:srgbClr val="000000"/>
                </a:solidFill>
                <a:latin typeface="Arial" panose="020B0604020202020204" pitchFamily="34" charset="0"/>
                <a:ea typeface="MS PGothic" panose="020B0600070205080204" pitchFamily="34" charset="-128"/>
              </a:rPr>
              <a:t>Attractive forces between ion and water = ion–dipole</a:t>
            </a:r>
          </a:p>
          <a:p>
            <a:pPr lvl="1"/>
            <a:r>
              <a:rPr lang="el-GR" altLang="en-US" sz="2400">
                <a:solidFill>
                  <a:srgbClr val="000000"/>
                </a:solidFill>
                <a:latin typeface="Arial" panose="020B0604020202020204" pitchFamily="34" charset="0"/>
                <a:ea typeface="MS PGothic" panose="020B0600070205080204" pitchFamily="34" charset="-128"/>
              </a:rPr>
              <a:t>Δ</a:t>
            </a:r>
            <a:r>
              <a:rPr lang="en-US" altLang="en-US" sz="2400" i="1">
                <a:solidFill>
                  <a:srgbClr val="000000"/>
                </a:solidFill>
                <a:latin typeface="Arial" panose="020B0604020202020204" pitchFamily="34" charset="0"/>
                <a:ea typeface="MS PGothic" panose="020B0600070205080204" pitchFamily="34" charset="-128"/>
              </a:rPr>
              <a:t>H</a:t>
            </a:r>
            <a:r>
              <a:rPr lang="en-US" altLang="en-US" sz="2400" baseline="-25000">
                <a:solidFill>
                  <a:srgbClr val="000000"/>
                </a:solidFill>
                <a:latin typeface="Arial" panose="020B0604020202020204" pitchFamily="34" charset="0"/>
                <a:ea typeface="MS PGothic" panose="020B0600070205080204" pitchFamily="34" charset="-128"/>
              </a:rPr>
              <a:t>hydration</a:t>
            </a:r>
            <a:r>
              <a:rPr lang="en-US" altLang="en-US" sz="2400">
                <a:solidFill>
                  <a:srgbClr val="000000"/>
                </a:solidFill>
                <a:latin typeface="Arial" panose="020B0604020202020204" pitchFamily="34" charset="0"/>
                <a:ea typeface="MS PGothic" panose="020B0600070205080204" pitchFamily="34" charset="-128"/>
              </a:rPr>
              <a:t> = heat released when one mole of gaseous ions dissolves in water = </a:t>
            </a:r>
            <a:r>
              <a:rPr lang="el-GR" altLang="en-US" sz="2400">
                <a:solidFill>
                  <a:srgbClr val="FF0000"/>
                </a:solidFill>
                <a:latin typeface="Arial" panose="020B0604020202020204" pitchFamily="34" charset="0"/>
                <a:ea typeface="MS PGothic" panose="020B0600070205080204" pitchFamily="34" charset="-128"/>
              </a:rPr>
              <a:t>Δ</a:t>
            </a:r>
            <a:r>
              <a:rPr lang="en-US" altLang="en-US" sz="2400" i="1">
                <a:solidFill>
                  <a:srgbClr val="FF0000"/>
                </a:solidFill>
                <a:latin typeface="Arial" panose="020B0604020202020204" pitchFamily="34" charset="0"/>
                <a:ea typeface="MS PGothic" panose="020B0600070205080204" pitchFamily="34" charset="-128"/>
              </a:rPr>
              <a:t>H</a:t>
            </a:r>
            <a:r>
              <a:rPr lang="en-US" altLang="en-US" sz="2400" baseline="-25000">
                <a:solidFill>
                  <a:srgbClr val="FF0000"/>
                </a:solidFill>
                <a:latin typeface="Arial" panose="020B0604020202020204" pitchFamily="34" charset="0"/>
                <a:ea typeface="MS PGothic" panose="020B0600070205080204" pitchFamily="34" charset="-128"/>
              </a:rPr>
              <a:t>solvent</a:t>
            </a:r>
            <a:r>
              <a:rPr lang="en-US" altLang="en-US" sz="2400">
                <a:solidFill>
                  <a:srgbClr val="FF0000"/>
                </a:solidFill>
                <a:latin typeface="Arial" panose="020B0604020202020204" pitchFamily="34" charset="0"/>
                <a:ea typeface="MS PGothic" panose="020B0600070205080204" pitchFamily="34" charset="-128"/>
              </a:rPr>
              <a:t> + </a:t>
            </a:r>
            <a:r>
              <a:rPr lang="el-GR" altLang="en-US" sz="2400">
                <a:solidFill>
                  <a:srgbClr val="FF0000"/>
                </a:solidFill>
                <a:latin typeface="Arial" panose="020B0604020202020204" pitchFamily="34" charset="0"/>
                <a:ea typeface="MS PGothic" panose="020B0600070205080204" pitchFamily="34" charset="-128"/>
              </a:rPr>
              <a:t>Δ</a:t>
            </a:r>
            <a:r>
              <a:rPr lang="en-US" altLang="en-US" sz="2400" i="1">
                <a:solidFill>
                  <a:srgbClr val="FF0000"/>
                </a:solidFill>
                <a:latin typeface="Arial" panose="020B0604020202020204" pitchFamily="34" charset="0"/>
                <a:ea typeface="MS PGothic" panose="020B0600070205080204" pitchFamily="34" charset="-128"/>
              </a:rPr>
              <a:t>H</a:t>
            </a:r>
            <a:r>
              <a:rPr lang="en-US" altLang="en-US" sz="2400" baseline="-25000">
                <a:solidFill>
                  <a:srgbClr val="FF0000"/>
                </a:solidFill>
                <a:latin typeface="Arial" panose="020B0604020202020204" pitchFamily="34" charset="0"/>
                <a:ea typeface="MS PGothic" panose="020B0600070205080204" pitchFamily="34" charset="-128"/>
              </a:rPr>
              <a:t>mix</a:t>
            </a:r>
            <a:endParaRPr lang="en-US" altLang="en-US" sz="2400">
              <a:solidFill>
                <a:srgbClr val="FF0000"/>
              </a:solidFill>
              <a:latin typeface="Arial" panose="020B0604020202020204" pitchFamily="34" charset="0"/>
              <a:ea typeface="MS PGothic" panose="020B0600070205080204" pitchFamily="34" charset="-128"/>
            </a:endParaRPr>
          </a:p>
        </p:txBody>
      </p:sp>
      <p:sp>
        <p:nvSpPr>
          <p:cNvPr id="29699" name="Title 1"/>
          <p:cNvSpPr txBox="1">
            <a:spLocks/>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a:solidFill>
                  <a:srgbClr val="ED6B06"/>
                </a:solidFill>
                <a:latin typeface="Arial" panose="020B0604020202020204" pitchFamily="34" charset="0"/>
                <a:ea typeface="MS PGothic" panose="020B0600070205080204" pitchFamily="34" charset="-128"/>
                <a:cs typeface="Arial" panose="020B0604020202020204" pitchFamily="34" charset="0"/>
              </a:rPr>
              <a:t>Heats of Hydration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7772400" cy="1143000"/>
          </a:xfrm>
        </p:spPr>
        <p:txBody>
          <a:bodyPr/>
          <a:lstStyle/>
          <a:p>
            <a:r>
              <a:rPr lang="en-US" altLang="en-US">
                <a:latin typeface="Arial" panose="020B0604020202020204" pitchFamily="34" charset="0"/>
                <a:ea typeface="MS PGothic" panose="020B0600070205080204" pitchFamily="34" charset="-128"/>
              </a:rPr>
              <a:t>Comparing Heat of Solution to Heat of Hydration</a:t>
            </a:r>
          </a:p>
        </p:txBody>
      </p:sp>
      <p:sp>
        <p:nvSpPr>
          <p:cNvPr id="31747" name="Content Placeholder 2"/>
          <p:cNvSpPr>
            <a:spLocks noGrp="1"/>
          </p:cNvSpPr>
          <p:nvPr>
            <p:ph idx="1"/>
          </p:nvPr>
        </p:nvSpPr>
        <p:spPr>
          <a:xfrm>
            <a:off x="381000" y="1524000"/>
            <a:ext cx="8626475" cy="5106988"/>
          </a:xfrm>
        </p:spPr>
        <p:txBody>
          <a:bodyPr/>
          <a:lstStyle/>
          <a:p>
            <a:r>
              <a:rPr lang="en-US" altLang="en-US" sz="2600">
                <a:latin typeface="Arial" panose="020B0604020202020204" pitchFamily="34" charset="0"/>
                <a:ea typeface="MS PGothic" panose="020B0600070205080204" pitchFamily="34" charset="-128"/>
              </a:rPr>
              <a:t>Because the lattice energy is always exothermic, </a:t>
            </a:r>
            <a:br>
              <a:rPr lang="en-US" altLang="en-US" sz="2600">
                <a:latin typeface="Arial" panose="020B0604020202020204" pitchFamily="34" charset="0"/>
                <a:ea typeface="MS PGothic" panose="020B0600070205080204" pitchFamily="34" charset="-128"/>
              </a:rPr>
            </a:br>
            <a:r>
              <a:rPr lang="en-US" altLang="en-US" sz="2600">
                <a:latin typeface="Arial" panose="020B0604020202020204" pitchFamily="34" charset="0"/>
                <a:ea typeface="MS PGothic" panose="020B0600070205080204" pitchFamily="34" charset="-128"/>
              </a:rPr>
              <a:t>the size and sign on the </a:t>
            </a:r>
            <a:r>
              <a:rPr lang="el-GR" altLang="en-US" sz="2600">
                <a:latin typeface="Arial" panose="020B0604020202020204" pitchFamily="34" charset="0"/>
                <a:ea typeface="MS PGothic" panose="020B0600070205080204" pitchFamily="34" charset="-128"/>
              </a:rPr>
              <a:t>Δ</a:t>
            </a:r>
            <a:r>
              <a:rPr lang="en-US" altLang="en-US" sz="2600" i="1">
                <a:latin typeface="Arial" panose="020B0604020202020204" pitchFamily="34" charset="0"/>
                <a:ea typeface="MS PGothic" panose="020B0600070205080204" pitchFamily="34" charset="-128"/>
              </a:rPr>
              <a:t>H</a:t>
            </a:r>
            <a:r>
              <a:rPr lang="en-US" altLang="en-US" sz="2600" baseline="-25000">
                <a:latin typeface="Arial" panose="020B0604020202020204" pitchFamily="34" charset="0"/>
                <a:ea typeface="MS PGothic" panose="020B0600070205080204" pitchFamily="34" charset="-128"/>
              </a:rPr>
              <a:t>sol</a:t>
            </a:r>
            <a:r>
              <a:rPr lang="en-US" altLang="ja-JP" sz="2600" baseline="-25000">
                <a:latin typeface="Arial" panose="020B0604020202020204" pitchFamily="34" charset="0"/>
                <a:ea typeface="MS PGothic" panose="020B0600070205080204" pitchFamily="34" charset="-128"/>
              </a:rPr>
              <a:t>n</a:t>
            </a:r>
            <a:r>
              <a:rPr lang="en-US" altLang="ja-JP" sz="2600">
                <a:latin typeface="Arial" panose="020B0604020202020204" pitchFamily="34" charset="0"/>
                <a:ea typeface="MS PGothic" panose="020B0600070205080204" pitchFamily="34" charset="-128"/>
              </a:rPr>
              <a:t> tells us something </a:t>
            </a:r>
            <a:br>
              <a:rPr lang="en-US" altLang="ja-JP" sz="2600">
                <a:latin typeface="Arial" panose="020B0604020202020204" pitchFamily="34" charset="0"/>
                <a:ea typeface="MS PGothic" panose="020B0600070205080204" pitchFamily="34" charset="-128"/>
              </a:rPr>
            </a:br>
            <a:r>
              <a:rPr lang="en-US" altLang="ja-JP" sz="2600">
                <a:latin typeface="Arial" panose="020B0604020202020204" pitchFamily="34" charset="0"/>
                <a:ea typeface="MS PGothic" panose="020B0600070205080204" pitchFamily="34" charset="-128"/>
              </a:rPr>
              <a:t>about </a:t>
            </a:r>
            <a:r>
              <a:rPr lang="el-GR" altLang="ja-JP" sz="2600">
                <a:latin typeface="Arial" panose="020B0604020202020204" pitchFamily="34" charset="0"/>
                <a:ea typeface="MS PGothic" panose="020B0600070205080204" pitchFamily="34" charset="-128"/>
              </a:rPr>
              <a:t>Δ</a:t>
            </a:r>
            <a:r>
              <a:rPr lang="en-US" altLang="ja-JP" sz="2600" i="1">
                <a:latin typeface="Arial" panose="020B0604020202020204" pitchFamily="34" charset="0"/>
                <a:ea typeface="MS PGothic" panose="020B0600070205080204" pitchFamily="34" charset="-128"/>
              </a:rPr>
              <a:t>H</a:t>
            </a:r>
            <a:r>
              <a:rPr lang="en-US" altLang="ja-JP" sz="2600" baseline="-25000">
                <a:latin typeface="Arial" panose="020B0604020202020204" pitchFamily="34" charset="0"/>
                <a:ea typeface="MS PGothic" panose="020B0600070205080204" pitchFamily="34" charset="-128"/>
              </a:rPr>
              <a:t>hydration</a:t>
            </a:r>
            <a:r>
              <a:rPr lang="en-US" altLang="ja-JP" sz="2600">
                <a:latin typeface="Arial" panose="020B0604020202020204" pitchFamily="34" charset="0"/>
                <a:ea typeface="MS PGothic" panose="020B0600070205080204" pitchFamily="34" charset="-128"/>
              </a:rPr>
              <a:t>.</a:t>
            </a:r>
          </a:p>
          <a:p>
            <a:r>
              <a:rPr lang="en-US" altLang="en-US" sz="2600">
                <a:latin typeface="Arial" panose="020B0604020202020204" pitchFamily="34" charset="0"/>
                <a:ea typeface="MS PGothic" panose="020B0600070205080204" pitchFamily="34" charset="-128"/>
              </a:rPr>
              <a:t>If the heat of solution is large and exothermic, then the amount of energy it costs to separate the ions is less than the energy released from hydrating the ions.</a:t>
            </a:r>
          </a:p>
          <a:p>
            <a:pPr>
              <a:buFontTx/>
              <a:buNone/>
            </a:pPr>
            <a:r>
              <a:rPr lang="en-US" altLang="en-US" sz="2600">
                <a:latin typeface="Symbol" panose="05050102010706020507" pitchFamily="18" charset="2"/>
                <a:ea typeface="MS PGothic" panose="020B0600070205080204" pitchFamily="34" charset="-128"/>
              </a:rPr>
              <a:t>	</a:t>
            </a:r>
            <a:r>
              <a:rPr lang="el-GR" altLang="en-US" sz="2600">
                <a:latin typeface="Arial" panose="020B0604020202020204" pitchFamily="34" charset="0"/>
                <a:ea typeface="MS PGothic" panose="020B0600070205080204" pitchFamily="34" charset="-128"/>
              </a:rPr>
              <a:t>Δ</a:t>
            </a:r>
            <a:r>
              <a:rPr lang="en-US" altLang="en-US" sz="2600" i="1">
                <a:latin typeface="Arial" panose="020B0604020202020204" pitchFamily="34" charset="0"/>
                <a:ea typeface="MS PGothic" panose="020B0600070205080204" pitchFamily="34" charset="-128"/>
              </a:rPr>
              <a:t>H</a:t>
            </a:r>
            <a:r>
              <a:rPr lang="en-US" altLang="en-US" sz="2600" baseline="-25000">
                <a:latin typeface="Arial" panose="020B0604020202020204" pitchFamily="34" charset="0"/>
                <a:ea typeface="MS PGothic" panose="020B0600070205080204" pitchFamily="34" charset="-128"/>
              </a:rPr>
              <a:t>hydration</a:t>
            </a:r>
            <a:r>
              <a:rPr lang="en-US" altLang="en-US" sz="2600">
                <a:latin typeface="Arial" panose="020B0604020202020204" pitchFamily="34" charset="0"/>
                <a:ea typeface="MS PGothic" panose="020B0600070205080204" pitchFamily="34" charset="-128"/>
              </a:rPr>
              <a:t> &gt; </a:t>
            </a:r>
            <a:r>
              <a:rPr lang="el-GR" altLang="en-US" sz="2600">
                <a:latin typeface="Arial" panose="020B0604020202020204" pitchFamily="34" charset="0"/>
                <a:ea typeface="MS PGothic" panose="020B0600070205080204" pitchFamily="34" charset="-128"/>
              </a:rPr>
              <a:t>Δ</a:t>
            </a:r>
            <a:r>
              <a:rPr lang="en-US" altLang="en-US" sz="2600" i="1">
                <a:latin typeface="Arial" panose="020B0604020202020204" pitchFamily="34" charset="0"/>
                <a:ea typeface="MS PGothic" panose="020B0600070205080204" pitchFamily="34" charset="-128"/>
              </a:rPr>
              <a:t>H</a:t>
            </a:r>
            <a:r>
              <a:rPr lang="en-US" altLang="en-US" sz="2600" baseline="-25000">
                <a:latin typeface="Arial" panose="020B0604020202020204" pitchFamily="34" charset="0"/>
                <a:ea typeface="MS PGothic" panose="020B0600070205080204" pitchFamily="34" charset="-128"/>
              </a:rPr>
              <a:t>solute</a:t>
            </a:r>
            <a:r>
              <a:rPr lang="en-US" altLang="en-US" sz="2600">
                <a:latin typeface="Arial" panose="020B0604020202020204" pitchFamily="34" charset="0"/>
                <a:ea typeface="MS PGothic" panose="020B0600070205080204" pitchFamily="34" charset="-128"/>
              </a:rPr>
              <a:t> when </a:t>
            </a:r>
            <a:r>
              <a:rPr lang="el-GR" altLang="en-US" sz="2600">
                <a:latin typeface="Arial" panose="020B0604020202020204" pitchFamily="34" charset="0"/>
                <a:ea typeface="MS PGothic" panose="020B0600070205080204" pitchFamily="34" charset="-128"/>
              </a:rPr>
              <a:t>Δ</a:t>
            </a:r>
            <a:r>
              <a:rPr lang="en-US" altLang="en-US" sz="2600" i="1">
                <a:latin typeface="Arial" panose="020B0604020202020204" pitchFamily="34" charset="0"/>
                <a:ea typeface="MS PGothic" panose="020B0600070205080204" pitchFamily="34" charset="-128"/>
              </a:rPr>
              <a:t>H</a:t>
            </a:r>
            <a:r>
              <a:rPr lang="en-US" altLang="en-US" sz="2600" baseline="-25000">
                <a:latin typeface="Arial" panose="020B0604020202020204" pitchFamily="34" charset="0"/>
                <a:ea typeface="MS PGothic" panose="020B0600070205080204" pitchFamily="34" charset="-128"/>
              </a:rPr>
              <a:t>sol</a:t>
            </a:r>
            <a:r>
              <a:rPr lang="en-US" altLang="ja-JP" sz="2600" baseline="-25000">
                <a:latin typeface="Arial" panose="020B0604020202020204" pitchFamily="34" charset="0"/>
                <a:ea typeface="MS PGothic" panose="020B0600070205080204" pitchFamily="34" charset="-128"/>
              </a:rPr>
              <a:t>n</a:t>
            </a:r>
            <a:r>
              <a:rPr lang="en-US" altLang="ja-JP" sz="2600">
                <a:latin typeface="Arial" panose="020B0604020202020204" pitchFamily="34" charset="0"/>
                <a:ea typeface="MS PGothic" panose="020B0600070205080204" pitchFamily="34" charset="-128"/>
              </a:rPr>
              <a:t> is (</a:t>
            </a:r>
            <a:r>
              <a:rPr lang="en-US" altLang="ja-JP" sz="2600">
                <a:latin typeface="Arial" panose="020B0604020202020204" pitchFamily="34" charset="0"/>
                <a:ea typeface="MS PGothic" panose="020B0600070205080204" pitchFamily="34" charset="-128"/>
                <a:cs typeface="Arial" panose="020B0604020202020204" pitchFamily="34" charset="0"/>
              </a:rPr>
              <a:t>−).</a:t>
            </a:r>
            <a:endParaRPr lang="en-US" altLang="ja-JP" sz="2600">
              <a:latin typeface="Arial" panose="020B0604020202020204" pitchFamily="34" charset="0"/>
              <a:ea typeface="MS PGothic" panose="020B0600070205080204" pitchFamily="34" charset="-128"/>
            </a:endParaRPr>
          </a:p>
          <a:p>
            <a:r>
              <a:rPr lang="en-US" altLang="en-US" sz="2600">
                <a:latin typeface="Arial" panose="020B0604020202020204" pitchFamily="34" charset="0"/>
                <a:ea typeface="MS PGothic" panose="020B0600070205080204" pitchFamily="34" charset="-128"/>
              </a:rPr>
              <a:t>If the heat of solution is large and endothermic, then the amount of energy it costs to separate the ions is more than the energy released from hydrating the ions.</a:t>
            </a:r>
          </a:p>
          <a:p>
            <a:pPr>
              <a:buFontTx/>
              <a:buNone/>
            </a:pPr>
            <a:r>
              <a:rPr lang="en-US" altLang="en-US" sz="2800">
                <a:latin typeface="Symbol" panose="05050102010706020507" pitchFamily="18" charset="2"/>
                <a:ea typeface="MS PGothic" panose="020B0600070205080204" pitchFamily="34" charset="-128"/>
              </a:rPr>
              <a:t>	</a:t>
            </a:r>
            <a:r>
              <a:rPr lang="el-GR" altLang="en-US" sz="2600">
                <a:latin typeface="Arial" panose="020B0604020202020204" pitchFamily="34" charset="0"/>
                <a:ea typeface="MS PGothic" panose="020B0600070205080204" pitchFamily="34" charset="-128"/>
              </a:rPr>
              <a:t>Δ</a:t>
            </a:r>
            <a:r>
              <a:rPr lang="en-US" altLang="en-US" sz="2600" i="1">
                <a:latin typeface="Arial" panose="020B0604020202020204" pitchFamily="34" charset="0"/>
                <a:ea typeface="MS PGothic" panose="020B0600070205080204" pitchFamily="34" charset="-128"/>
              </a:rPr>
              <a:t>H</a:t>
            </a:r>
            <a:r>
              <a:rPr lang="en-US" altLang="en-US" sz="2600" baseline="-25000">
                <a:latin typeface="Arial" panose="020B0604020202020204" pitchFamily="34" charset="0"/>
                <a:ea typeface="MS PGothic" panose="020B0600070205080204" pitchFamily="34" charset="-128"/>
              </a:rPr>
              <a:t>hydration</a:t>
            </a:r>
            <a:r>
              <a:rPr lang="en-US" altLang="en-US" sz="2600">
                <a:latin typeface="Arial" panose="020B0604020202020204" pitchFamily="34" charset="0"/>
                <a:ea typeface="MS PGothic" panose="020B0600070205080204" pitchFamily="34" charset="-128"/>
              </a:rPr>
              <a:t> &lt; </a:t>
            </a:r>
            <a:r>
              <a:rPr lang="el-GR" altLang="en-US" sz="2600">
                <a:latin typeface="Arial" panose="020B0604020202020204" pitchFamily="34" charset="0"/>
                <a:ea typeface="MS PGothic" panose="020B0600070205080204" pitchFamily="34" charset="-128"/>
              </a:rPr>
              <a:t>Δ</a:t>
            </a:r>
            <a:r>
              <a:rPr lang="en-US" altLang="en-US" sz="2600" i="1">
                <a:latin typeface="Arial" panose="020B0604020202020204" pitchFamily="34" charset="0"/>
                <a:ea typeface="MS PGothic" panose="020B0600070205080204" pitchFamily="34" charset="-128"/>
              </a:rPr>
              <a:t>H</a:t>
            </a:r>
            <a:r>
              <a:rPr lang="en-US" altLang="en-US" sz="2600" baseline="-25000">
                <a:latin typeface="Arial" panose="020B0604020202020204" pitchFamily="34" charset="0"/>
                <a:ea typeface="MS PGothic" panose="020B0600070205080204" pitchFamily="34" charset="-128"/>
              </a:rPr>
              <a:t>solute</a:t>
            </a:r>
            <a:r>
              <a:rPr lang="en-US" altLang="en-US" sz="2600">
                <a:latin typeface="Arial" panose="020B0604020202020204" pitchFamily="34" charset="0"/>
                <a:ea typeface="MS PGothic" panose="020B0600070205080204" pitchFamily="34" charset="-128"/>
              </a:rPr>
              <a:t> when </a:t>
            </a:r>
            <a:r>
              <a:rPr lang="el-GR" altLang="en-US" sz="2600">
                <a:latin typeface="Arial" panose="020B0604020202020204" pitchFamily="34" charset="0"/>
                <a:ea typeface="MS PGothic" panose="020B0600070205080204" pitchFamily="34" charset="-128"/>
              </a:rPr>
              <a:t>Δ</a:t>
            </a:r>
            <a:r>
              <a:rPr lang="en-US" altLang="en-US" sz="2600" i="1">
                <a:latin typeface="Arial" panose="020B0604020202020204" pitchFamily="34" charset="0"/>
                <a:ea typeface="MS PGothic" panose="020B0600070205080204" pitchFamily="34" charset="-128"/>
              </a:rPr>
              <a:t>H</a:t>
            </a:r>
            <a:r>
              <a:rPr lang="en-US" altLang="en-US" sz="2600" baseline="-25000">
                <a:latin typeface="Arial" panose="020B0604020202020204" pitchFamily="34" charset="0"/>
                <a:ea typeface="MS PGothic" panose="020B0600070205080204" pitchFamily="34" charset="-128"/>
              </a:rPr>
              <a:t>sol</a:t>
            </a:r>
            <a:r>
              <a:rPr lang="en-US" altLang="ja-JP" sz="2600" baseline="-25000">
                <a:latin typeface="Arial" panose="020B0604020202020204" pitchFamily="34" charset="0"/>
                <a:ea typeface="MS PGothic" panose="020B0600070205080204" pitchFamily="34" charset="-128"/>
              </a:rPr>
              <a:t>n</a:t>
            </a:r>
            <a:r>
              <a:rPr lang="en-US" altLang="ja-JP" sz="2600">
                <a:latin typeface="Arial" panose="020B0604020202020204" pitchFamily="34" charset="0"/>
                <a:ea typeface="MS PGothic" panose="020B0600070205080204" pitchFamily="34" charset="-128"/>
              </a:rPr>
              <a:t> is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1447800" y="5448300"/>
            <a:ext cx="6367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n-US">
                <a:solidFill>
                  <a:srgbClr val="000000"/>
                </a:solidFill>
                <a:latin typeface="Arial" panose="020B0604020202020204" pitchFamily="34" charset="0"/>
                <a:ea typeface="MS PGothic" panose="020B0600070205080204" pitchFamily="34" charset="-128"/>
              </a:rPr>
              <a:t>Δ</a:t>
            </a:r>
            <a:r>
              <a:rPr lang="en-US" altLang="en-US" i="1">
                <a:solidFill>
                  <a:srgbClr val="000000"/>
                </a:solidFill>
                <a:latin typeface="Arial" panose="020B0604020202020204" pitchFamily="34" charset="0"/>
                <a:ea typeface="MS PGothic" panose="020B0600070205080204" pitchFamily="34" charset="-128"/>
              </a:rPr>
              <a:t>H</a:t>
            </a:r>
            <a:r>
              <a:rPr lang="en-US" altLang="en-US" baseline="-25000">
                <a:solidFill>
                  <a:srgbClr val="000000"/>
                </a:solidFill>
                <a:latin typeface="Arial" panose="020B0604020202020204" pitchFamily="34" charset="0"/>
                <a:ea typeface="MS PGothic" panose="020B0600070205080204" pitchFamily="34" charset="-128"/>
              </a:rPr>
              <a:t>solution</a:t>
            </a:r>
            <a:r>
              <a:rPr lang="en-US" altLang="en-US">
                <a:solidFill>
                  <a:srgbClr val="000000"/>
                </a:solidFill>
                <a:latin typeface="Arial" panose="020B0604020202020204" pitchFamily="34" charset="0"/>
                <a:ea typeface="MS PGothic" panose="020B0600070205080204" pitchFamily="34" charset="-128"/>
              </a:rPr>
              <a:t> = </a:t>
            </a:r>
            <a:r>
              <a:rPr lang="el-GR" altLang="en-US">
                <a:solidFill>
                  <a:srgbClr val="000000"/>
                </a:solidFill>
                <a:latin typeface="Arial" panose="020B0604020202020204" pitchFamily="34" charset="0"/>
                <a:ea typeface="MS PGothic" panose="020B0600070205080204" pitchFamily="34" charset="-128"/>
              </a:rPr>
              <a:t>Δ</a:t>
            </a:r>
            <a:r>
              <a:rPr lang="en-US" altLang="en-US" i="1">
                <a:solidFill>
                  <a:srgbClr val="000000"/>
                </a:solidFill>
                <a:latin typeface="Arial" panose="020B0604020202020204" pitchFamily="34" charset="0"/>
                <a:ea typeface="MS PGothic" panose="020B0600070205080204" pitchFamily="34" charset="-128"/>
              </a:rPr>
              <a:t>H</a:t>
            </a:r>
            <a:r>
              <a:rPr lang="en-US" altLang="en-US" baseline="-25000">
                <a:solidFill>
                  <a:srgbClr val="000000"/>
                </a:solidFill>
                <a:latin typeface="Arial" panose="020B0604020202020204" pitchFamily="34" charset="0"/>
                <a:ea typeface="MS PGothic" panose="020B0600070205080204" pitchFamily="34" charset="-128"/>
              </a:rPr>
              <a:t>hydration</a:t>
            </a:r>
            <a:r>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t>−</a:t>
            </a:r>
            <a:r>
              <a:rPr lang="en-US" altLang="en-US">
                <a:solidFill>
                  <a:srgbClr val="000000"/>
                </a:solidFill>
                <a:latin typeface="Arial" panose="020B0604020202020204" pitchFamily="34" charset="0"/>
                <a:ea typeface="MS PGothic" panose="020B0600070205080204" pitchFamily="34" charset="-128"/>
              </a:rPr>
              <a:t> </a:t>
            </a:r>
            <a:r>
              <a:rPr lang="el-GR" altLang="en-US">
                <a:solidFill>
                  <a:srgbClr val="000000"/>
                </a:solidFill>
                <a:latin typeface="Arial" panose="020B0604020202020204" pitchFamily="34" charset="0"/>
                <a:ea typeface="MS PGothic" panose="020B0600070205080204" pitchFamily="34" charset="-128"/>
              </a:rPr>
              <a:t>Δ</a:t>
            </a:r>
            <a:r>
              <a:rPr lang="en-US" altLang="en-US" i="1">
                <a:solidFill>
                  <a:srgbClr val="000000"/>
                </a:solidFill>
                <a:latin typeface="Arial" panose="020B0604020202020204" pitchFamily="34" charset="0"/>
                <a:ea typeface="MS PGothic" panose="020B0600070205080204" pitchFamily="34" charset="-128"/>
              </a:rPr>
              <a:t>H</a:t>
            </a:r>
            <a:r>
              <a:rPr lang="en-US" altLang="en-US" baseline="-25000">
                <a:solidFill>
                  <a:srgbClr val="000000"/>
                </a:solidFill>
                <a:latin typeface="Arial" panose="020B0604020202020204" pitchFamily="34" charset="0"/>
                <a:ea typeface="MS PGothic" panose="020B0600070205080204" pitchFamily="34" charset="-128"/>
              </a:rPr>
              <a:t>lattice energy</a:t>
            </a:r>
            <a:endParaRPr lang="en-US" altLang="en-US">
              <a:solidFill>
                <a:srgbClr val="000000"/>
              </a:solidFill>
              <a:latin typeface="Arial" panose="020B0604020202020204" pitchFamily="34" charset="0"/>
              <a:ea typeface="MS PGothic" panose="020B0600070205080204" pitchFamily="34" charset="-128"/>
            </a:endParaRPr>
          </a:p>
        </p:txBody>
      </p:sp>
      <p:sp>
        <p:nvSpPr>
          <p:cNvPr id="33795" name="Title 1"/>
          <p:cNvSpPr txBox="1">
            <a:spLocks/>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b="1">
                <a:solidFill>
                  <a:srgbClr val="ED6B06"/>
                </a:solidFill>
                <a:latin typeface="Arial" panose="020B0604020202020204" pitchFamily="34" charset="0"/>
                <a:ea typeface="MS PGothic" panose="020B0600070205080204" pitchFamily="34" charset="-128"/>
                <a:cs typeface="Arial" panose="020B0604020202020204" pitchFamily="34" charset="0"/>
              </a:rPr>
              <a:t>Heat of Hydration</a:t>
            </a:r>
          </a:p>
        </p:txBody>
      </p:sp>
      <p:pic>
        <p:nvPicPr>
          <p:cNvPr id="33796" name="Picture 1"/>
          <p:cNvPicPr>
            <a:picLocks noChangeAspect="1"/>
          </p:cNvPicPr>
          <p:nvPr/>
        </p:nvPicPr>
        <p:blipFill>
          <a:blip r:embed="rId3">
            <a:extLst>
              <a:ext uri="{28A0092B-C50C-407E-A947-70E740481C1C}">
                <a14:useLocalDpi xmlns:a14="http://schemas.microsoft.com/office/drawing/2010/main" val="0"/>
              </a:ext>
            </a:extLst>
          </a:blip>
          <a:srcRect b="4686"/>
          <a:stretch>
            <a:fillRect/>
          </a:stretch>
        </p:blipFill>
        <p:spPr bwMode="auto">
          <a:xfrm>
            <a:off x="304800" y="838200"/>
            <a:ext cx="85344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85800" y="609600"/>
            <a:ext cx="3276600" cy="457200"/>
          </a:xfrm>
          <a:prstGeom prst="rect">
            <a:avLst/>
          </a:prstGeom>
          <a:gradFill rotWithShape="0">
            <a:gsLst>
              <a:gs pos="0">
                <a:srgbClr val="FF9218"/>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latin typeface="Arial" panose="020B0604020202020204" pitchFamily="34" charset="0"/>
              </a:rPr>
              <a:t>Heats of Hydration</a:t>
            </a:r>
          </a:p>
        </p:txBody>
      </p:sp>
      <p:sp>
        <p:nvSpPr>
          <p:cNvPr id="35843" name="Text Box 3"/>
          <p:cNvSpPr txBox="1">
            <a:spLocks noChangeArrowheads="1"/>
          </p:cNvSpPr>
          <p:nvPr/>
        </p:nvSpPr>
        <p:spPr bwMode="auto">
          <a:xfrm>
            <a:off x="1447800" y="1447800"/>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latin typeface="Arial" panose="020B0604020202020204" pitchFamily="34" charset="0"/>
              </a:rPr>
              <a:t>solvation of ions by water - always exothermic</a:t>
            </a:r>
          </a:p>
        </p:txBody>
      </p:sp>
      <p:grpSp>
        <p:nvGrpSpPr>
          <p:cNvPr id="60420" name="Group 4"/>
          <p:cNvGrpSpPr>
            <a:grpSpLocks/>
          </p:cNvGrpSpPr>
          <p:nvPr/>
        </p:nvGrpSpPr>
        <p:grpSpPr bwMode="auto">
          <a:xfrm>
            <a:off x="685800" y="2057400"/>
            <a:ext cx="7696200" cy="652463"/>
            <a:chOff x="432" y="1296"/>
            <a:chExt cx="4848" cy="411"/>
          </a:xfrm>
        </p:grpSpPr>
        <p:sp>
          <p:nvSpPr>
            <p:cNvPr id="35850" name="Text Box 5"/>
            <p:cNvSpPr txBox="1">
              <a:spLocks noChangeArrowheads="1"/>
            </p:cNvSpPr>
            <p:nvPr/>
          </p:nvSpPr>
          <p:spPr bwMode="auto">
            <a:xfrm>
              <a:off x="432" y="1440"/>
              <a:ext cx="4848"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latin typeface="Arial" panose="020B0604020202020204" pitchFamily="34" charset="0"/>
                </a:rPr>
                <a:t>M</a:t>
              </a:r>
              <a:r>
                <a:rPr lang="en-US" altLang="en-US" sz="2000" baseline="30000">
                  <a:latin typeface="Arial" panose="020B0604020202020204" pitchFamily="34" charset="0"/>
                </a:rPr>
                <a:t>+</a:t>
              </a:r>
              <a:r>
                <a:rPr lang="en-US" altLang="en-US" sz="2000">
                  <a:latin typeface="Arial" panose="020B0604020202020204" pitchFamily="34" charset="0"/>
                </a:rPr>
                <a:t> (</a:t>
              </a:r>
              <a:r>
                <a:rPr lang="en-US" altLang="en-US" sz="2000" i="1">
                  <a:latin typeface="Times" panose="02020603050405020304" pitchFamily="18" charset="0"/>
                </a:rPr>
                <a:t>g</a:t>
              </a:r>
              <a:r>
                <a:rPr lang="en-US" altLang="en-US" sz="2000">
                  <a:latin typeface="Arial" panose="020B0604020202020204" pitchFamily="34" charset="0"/>
                </a:rPr>
                <a:t>) [or X</a:t>
              </a:r>
              <a:r>
                <a:rPr lang="en-US" altLang="en-US" sz="2000" baseline="30000">
                  <a:latin typeface="Arial" panose="020B0604020202020204" pitchFamily="34" charset="0"/>
                </a:rPr>
                <a:t>-</a:t>
              </a:r>
              <a:r>
                <a:rPr lang="en-US" altLang="en-US" sz="2000">
                  <a:latin typeface="Arial" panose="020B0604020202020204" pitchFamily="34" charset="0"/>
                </a:rPr>
                <a:t>(</a:t>
              </a:r>
              <a:r>
                <a:rPr lang="en-US" altLang="en-US" sz="2000" i="1">
                  <a:latin typeface="Times" panose="02020603050405020304" pitchFamily="18" charset="0"/>
                </a:rPr>
                <a:t>g</a:t>
              </a:r>
              <a:r>
                <a:rPr lang="en-US" altLang="en-US" sz="2000">
                  <a:latin typeface="Arial" panose="020B0604020202020204" pitchFamily="34" charset="0"/>
                </a:rPr>
                <a:t>)]                M</a:t>
              </a:r>
              <a:r>
                <a:rPr lang="en-US" altLang="en-US" sz="2000" baseline="30000">
                  <a:latin typeface="Arial" panose="020B0604020202020204" pitchFamily="34" charset="0"/>
                </a:rPr>
                <a:t>+</a:t>
              </a:r>
              <a:r>
                <a:rPr lang="en-US" altLang="en-US" sz="2000">
                  <a:latin typeface="Arial" panose="020B0604020202020204" pitchFamily="34" charset="0"/>
                </a:rPr>
                <a:t>(</a:t>
              </a:r>
              <a:r>
                <a:rPr lang="en-US" altLang="en-US" sz="2000" i="1">
                  <a:latin typeface="Times" panose="02020603050405020304" pitchFamily="18" charset="0"/>
                </a:rPr>
                <a:t>aq</a:t>
              </a:r>
              <a:r>
                <a:rPr lang="en-US" altLang="en-US" sz="2000">
                  <a:latin typeface="Arial" panose="020B0604020202020204" pitchFamily="34" charset="0"/>
                </a:rPr>
                <a:t>) [or X</a:t>
              </a:r>
              <a:r>
                <a:rPr lang="en-US" altLang="en-US" sz="2000" baseline="30000">
                  <a:latin typeface="Arial" panose="020B0604020202020204" pitchFamily="34" charset="0"/>
                </a:rPr>
                <a:t>-</a:t>
              </a:r>
              <a:r>
                <a:rPr lang="en-US" altLang="en-US" sz="2000">
                  <a:latin typeface="Arial" panose="020B0604020202020204" pitchFamily="34" charset="0"/>
                </a:rPr>
                <a:t>(</a:t>
              </a:r>
              <a:r>
                <a:rPr lang="en-US" altLang="en-US" sz="2000" i="1">
                  <a:latin typeface="Times" panose="02020603050405020304" pitchFamily="18" charset="0"/>
                </a:rPr>
                <a:t>aq</a:t>
              </a:r>
              <a:r>
                <a:rPr lang="en-US" altLang="en-US" sz="2000">
                  <a:latin typeface="Arial" panose="020B0604020202020204" pitchFamily="34" charset="0"/>
                </a:rPr>
                <a:t>)]  </a:t>
              </a:r>
              <a:r>
                <a:rPr lang="en-US" altLang="en-US" sz="2000">
                  <a:latin typeface="Symbol" panose="05050102010706020507" pitchFamily="18" charset="2"/>
                </a:rPr>
                <a:t>D</a:t>
              </a:r>
              <a:r>
                <a:rPr lang="en-US" altLang="en-US" sz="2000">
                  <a:latin typeface="Arial" panose="020B0604020202020204" pitchFamily="34" charset="0"/>
                </a:rPr>
                <a:t>H</a:t>
              </a:r>
              <a:r>
                <a:rPr lang="en-US" altLang="en-US" sz="2000" baseline="-25000">
                  <a:latin typeface="Arial" panose="020B0604020202020204" pitchFamily="34" charset="0"/>
                </a:rPr>
                <a:t>hydr of the ion</a:t>
              </a:r>
              <a:r>
                <a:rPr lang="en-US" altLang="en-US" sz="2000">
                  <a:latin typeface="Arial" panose="020B0604020202020204" pitchFamily="34" charset="0"/>
                </a:rPr>
                <a:t> &lt; 0</a:t>
              </a:r>
            </a:p>
          </p:txBody>
        </p:sp>
        <p:sp>
          <p:nvSpPr>
            <p:cNvPr id="35851" name="Line 6"/>
            <p:cNvSpPr>
              <a:spLocks noChangeShapeType="1"/>
            </p:cNvSpPr>
            <p:nvPr/>
          </p:nvSpPr>
          <p:spPr bwMode="auto">
            <a:xfrm>
              <a:off x="1632" y="1565"/>
              <a:ext cx="52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Text Box 7"/>
            <p:cNvSpPr txBox="1">
              <a:spLocks noChangeArrowheads="1"/>
            </p:cNvSpPr>
            <p:nvPr/>
          </p:nvSpPr>
          <p:spPr bwMode="auto">
            <a:xfrm>
              <a:off x="1632" y="129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a:latin typeface="Arial" panose="020B0604020202020204" pitchFamily="34" charset="0"/>
                </a:rPr>
                <a:t>H</a:t>
              </a:r>
              <a:r>
                <a:rPr lang="en-US" altLang="en-US" sz="1800" baseline="-25000">
                  <a:latin typeface="Arial" panose="020B0604020202020204" pitchFamily="34" charset="0"/>
                </a:rPr>
                <a:t>2</a:t>
              </a:r>
              <a:r>
                <a:rPr lang="en-US" altLang="en-US" sz="1800">
                  <a:latin typeface="Arial" panose="020B0604020202020204" pitchFamily="34" charset="0"/>
                </a:rPr>
                <a:t>O</a:t>
              </a:r>
            </a:p>
          </p:txBody>
        </p:sp>
      </p:grpSp>
      <p:sp>
        <p:nvSpPr>
          <p:cNvPr id="60424" name="Text Box 8"/>
          <p:cNvSpPr txBox="1">
            <a:spLocks noChangeArrowheads="1"/>
          </p:cNvSpPr>
          <p:nvPr/>
        </p:nvSpPr>
        <p:spPr bwMode="auto">
          <a:xfrm>
            <a:off x="1447800" y="3048000"/>
            <a:ext cx="64770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latin typeface="Symbol" panose="05050102010706020507" pitchFamily="18" charset="2"/>
              </a:rPr>
              <a:t>D</a:t>
            </a:r>
            <a:r>
              <a:rPr lang="en-US" altLang="en-US" sz="2000">
                <a:latin typeface="Arial" panose="020B0604020202020204" pitchFamily="34" charset="0"/>
              </a:rPr>
              <a:t>H</a:t>
            </a:r>
            <a:r>
              <a:rPr lang="en-US" altLang="en-US" sz="2000" baseline="-25000">
                <a:latin typeface="Arial" panose="020B0604020202020204" pitchFamily="34" charset="0"/>
              </a:rPr>
              <a:t>hydr</a:t>
            </a:r>
            <a:r>
              <a:rPr lang="en-US" altLang="en-US" sz="2000">
                <a:latin typeface="Arial" panose="020B0604020202020204" pitchFamily="34" charset="0"/>
              </a:rPr>
              <a:t> is related to the charge density of the ion, that is, coulombic charge and size matter.</a:t>
            </a:r>
          </a:p>
        </p:txBody>
      </p:sp>
      <p:sp>
        <p:nvSpPr>
          <p:cNvPr id="60425" name="Text Box 9"/>
          <p:cNvSpPr txBox="1">
            <a:spLocks noChangeArrowheads="1"/>
          </p:cNvSpPr>
          <p:nvPr/>
        </p:nvSpPr>
        <p:spPr bwMode="auto">
          <a:xfrm>
            <a:off x="762000" y="4267200"/>
            <a:ext cx="74676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Lattice energy is the </a:t>
            </a:r>
            <a:r>
              <a:rPr lang="en-US" altLang="en-US" sz="1800">
                <a:latin typeface="Symbol" panose="05050102010706020507" pitchFamily="18" charset="2"/>
              </a:rPr>
              <a:t>D</a:t>
            </a:r>
            <a:r>
              <a:rPr lang="en-US" altLang="en-US" sz="1800">
                <a:latin typeface="Arial" panose="020B0604020202020204" pitchFamily="34" charset="0"/>
              </a:rPr>
              <a:t>H involved in the formation of an ionic solid from its gaseous ions.</a:t>
            </a:r>
          </a:p>
        </p:txBody>
      </p:sp>
      <p:grpSp>
        <p:nvGrpSpPr>
          <p:cNvPr id="60426" name="Group 10"/>
          <p:cNvGrpSpPr>
            <a:grpSpLocks/>
          </p:cNvGrpSpPr>
          <p:nvPr/>
        </p:nvGrpSpPr>
        <p:grpSpPr bwMode="auto">
          <a:xfrm>
            <a:off x="914400" y="5029200"/>
            <a:ext cx="7467600" cy="388938"/>
            <a:chOff x="576" y="2880"/>
            <a:chExt cx="4704" cy="245"/>
          </a:xfrm>
        </p:grpSpPr>
        <p:sp>
          <p:nvSpPr>
            <p:cNvPr id="35848" name="Text Box 11"/>
            <p:cNvSpPr txBox="1">
              <a:spLocks noChangeArrowheads="1"/>
            </p:cNvSpPr>
            <p:nvPr/>
          </p:nvSpPr>
          <p:spPr bwMode="auto">
            <a:xfrm>
              <a:off x="576" y="2880"/>
              <a:ext cx="470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M</a:t>
              </a:r>
              <a:r>
                <a:rPr lang="en-US" altLang="en-US" sz="1800" baseline="30000">
                  <a:latin typeface="Arial" panose="020B0604020202020204" pitchFamily="34" charset="0"/>
                </a:rPr>
                <a:t>+</a:t>
              </a:r>
              <a:r>
                <a:rPr lang="en-US" altLang="en-US" sz="1800">
                  <a:latin typeface="Arial" panose="020B0604020202020204" pitchFamily="34" charset="0"/>
                </a:rPr>
                <a:t> (</a:t>
              </a:r>
              <a:r>
                <a:rPr lang="en-US" altLang="en-US" sz="1800" i="1">
                  <a:latin typeface="Times" panose="02020603050405020304" pitchFamily="18" charset="0"/>
                </a:rPr>
                <a:t>g</a:t>
              </a:r>
              <a:r>
                <a:rPr lang="en-US" altLang="en-US" sz="1800">
                  <a:latin typeface="Arial" panose="020B0604020202020204" pitchFamily="34" charset="0"/>
                </a:rPr>
                <a:t>) + X</a:t>
              </a:r>
              <a:r>
                <a:rPr lang="en-US" altLang="en-US" sz="1800" baseline="30000">
                  <a:latin typeface="Arial" panose="020B0604020202020204" pitchFamily="34" charset="0"/>
                </a:rPr>
                <a:t>-</a:t>
              </a:r>
              <a:r>
                <a:rPr lang="en-US" altLang="en-US" sz="1800">
                  <a:latin typeface="Arial" panose="020B0604020202020204" pitchFamily="34" charset="0"/>
                </a:rPr>
                <a:t>(</a:t>
              </a:r>
              <a:r>
                <a:rPr lang="en-US" altLang="en-US" sz="1800" i="1">
                  <a:latin typeface="Times" panose="02020603050405020304" pitchFamily="18" charset="0"/>
                </a:rPr>
                <a:t>g</a:t>
              </a:r>
              <a:r>
                <a:rPr lang="en-US" altLang="en-US" sz="1800">
                  <a:latin typeface="Arial" panose="020B0604020202020204" pitchFamily="34" charset="0"/>
                </a:rPr>
                <a:t>)              MX(</a:t>
              </a:r>
              <a:r>
                <a:rPr lang="en-US" altLang="en-US" sz="1800" i="1">
                  <a:latin typeface="Times" panose="02020603050405020304" pitchFamily="18" charset="0"/>
                </a:rPr>
                <a:t>s</a:t>
              </a:r>
              <a:r>
                <a:rPr lang="en-US" altLang="en-US" sz="1800">
                  <a:latin typeface="Arial" panose="020B0604020202020204" pitchFamily="34" charset="0"/>
                </a:rPr>
                <a:t>)           </a:t>
              </a:r>
              <a:r>
                <a:rPr lang="en-US" altLang="en-US" sz="1800">
                  <a:latin typeface="Symbol" panose="05050102010706020507" pitchFamily="18" charset="2"/>
                </a:rPr>
                <a:t>D</a:t>
              </a:r>
              <a:r>
                <a:rPr lang="en-US" altLang="en-US" sz="1800">
                  <a:latin typeface="Arial" panose="020B0604020202020204" pitchFamily="34" charset="0"/>
                </a:rPr>
                <a:t>H</a:t>
              </a:r>
              <a:r>
                <a:rPr lang="en-US" altLang="en-US" sz="1800" baseline="-25000">
                  <a:latin typeface="Arial" panose="020B0604020202020204" pitchFamily="34" charset="0"/>
                </a:rPr>
                <a:t>lattice</a:t>
              </a:r>
              <a:r>
                <a:rPr lang="en-US" altLang="en-US" sz="1800">
                  <a:latin typeface="Arial" panose="020B0604020202020204" pitchFamily="34" charset="0"/>
                </a:rPr>
                <a:t> is always (-)</a:t>
              </a:r>
            </a:p>
          </p:txBody>
        </p:sp>
        <p:sp>
          <p:nvSpPr>
            <p:cNvPr id="35849" name="Line 12"/>
            <p:cNvSpPr>
              <a:spLocks noChangeShapeType="1"/>
            </p:cNvSpPr>
            <p:nvPr/>
          </p:nvSpPr>
          <p:spPr bwMode="auto">
            <a:xfrm>
              <a:off x="1536" y="2996"/>
              <a:ext cx="43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wipe(left)">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24">
                                            <p:txEl>
                                              <p:pRg st="0" end="0"/>
                                            </p:txEl>
                                          </p:spTgt>
                                        </p:tgtEl>
                                        <p:attrNameLst>
                                          <p:attrName>style.visibility</p:attrName>
                                        </p:attrNameLst>
                                      </p:cBhvr>
                                      <p:to>
                                        <p:strVal val="visible"/>
                                      </p:to>
                                    </p:set>
                                    <p:animEffect transition="in" filter="wipe(left)">
                                      <p:cBhvr>
                                        <p:cTn id="12" dur="500"/>
                                        <p:tgtEl>
                                          <p:spTgt spid="604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25">
                                            <p:txEl>
                                              <p:pRg st="0" end="0"/>
                                            </p:txEl>
                                          </p:spTgt>
                                        </p:tgtEl>
                                        <p:attrNameLst>
                                          <p:attrName>style.visibility</p:attrName>
                                        </p:attrNameLst>
                                      </p:cBhvr>
                                      <p:to>
                                        <p:strVal val="visible"/>
                                      </p:to>
                                    </p:set>
                                    <p:animEffect transition="in" filter="wipe(left)">
                                      <p:cBhvr>
                                        <p:cTn id="17" dur="500"/>
                                        <p:tgtEl>
                                          <p:spTgt spid="6042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0426"/>
                                        </p:tgtEl>
                                        <p:attrNameLst>
                                          <p:attrName>style.visibility</p:attrName>
                                        </p:attrNameLst>
                                      </p:cBhvr>
                                      <p:to>
                                        <p:strVal val="visible"/>
                                      </p:to>
                                    </p:set>
                                    <p:animEffect transition="in" filter="wipe(left)">
                                      <p:cBhvr>
                                        <p:cTn id="22" dur="5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build="p" autoUpdateAnimBg="0"/>
      <p:bldP spid="6042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14400" y="533400"/>
            <a:ext cx="7696200" cy="396875"/>
          </a:xfrm>
          <a:prstGeom prst="rect">
            <a:avLst/>
          </a:prstGeom>
          <a:gradFill rotWithShape="0">
            <a:gsLst>
              <a:gs pos="0">
                <a:srgbClr val="FF9218"/>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Heats of solution and solution cycles</a:t>
            </a:r>
          </a:p>
        </p:txBody>
      </p:sp>
      <p:sp>
        <p:nvSpPr>
          <p:cNvPr id="86019" name="Text Box 3"/>
          <p:cNvSpPr txBox="1">
            <a:spLocks noChangeArrowheads="1"/>
          </p:cNvSpPr>
          <p:nvPr/>
        </p:nvSpPr>
        <p:spPr bwMode="auto">
          <a:xfrm>
            <a:off x="685800" y="12954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1.  </a:t>
            </a:r>
            <a:r>
              <a:rPr lang="en-US" altLang="en-US" sz="1800" i="1">
                <a:latin typeface="Arial" panose="020B0604020202020204" pitchFamily="34" charset="0"/>
              </a:rPr>
              <a:t>Solute particles separate from each other</a:t>
            </a:r>
            <a:r>
              <a:rPr lang="en-US" altLang="en-US" sz="1800">
                <a:latin typeface="Arial" panose="020B0604020202020204" pitchFamily="34" charset="0"/>
              </a:rPr>
              <a:t> - endothermic</a:t>
            </a:r>
          </a:p>
        </p:txBody>
      </p:sp>
      <p:grpSp>
        <p:nvGrpSpPr>
          <p:cNvPr id="86020" name="Group 4"/>
          <p:cNvGrpSpPr>
            <a:grpSpLocks/>
          </p:cNvGrpSpPr>
          <p:nvPr/>
        </p:nvGrpSpPr>
        <p:grpSpPr bwMode="auto">
          <a:xfrm>
            <a:off x="685800" y="1905000"/>
            <a:ext cx="7848600" cy="388938"/>
            <a:chOff x="432" y="1296"/>
            <a:chExt cx="4944" cy="245"/>
          </a:xfrm>
        </p:grpSpPr>
        <p:sp>
          <p:nvSpPr>
            <p:cNvPr id="37902" name="Text Box 5"/>
            <p:cNvSpPr txBox="1">
              <a:spLocks noChangeArrowheads="1"/>
            </p:cNvSpPr>
            <p:nvPr/>
          </p:nvSpPr>
          <p:spPr bwMode="auto">
            <a:xfrm>
              <a:off x="432" y="1296"/>
              <a:ext cx="494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solute (aggregated) </a:t>
              </a:r>
              <a:r>
                <a:rPr lang="en-US" altLang="en-US" sz="1800">
                  <a:solidFill>
                    <a:srgbClr val="1822CD"/>
                  </a:solidFill>
                  <a:latin typeface="Arial" panose="020B0604020202020204" pitchFamily="34" charset="0"/>
                </a:rPr>
                <a:t>+ heat </a:t>
              </a:r>
              <a:r>
                <a:rPr lang="en-US" altLang="en-US" sz="1800">
                  <a:latin typeface="Arial" panose="020B0604020202020204" pitchFamily="34" charset="0"/>
                </a:rPr>
                <a:t>               solute (separated)       </a:t>
              </a:r>
              <a:r>
                <a:rPr lang="en-US" altLang="en-US" sz="1800">
                  <a:latin typeface="Symbol" panose="05050102010706020507" pitchFamily="18" charset="2"/>
                </a:rPr>
                <a:t>D</a:t>
              </a:r>
              <a:r>
                <a:rPr lang="en-US" altLang="en-US" sz="1800">
                  <a:latin typeface="Arial" panose="020B0604020202020204" pitchFamily="34" charset="0"/>
                </a:rPr>
                <a:t>H</a:t>
              </a:r>
              <a:r>
                <a:rPr lang="en-US" altLang="en-US" sz="1800" baseline="-25000">
                  <a:latin typeface="Arial" panose="020B0604020202020204" pitchFamily="34" charset="0"/>
                </a:rPr>
                <a:t>solute</a:t>
              </a:r>
              <a:r>
                <a:rPr lang="en-US" altLang="en-US" sz="1800">
                  <a:latin typeface="Arial" panose="020B0604020202020204" pitchFamily="34" charset="0"/>
                </a:rPr>
                <a:t> &gt; 0</a:t>
              </a:r>
            </a:p>
          </p:txBody>
        </p:sp>
        <p:sp>
          <p:nvSpPr>
            <p:cNvPr id="37903" name="Line 6"/>
            <p:cNvSpPr>
              <a:spLocks noChangeShapeType="1"/>
            </p:cNvSpPr>
            <p:nvPr/>
          </p:nvSpPr>
          <p:spPr bwMode="auto">
            <a:xfrm>
              <a:off x="2256" y="1411"/>
              <a:ext cx="52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23" name="Text Box 7"/>
          <p:cNvSpPr txBox="1">
            <a:spLocks noChangeArrowheads="1"/>
          </p:cNvSpPr>
          <p:nvPr/>
        </p:nvSpPr>
        <p:spPr bwMode="auto">
          <a:xfrm>
            <a:off x="685800" y="25146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2.  </a:t>
            </a:r>
            <a:r>
              <a:rPr lang="en-US" altLang="en-US" sz="1800" i="1">
                <a:latin typeface="Arial" panose="020B0604020202020204" pitchFamily="34" charset="0"/>
              </a:rPr>
              <a:t>Solvent particles separate from each other</a:t>
            </a:r>
            <a:r>
              <a:rPr lang="en-US" altLang="en-US" sz="1800">
                <a:latin typeface="Arial" panose="020B0604020202020204" pitchFamily="34" charset="0"/>
              </a:rPr>
              <a:t> - endothermic</a:t>
            </a:r>
          </a:p>
        </p:txBody>
      </p:sp>
      <p:sp>
        <p:nvSpPr>
          <p:cNvPr id="86024" name="Text Box 8"/>
          <p:cNvSpPr txBox="1">
            <a:spLocks noChangeArrowheads="1"/>
          </p:cNvSpPr>
          <p:nvPr/>
        </p:nvSpPr>
        <p:spPr bwMode="auto">
          <a:xfrm>
            <a:off x="685800" y="38100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3.  </a:t>
            </a:r>
            <a:r>
              <a:rPr lang="en-US" altLang="en-US" sz="1800" i="1">
                <a:latin typeface="Arial" panose="020B0604020202020204" pitchFamily="34" charset="0"/>
              </a:rPr>
              <a:t>Solute and solvent particles mix - </a:t>
            </a:r>
            <a:r>
              <a:rPr lang="en-US" altLang="en-US" sz="1800">
                <a:latin typeface="Arial" panose="020B0604020202020204" pitchFamily="34" charset="0"/>
              </a:rPr>
              <a:t>exothermic</a:t>
            </a:r>
          </a:p>
        </p:txBody>
      </p:sp>
      <p:grpSp>
        <p:nvGrpSpPr>
          <p:cNvPr id="86025" name="Group 9"/>
          <p:cNvGrpSpPr>
            <a:grpSpLocks/>
          </p:cNvGrpSpPr>
          <p:nvPr/>
        </p:nvGrpSpPr>
        <p:grpSpPr bwMode="auto">
          <a:xfrm>
            <a:off x="685800" y="3124200"/>
            <a:ext cx="7848600" cy="388938"/>
            <a:chOff x="432" y="2160"/>
            <a:chExt cx="4944" cy="245"/>
          </a:xfrm>
        </p:grpSpPr>
        <p:sp>
          <p:nvSpPr>
            <p:cNvPr id="37900" name="Text Box 10"/>
            <p:cNvSpPr txBox="1">
              <a:spLocks noChangeArrowheads="1"/>
            </p:cNvSpPr>
            <p:nvPr/>
          </p:nvSpPr>
          <p:spPr bwMode="auto">
            <a:xfrm>
              <a:off x="432" y="2160"/>
              <a:ext cx="494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solvent (aggregated) </a:t>
              </a:r>
              <a:r>
                <a:rPr lang="en-US" altLang="en-US" sz="1800">
                  <a:solidFill>
                    <a:srgbClr val="1822CD"/>
                  </a:solidFill>
                  <a:latin typeface="Arial" panose="020B0604020202020204" pitchFamily="34" charset="0"/>
                </a:rPr>
                <a:t>+ heat </a:t>
              </a:r>
              <a:r>
                <a:rPr lang="en-US" altLang="en-US" sz="1800">
                  <a:latin typeface="Arial" panose="020B0604020202020204" pitchFamily="34" charset="0"/>
                </a:rPr>
                <a:t>               solvent (separated)       </a:t>
              </a:r>
              <a:r>
                <a:rPr lang="en-US" altLang="en-US" sz="1800">
                  <a:latin typeface="Symbol" panose="05050102010706020507" pitchFamily="18" charset="2"/>
                </a:rPr>
                <a:t>D</a:t>
              </a:r>
              <a:r>
                <a:rPr lang="en-US" altLang="en-US" sz="1800">
                  <a:latin typeface="Arial" panose="020B0604020202020204" pitchFamily="34" charset="0"/>
                </a:rPr>
                <a:t>H</a:t>
              </a:r>
              <a:r>
                <a:rPr lang="en-US" altLang="en-US" sz="1800" baseline="-25000">
                  <a:latin typeface="Arial" panose="020B0604020202020204" pitchFamily="34" charset="0"/>
                </a:rPr>
                <a:t>solvent</a:t>
              </a:r>
              <a:r>
                <a:rPr lang="en-US" altLang="en-US" sz="1800">
                  <a:latin typeface="Arial" panose="020B0604020202020204" pitchFamily="34" charset="0"/>
                </a:rPr>
                <a:t> &gt; 0</a:t>
              </a:r>
            </a:p>
          </p:txBody>
        </p:sp>
        <p:sp>
          <p:nvSpPr>
            <p:cNvPr id="37901" name="Line 11"/>
            <p:cNvSpPr>
              <a:spLocks noChangeShapeType="1"/>
            </p:cNvSpPr>
            <p:nvPr/>
          </p:nvSpPr>
          <p:spPr bwMode="auto">
            <a:xfrm>
              <a:off x="2304" y="2275"/>
              <a:ext cx="52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6028" name="Group 12"/>
          <p:cNvGrpSpPr>
            <a:grpSpLocks/>
          </p:cNvGrpSpPr>
          <p:nvPr/>
        </p:nvGrpSpPr>
        <p:grpSpPr bwMode="auto">
          <a:xfrm>
            <a:off x="685800" y="4419600"/>
            <a:ext cx="8001000" cy="388938"/>
            <a:chOff x="432" y="2784"/>
            <a:chExt cx="5040" cy="245"/>
          </a:xfrm>
        </p:grpSpPr>
        <p:sp>
          <p:nvSpPr>
            <p:cNvPr id="37898" name="Text Box 13"/>
            <p:cNvSpPr txBox="1">
              <a:spLocks noChangeArrowheads="1"/>
            </p:cNvSpPr>
            <p:nvPr/>
          </p:nvSpPr>
          <p:spPr bwMode="auto">
            <a:xfrm>
              <a:off x="432" y="2784"/>
              <a:ext cx="5040"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solute (separated) + solvent (separated)               solution </a:t>
              </a:r>
              <a:r>
                <a:rPr lang="en-US" altLang="en-US" sz="1800">
                  <a:solidFill>
                    <a:srgbClr val="ED181E"/>
                  </a:solidFill>
                  <a:latin typeface="Arial" panose="020B0604020202020204" pitchFamily="34" charset="0"/>
                </a:rPr>
                <a:t>+ heat </a:t>
              </a:r>
              <a:r>
                <a:rPr lang="en-US" altLang="en-US" sz="1800">
                  <a:latin typeface="Arial" panose="020B0604020202020204" pitchFamily="34" charset="0"/>
                </a:rPr>
                <a:t>   </a:t>
              </a:r>
              <a:r>
                <a:rPr lang="en-US" altLang="en-US" sz="1800">
                  <a:latin typeface="Symbol" panose="05050102010706020507" pitchFamily="18" charset="2"/>
                </a:rPr>
                <a:t>D</a:t>
              </a:r>
              <a:r>
                <a:rPr lang="en-US" altLang="en-US" sz="1800">
                  <a:latin typeface="Arial" panose="020B0604020202020204" pitchFamily="34" charset="0"/>
                </a:rPr>
                <a:t>H</a:t>
              </a:r>
              <a:r>
                <a:rPr lang="en-US" altLang="en-US" sz="1800" baseline="-25000">
                  <a:latin typeface="Arial" panose="020B0604020202020204" pitchFamily="34" charset="0"/>
                </a:rPr>
                <a:t>mix</a:t>
              </a:r>
              <a:r>
                <a:rPr lang="en-US" altLang="en-US" sz="1800">
                  <a:latin typeface="Arial" panose="020B0604020202020204" pitchFamily="34" charset="0"/>
                </a:rPr>
                <a:t> &lt; 0</a:t>
              </a:r>
            </a:p>
          </p:txBody>
        </p:sp>
        <p:sp>
          <p:nvSpPr>
            <p:cNvPr id="37899" name="Line 14"/>
            <p:cNvSpPr>
              <a:spLocks noChangeShapeType="1"/>
            </p:cNvSpPr>
            <p:nvPr/>
          </p:nvSpPr>
          <p:spPr bwMode="auto">
            <a:xfrm>
              <a:off x="3072" y="2899"/>
              <a:ext cx="53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31" name="Text Box 15"/>
          <p:cNvSpPr txBox="1">
            <a:spLocks noChangeArrowheads="1"/>
          </p:cNvSpPr>
          <p:nvPr/>
        </p:nvSpPr>
        <p:spPr bwMode="auto">
          <a:xfrm>
            <a:off x="1981200" y="5334000"/>
            <a:ext cx="4648200" cy="423863"/>
          </a:xfrm>
          <a:prstGeom prst="rect">
            <a:avLst/>
          </a:prstGeom>
          <a:gradFill rotWithShape="0">
            <a:gsLst>
              <a:gs pos="0">
                <a:srgbClr val="FF9218"/>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b="1">
                <a:latin typeface="Symbol" panose="05050102010706020507" pitchFamily="18" charset="2"/>
              </a:rPr>
              <a:t>D</a:t>
            </a:r>
            <a:r>
              <a:rPr lang="en-US" altLang="en-US" sz="2000" b="1">
                <a:latin typeface="Arial" panose="020B0604020202020204" pitchFamily="34" charset="0"/>
              </a:rPr>
              <a:t>H</a:t>
            </a:r>
            <a:r>
              <a:rPr lang="en-US" altLang="en-US" sz="2000" b="1" baseline="-25000">
                <a:latin typeface="Arial" panose="020B0604020202020204" pitchFamily="34" charset="0"/>
              </a:rPr>
              <a:t>soln</a:t>
            </a:r>
            <a:r>
              <a:rPr lang="en-US" altLang="en-US" sz="2000" b="1">
                <a:latin typeface="Arial" panose="020B0604020202020204" pitchFamily="34" charset="0"/>
              </a:rPr>
              <a:t> = </a:t>
            </a:r>
            <a:r>
              <a:rPr lang="en-US" altLang="en-US" sz="2000" b="1">
                <a:latin typeface="Symbol" panose="05050102010706020507" pitchFamily="18" charset="2"/>
              </a:rPr>
              <a:t>D</a:t>
            </a:r>
            <a:r>
              <a:rPr lang="en-US" altLang="en-US" sz="2000" b="1">
                <a:latin typeface="Arial" panose="020B0604020202020204" pitchFamily="34" charset="0"/>
              </a:rPr>
              <a:t>H</a:t>
            </a:r>
            <a:r>
              <a:rPr lang="en-US" altLang="en-US" sz="2000" b="1" baseline="-25000">
                <a:latin typeface="Arial" panose="020B0604020202020204" pitchFamily="34" charset="0"/>
              </a:rPr>
              <a:t>solute</a:t>
            </a:r>
            <a:r>
              <a:rPr lang="en-US" altLang="en-US" sz="2000" b="1">
                <a:latin typeface="Arial" panose="020B0604020202020204" pitchFamily="34" charset="0"/>
              </a:rPr>
              <a:t> + </a:t>
            </a:r>
            <a:r>
              <a:rPr lang="en-US" altLang="en-US" sz="2000" b="1">
                <a:latin typeface="Symbol" panose="05050102010706020507" pitchFamily="18" charset="2"/>
              </a:rPr>
              <a:t>D</a:t>
            </a:r>
            <a:r>
              <a:rPr lang="en-US" altLang="en-US" sz="2000" b="1">
                <a:latin typeface="Arial" panose="020B0604020202020204" pitchFamily="34" charset="0"/>
              </a:rPr>
              <a:t>H</a:t>
            </a:r>
            <a:r>
              <a:rPr lang="en-US" altLang="en-US" sz="2000" b="1" baseline="-25000">
                <a:latin typeface="Arial" panose="020B0604020202020204" pitchFamily="34" charset="0"/>
              </a:rPr>
              <a:t>solvent</a:t>
            </a:r>
            <a:r>
              <a:rPr lang="en-US" altLang="en-US" sz="2000" b="1">
                <a:latin typeface="Arial" panose="020B0604020202020204" pitchFamily="34" charset="0"/>
              </a:rPr>
              <a:t> + </a:t>
            </a:r>
            <a:r>
              <a:rPr lang="en-US" altLang="en-US" sz="2000" b="1">
                <a:latin typeface="Symbol" panose="05050102010706020507" pitchFamily="18" charset="2"/>
              </a:rPr>
              <a:t>D</a:t>
            </a:r>
            <a:r>
              <a:rPr lang="en-US" altLang="en-US" sz="2000" b="1">
                <a:latin typeface="Arial" panose="020B0604020202020204" pitchFamily="34" charset="0"/>
              </a:rPr>
              <a:t>H</a:t>
            </a:r>
            <a:r>
              <a:rPr lang="en-US" altLang="en-US" sz="2000" b="1" baseline="-25000">
                <a:latin typeface="Arial" panose="020B0604020202020204" pitchFamily="34" charset="0"/>
              </a:rPr>
              <a:t>mix</a:t>
            </a:r>
            <a:endParaRPr lang="en-US" altLang="en-US" sz="20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wipe(left)">
                                      <p:cBhvr>
                                        <p:cTn id="12" dur="500"/>
                                        <p:tgtEl>
                                          <p:spTgt spid="860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3">
                                            <p:txEl>
                                              <p:pRg st="0" end="0"/>
                                            </p:txEl>
                                          </p:spTgt>
                                        </p:tgtEl>
                                        <p:attrNameLst>
                                          <p:attrName>style.visibility</p:attrName>
                                        </p:attrNameLst>
                                      </p:cBhvr>
                                      <p:to>
                                        <p:strVal val="visible"/>
                                      </p:to>
                                    </p:set>
                                    <p:animEffect transition="in" filter="wipe(left)">
                                      <p:cBhvr>
                                        <p:cTn id="17" dur="500"/>
                                        <p:tgtEl>
                                          <p:spTgt spid="860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6025"/>
                                        </p:tgtEl>
                                        <p:attrNameLst>
                                          <p:attrName>style.visibility</p:attrName>
                                        </p:attrNameLst>
                                      </p:cBhvr>
                                      <p:to>
                                        <p:strVal val="visible"/>
                                      </p:to>
                                    </p:set>
                                    <p:animEffect transition="in" filter="wipe(left)">
                                      <p:cBhvr>
                                        <p:cTn id="22" dur="500"/>
                                        <p:tgtEl>
                                          <p:spTgt spid="860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024">
                                            <p:txEl>
                                              <p:pRg st="0" end="0"/>
                                            </p:txEl>
                                          </p:spTgt>
                                        </p:tgtEl>
                                        <p:attrNameLst>
                                          <p:attrName>style.visibility</p:attrName>
                                        </p:attrNameLst>
                                      </p:cBhvr>
                                      <p:to>
                                        <p:strVal val="visible"/>
                                      </p:to>
                                    </p:set>
                                    <p:animEffect transition="in" filter="wipe(left)">
                                      <p:cBhvr>
                                        <p:cTn id="27" dur="500"/>
                                        <p:tgtEl>
                                          <p:spTgt spid="8602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6028"/>
                                        </p:tgtEl>
                                        <p:attrNameLst>
                                          <p:attrName>style.visibility</p:attrName>
                                        </p:attrNameLst>
                                      </p:cBhvr>
                                      <p:to>
                                        <p:strVal val="visible"/>
                                      </p:to>
                                    </p:set>
                                    <p:animEffect transition="in" filter="wipe(left)">
                                      <p:cBhvr>
                                        <p:cTn id="32" dur="500"/>
                                        <p:tgtEl>
                                          <p:spTgt spid="860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031"/>
                                        </p:tgtEl>
                                        <p:attrNameLst>
                                          <p:attrName>style.visibility</p:attrName>
                                        </p:attrNameLst>
                                      </p:cBhvr>
                                      <p:to>
                                        <p:strVal val="visible"/>
                                      </p:to>
                                    </p:set>
                                    <p:animEffect transition="in" filter="wipe(left)">
                                      <p:cBhvr>
                                        <p:cTn id="37" dur="500"/>
                                        <p:tgtEl>
                                          <p:spTgt spid="86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P spid="86023" grpId="0" build="p" autoUpdateAnimBg="0"/>
      <p:bldP spid="86024" grpId="0" build="p" autoUpdateAnimBg="0"/>
      <p:bldP spid="8603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269875"/>
            <a:ext cx="8610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algn="ctr">
              <a:defRPr/>
            </a:pPr>
            <a:r>
              <a:rPr lang="en-US" b="1" u="sng" dirty="0">
                <a:effectLst>
                  <a:outerShdw blurRad="38100" dist="38100" dir="2700000" algn="tl">
                    <a:srgbClr val="000000">
                      <a:alpha val="43137"/>
                    </a:srgbClr>
                  </a:outerShdw>
                </a:effectLst>
                <a:latin typeface="+mn-lt"/>
              </a:rPr>
              <a:t>REVIEW</a:t>
            </a:r>
          </a:p>
          <a:p>
            <a:pPr lvl="2">
              <a:defRPr/>
            </a:pPr>
            <a:r>
              <a:rPr lang="en-US" b="1" dirty="0">
                <a:latin typeface="+mn-lt"/>
              </a:rPr>
              <a:t>Solution – any substance that is evenly dispersed or distributed throughout another substance.</a:t>
            </a:r>
          </a:p>
          <a:p>
            <a:pPr>
              <a:defRPr/>
            </a:pPr>
            <a:endParaRPr lang="en-US" b="1" dirty="0">
              <a:latin typeface="+mn-lt"/>
            </a:endParaRPr>
          </a:p>
          <a:p>
            <a:pPr>
              <a:defRPr/>
            </a:pPr>
            <a:r>
              <a:rPr lang="en-US" b="1" dirty="0">
                <a:latin typeface="+mn-lt"/>
              </a:rPr>
              <a:t>A.  </a:t>
            </a:r>
            <a:r>
              <a:rPr lang="en-US" b="1" u="sng" dirty="0">
                <a:latin typeface="+mn-lt"/>
              </a:rPr>
              <a:t>homogeneous mixture</a:t>
            </a:r>
            <a:r>
              <a:rPr lang="en-US" b="1" dirty="0">
                <a:latin typeface="+mn-lt"/>
              </a:rPr>
              <a:t> – mixture in which the components are uniformly mixed and cannot be visually distinguished.</a:t>
            </a:r>
          </a:p>
          <a:p>
            <a:pPr>
              <a:defRPr/>
            </a:pPr>
            <a:endParaRPr lang="en-US" b="1" dirty="0">
              <a:latin typeface="+mn-lt"/>
            </a:endParaRPr>
          </a:p>
          <a:p>
            <a:pPr>
              <a:defRPr/>
            </a:pPr>
            <a:r>
              <a:rPr lang="en-US" b="1" dirty="0">
                <a:latin typeface="+mn-lt"/>
              </a:rPr>
              <a:t>B.  </a:t>
            </a:r>
            <a:r>
              <a:rPr lang="en-US" b="1" u="sng" dirty="0">
                <a:latin typeface="+mn-lt"/>
              </a:rPr>
              <a:t>heterogeneous mixture</a:t>
            </a:r>
            <a:r>
              <a:rPr lang="en-US" b="1" dirty="0">
                <a:latin typeface="+mn-lt"/>
              </a:rPr>
              <a:t> – mixture characterized by observable segregation of component substances.</a:t>
            </a:r>
          </a:p>
          <a:p>
            <a:pPr>
              <a:defRPr/>
            </a:pPr>
            <a:endParaRPr lang="en-US" b="1" dirty="0">
              <a:latin typeface="+mn-lt"/>
            </a:endParaRPr>
          </a:p>
          <a:p>
            <a:pPr>
              <a:defRPr/>
            </a:pPr>
            <a:r>
              <a:rPr lang="en-US" b="1" dirty="0">
                <a:latin typeface="+mn-lt"/>
              </a:rPr>
              <a:t>C.  A solution contains both a </a:t>
            </a:r>
            <a:r>
              <a:rPr lang="en-US" b="1" dirty="0">
                <a:effectLst>
                  <a:outerShdw blurRad="38100" dist="38100" dir="2700000" algn="tl">
                    <a:srgbClr val="000000">
                      <a:alpha val="43137"/>
                    </a:srgbClr>
                  </a:outerShdw>
                </a:effectLst>
                <a:latin typeface="+mn-lt"/>
              </a:rPr>
              <a:t>solvent</a:t>
            </a:r>
            <a:r>
              <a:rPr lang="en-US" b="1" dirty="0">
                <a:latin typeface="+mn-lt"/>
              </a:rPr>
              <a:t> (dissolving medium) and </a:t>
            </a:r>
            <a:r>
              <a:rPr lang="en-US" b="1" dirty="0">
                <a:effectLst>
                  <a:outerShdw blurRad="38100" dist="38100" dir="2700000" algn="tl">
                    <a:srgbClr val="000000">
                      <a:alpha val="43137"/>
                    </a:srgbClr>
                  </a:outerShdw>
                </a:effectLst>
                <a:latin typeface="+mn-lt"/>
              </a:rPr>
              <a:t>solute</a:t>
            </a:r>
            <a:r>
              <a:rPr lang="en-US" b="1" dirty="0">
                <a:latin typeface="+mn-lt"/>
              </a:rPr>
              <a:t> (substance dissolved in the solvent).</a:t>
            </a:r>
          </a:p>
          <a:p>
            <a:pPr>
              <a:defRPr/>
            </a:pPr>
            <a:endParaRPr lang="en-US" b="1" dirty="0">
              <a:latin typeface="+mn-lt"/>
            </a:endParaRPr>
          </a:p>
          <a:p>
            <a:pPr>
              <a:defRPr/>
            </a:pPr>
            <a:r>
              <a:rPr lang="en-US" b="1" dirty="0">
                <a:latin typeface="+mn-lt"/>
              </a:rPr>
              <a:t>D.  Solid solutions with a metal as the solvent are called </a:t>
            </a:r>
            <a:r>
              <a:rPr lang="en-US" b="1" dirty="0">
                <a:effectLst>
                  <a:outerShdw blurRad="38100" dist="38100" dir="2700000" algn="tl">
                    <a:srgbClr val="000000">
                      <a:alpha val="43137"/>
                    </a:srgbClr>
                  </a:outerShdw>
                </a:effectLst>
                <a:latin typeface="+mn-lt"/>
              </a:rPr>
              <a:t>alloys.</a:t>
            </a:r>
            <a:r>
              <a:rPr lang="en-US" b="1" dirty="0">
                <a:latin typeface="+mn-lt"/>
              </a:rPr>
              <a:t>  For example, solid brass is a mixture of Cu and Zn.</a:t>
            </a:r>
            <a:endParaRPr lang="en-US"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219200" y="533400"/>
            <a:ext cx="5943600" cy="396875"/>
          </a:xfrm>
          <a:prstGeom prst="rect">
            <a:avLst/>
          </a:prstGeom>
          <a:gradFill rotWithShape="0">
            <a:gsLst>
              <a:gs pos="0">
                <a:srgbClr val="FF9218"/>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Table 13.4    Trends in Ionic Heats of Hydration</a:t>
            </a:r>
          </a:p>
        </p:txBody>
      </p:sp>
      <p:sp>
        <p:nvSpPr>
          <p:cNvPr id="39939" name="Text Box 3"/>
          <p:cNvSpPr txBox="1">
            <a:spLocks noChangeArrowheads="1"/>
          </p:cNvSpPr>
          <p:nvPr/>
        </p:nvSpPr>
        <p:spPr bwMode="auto">
          <a:xfrm>
            <a:off x="1447800" y="990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Ion</a:t>
            </a:r>
          </a:p>
        </p:txBody>
      </p:sp>
      <p:sp>
        <p:nvSpPr>
          <p:cNvPr id="39940" name="Text Box 4"/>
          <p:cNvSpPr txBox="1">
            <a:spLocks noChangeArrowheads="1"/>
          </p:cNvSpPr>
          <p:nvPr/>
        </p:nvSpPr>
        <p:spPr bwMode="auto">
          <a:xfrm>
            <a:off x="3352800" y="990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Ionic Radius (pm)</a:t>
            </a:r>
          </a:p>
        </p:txBody>
      </p:sp>
      <p:sp>
        <p:nvSpPr>
          <p:cNvPr id="39941" name="Text Box 5"/>
          <p:cNvSpPr txBox="1">
            <a:spLocks noChangeArrowheads="1"/>
          </p:cNvSpPr>
          <p:nvPr/>
        </p:nvSpPr>
        <p:spPr bwMode="auto">
          <a:xfrm>
            <a:off x="6553200" y="990600"/>
            <a:ext cx="20574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Symbol" panose="05050102010706020507" pitchFamily="18" charset="2"/>
              </a:rPr>
              <a:t>D</a:t>
            </a:r>
            <a:r>
              <a:rPr lang="en-US" altLang="en-US" sz="1800" b="1">
                <a:latin typeface="Arial" panose="020B0604020202020204" pitchFamily="34" charset="0"/>
              </a:rPr>
              <a:t>H</a:t>
            </a:r>
            <a:r>
              <a:rPr lang="en-US" altLang="en-US" sz="1800" b="1" baseline="-25000">
                <a:latin typeface="Arial" panose="020B0604020202020204" pitchFamily="34" charset="0"/>
              </a:rPr>
              <a:t>hydr</a:t>
            </a:r>
            <a:r>
              <a:rPr lang="en-US" altLang="en-US" sz="1800" b="1">
                <a:latin typeface="Arial" panose="020B0604020202020204" pitchFamily="34" charset="0"/>
              </a:rPr>
              <a:t> (kJ/mol)</a:t>
            </a:r>
          </a:p>
        </p:txBody>
      </p:sp>
      <p:sp>
        <p:nvSpPr>
          <p:cNvPr id="39942" name="Text Box 6"/>
          <p:cNvSpPr txBox="1">
            <a:spLocks noChangeArrowheads="1"/>
          </p:cNvSpPr>
          <p:nvPr/>
        </p:nvSpPr>
        <p:spPr bwMode="auto">
          <a:xfrm>
            <a:off x="1447800" y="13716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Group 1A(1)</a:t>
            </a:r>
          </a:p>
        </p:txBody>
      </p:sp>
      <p:sp>
        <p:nvSpPr>
          <p:cNvPr id="39943" name="Text Box 7"/>
          <p:cNvSpPr txBox="1">
            <a:spLocks noChangeArrowheads="1"/>
          </p:cNvSpPr>
          <p:nvPr/>
        </p:nvSpPr>
        <p:spPr bwMode="auto">
          <a:xfrm>
            <a:off x="1447800" y="33528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Group 2A(2)</a:t>
            </a:r>
          </a:p>
        </p:txBody>
      </p:sp>
      <p:sp>
        <p:nvSpPr>
          <p:cNvPr id="39944" name="Text Box 8"/>
          <p:cNvSpPr txBox="1">
            <a:spLocks noChangeArrowheads="1"/>
          </p:cNvSpPr>
          <p:nvPr/>
        </p:nvSpPr>
        <p:spPr bwMode="auto">
          <a:xfrm>
            <a:off x="1447800" y="50292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Group 7A(17)</a:t>
            </a:r>
          </a:p>
        </p:txBody>
      </p:sp>
      <p:sp>
        <p:nvSpPr>
          <p:cNvPr id="39945" name="Text Box 9"/>
          <p:cNvSpPr txBox="1">
            <a:spLocks noChangeArrowheads="1"/>
          </p:cNvSpPr>
          <p:nvPr/>
        </p:nvSpPr>
        <p:spPr bwMode="auto">
          <a:xfrm>
            <a:off x="1447800" y="1752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Li</a:t>
            </a:r>
            <a:r>
              <a:rPr lang="en-US" altLang="en-US" sz="1800" baseline="30000">
                <a:latin typeface="Arial" panose="020B0604020202020204" pitchFamily="34" charset="0"/>
              </a:rPr>
              <a:t>+</a:t>
            </a:r>
            <a:endParaRPr lang="en-US" altLang="en-US" sz="1800">
              <a:latin typeface="Arial" panose="020B0604020202020204" pitchFamily="34" charset="0"/>
            </a:endParaRPr>
          </a:p>
        </p:txBody>
      </p:sp>
      <p:sp>
        <p:nvSpPr>
          <p:cNvPr id="39946" name="Text Box 10"/>
          <p:cNvSpPr txBox="1">
            <a:spLocks noChangeArrowheads="1"/>
          </p:cNvSpPr>
          <p:nvPr/>
        </p:nvSpPr>
        <p:spPr bwMode="auto">
          <a:xfrm>
            <a:off x="1447800" y="205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Na</a:t>
            </a:r>
            <a:r>
              <a:rPr lang="en-US" altLang="en-US" sz="1800" baseline="30000">
                <a:latin typeface="Arial" panose="020B0604020202020204" pitchFamily="34" charset="0"/>
              </a:rPr>
              <a:t>+</a:t>
            </a:r>
            <a:endParaRPr lang="en-US" altLang="en-US" sz="1800">
              <a:latin typeface="Arial" panose="020B0604020202020204" pitchFamily="34" charset="0"/>
            </a:endParaRPr>
          </a:p>
        </p:txBody>
      </p:sp>
      <p:sp>
        <p:nvSpPr>
          <p:cNvPr id="39947" name="Text Box 11"/>
          <p:cNvSpPr txBox="1">
            <a:spLocks noChangeArrowheads="1"/>
          </p:cNvSpPr>
          <p:nvPr/>
        </p:nvSpPr>
        <p:spPr bwMode="auto">
          <a:xfrm>
            <a:off x="1447800" y="2362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K</a:t>
            </a:r>
            <a:r>
              <a:rPr lang="en-US" altLang="en-US" sz="1800" baseline="30000">
                <a:latin typeface="Arial" panose="020B0604020202020204" pitchFamily="34" charset="0"/>
              </a:rPr>
              <a:t>+</a:t>
            </a:r>
            <a:endParaRPr lang="en-US" altLang="en-US" sz="1800">
              <a:latin typeface="Arial" panose="020B0604020202020204" pitchFamily="34" charset="0"/>
            </a:endParaRPr>
          </a:p>
        </p:txBody>
      </p:sp>
      <p:sp>
        <p:nvSpPr>
          <p:cNvPr id="39948" name="Text Box 12"/>
          <p:cNvSpPr txBox="1">
            <a:spLocks noChangeArrowheads="1"/>
          </p:cNvSpPr>
          <p:nvPr/>
        </p:nvSpPr>
        <p:spPr bwMode="auto">
          <a:xfrm>
            <a:off x="1447800" y="26670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Rb</a:t>
            </a:r>
            <a:r>
              <a:rPr lang="en-US" altLang="en-US" sz="1800" baseline="30000">
                <a:latin typeface="Arial" panose="020B0604020202020204" pitchFamily="34" charset="0"/>
              </a:rPr>
              <a:t>+</a:t>
            </a:r>
            <a:endParaRPr lang="en-US" altLang="en-US" sz="1800">
              <a:latin typeface="Arial" panose="020B0604020202020204" pitchFamily="34" charset="0"/>
            </a:endParaRPr>
          </a:p>
        </p:txBody>
      </p:sp>
      <p:sp>
        <p:nvSpPr>
          <p:cNvPr id="39949" name="Text Box 13"/>
          <p:cNvSpPr txBox="1">
            <a:spLocks noChangeArrowheads="1"/>
          </p:cNvSpPr>
          <p:nvPr/>
        </p:nvSpPr>
        <p:spPr bwMode="auto">
          <a:xfrm>
            <a:off x="1447800" y="2971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Cs</a:t>
            </a:r>
            <a:r>
              <a:rPr lang="en-US" altLang="en-US" sz="1800" baseline="30000">
                <a:latin typeface="Arial" panose="020B0604020202020204" pitchFamily="34" charset="0"/>
              </a:rPr>
              <a:t>+</a:t>
            </a:r>
            <a:endParaRPr lang="en-US" altLang="en-US" sz="1800">
              <a:latin typeface="Arial" panose="020B0604020202020204" pitchFamily="34" charset="0"/>
            </a:endParaRPr>
          </a:p>
        </p:txBody>
      </p:sp>
      <p:sp>
        <p:nvSpPr>
          <p:cNvPr id="39950" name="Text Box 14"/>
          <p:cNvSpPr txBox="1">
            <a:spLocks noChangeArrowheads="1"/>
          </p:cNvSpPr>
          <p:nvPr/>
        </p:nvSpPr>
        <p:spPr bwMode="auto">
          <a:xfrm>
            <a:off x="1447800" y="37338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Mg</a:t>
            </a:r>
            <a:r>
              <a:rPr lang="en-US" altLang="en-US" sz="1800" baseline="30000">
                <a:latin typeface="Arial" panose="020B0604020202020204" pitchFamily="34" charset="0"/>
              </a:rPr>
              <a:t>2+</a:t>
            </a:r>
            <a:endParaRPr lang="en-US" altLang="en-US" sz="1800">
              <a:latin typeface="Arial" panose="020B0604020202020204" pitchFamily="34" charset="0"/>
            </a:endParaRPr>
          </a:p>
        </p:txBody>
      </p:sp>
      <p:sp>
        <p:nvSpPr>
          <p:cNvPr id="39951" name="Text Box 15"/>
          <p:cNvSpPr txBox="1">
            <a:spLocks noChangeArrowheads="1"/>
          </p:cNvSpPr>
          <p:nvPr/>
        </p:nvSpPr>
        <p:spPr bwMode="auto">
          <a:xfrm>
            <a:off x="1447800" y="4038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Ca</a:t>
            </a:r>
            <a:r>
              <a:rPr lang="en-US" altLang="en-US" sz="1800" baseline="30000">
                <a:latin typeface="Arial" panose="020B0604020202020204" pitchFamily="34" charset="0"/>
              </a:rPr>
              <a:t>2+</a:t>
            </a:r>
            <a:endParaRPr lang="en-US" altLang="en-US" sz="1800">
              <a:latin typeface="Arial" panose="020B0604020202020204" pitchFamily="34" charset="0"/>
            </a:endParaRPr>
          </a:p>
        </p:txBody>
      </p:sp>
      <p:sp>
        <p:nvSpPr>
          <p:cNvPr id="39952" name="Text Box 16"/>
          <p:cNvSpPr txBox="1">
            <a:spLocks noChangeArrowheads="1"/>
          </p:cNvSpPr>
          <p:nvPr/>
        </p:nvSpPr>
        <p:spPr bwMode="auto">
          <a:xfrm>
            <a:off x="1447800" y="4343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Sr</a:t>
            </a:r>
            <a:r>
              <a:rPr lang="en-US" altLang="en-US" sz="1800" baseline="30000">
                <a:latin typeface="Arial" panose="020B0604020202020204" pitchFamily="34" charset="0"/>
              </a:rPr>
              <a:t>2+</a:t>
            </a:r>
            <a:endParaRPr lang="en-US" altLang="en-US" sz="1800">
              <a:latin typeface="Arial" panose="020B0604020202020204" pitchFamily="34" charset="0"/>
            </a:endParaRPr>
          </a:p>
        </p:txBody>
      </p:sp>
      <p:sp>
        <p:nvSpPr>
          <p:cNvPr id="39953" name="Text Box 17"/>
          <p:cNvSpPr txBox="1">
            <a:spLocks noChangeArrowheads="1"/>
          </p:cNvSpPr>
          <p:nvPr/>
        </p:nvSpPr>
        <p:spPr bwMode="auto">
          <a:xfrm>
            <a:off x="1447800" y="4648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Ba</a:t>
            </a:r>
            <a:r>
              <a:rPr lang="en-US" altLang="en-US" sz="1800" baseline="30000">
                <a:latin typeface="Arial" panose="020B0604020202020204" pitchFamily="34" charset="0"/>
              </a:rPr>
              <a:t>2+</a:t>
            </a:r>
            <a:endParaRPr lang="en-US" altLang="en-US" sz="1800">
              <a:latin typeface="Arial" panose="020B0604020202020204" pitchFamily="34" charset="0"/>
            </a:endParaRPr>
          </a:p>
        </p:txBody>
      </p:sp>
      <p:sp>
        <p:nvSpPr>
          <p:cNvPr id="39954" name="Text Box 18"/>
          <p:cNvSpPr txBox="1">
            <a:spLocks noChangeArrowheads="1"/>
          </p:cNvSpPr>
          <p:nvPr/>
        </p:nvSpPr>
        <p:spPr bwMode="auto">
          <a:xfrm>
            <a:off x="1447800" y="53340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F</a:t>
            </a:r>
            <a:r>
              <a:rPr lang="en-US" altLang="en-US" sz="1800" baseline="30000">
                <a:latin typeface="Arial" panose="020B0604020202020204" pitchFamily="34" charset="0"/>
              </a:rPr>
              <a:t>-</a:t>
            </a:r>
            <a:endParaRPr lang="en-US" altLang="en-US" sz="1800">
              <a:latin typeface="Arial" panose="020B0604020202020204" pitchFamily="34" charset="0"/>
            </a:endParaRPr>
          </a:p>
        </p:txBody>
      </p:sp>
      <p:sp>
        <p:nvSpPr>
          <p:cNvPr id="39955" name="Text Box 19"/>
          <p:cNvSpPr txBox="1">
            <a:spLocks noChangeArrowheads="1"/>
          </p:cNvSpPr>
          <p:nvPr/>
        </p:nvSpPr>
        <p:spPr bwMode="auto">
          <a:xfrm>
            <a:off x="1447800" y="5638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Cl</a:t>
            </a:r>
            <a:r>
              <a:rPr lang="en-US" altLang="en-US" sz="1800" baseline="30000">
                <a:latin typeface="Arial" panose="020B0604020202020204" pitchFamily="34" charset="0"/>
              </a:rPr>
              <a:t>-</a:t>
            </a:r>
            <a:endParaRPr lang="en-US" altLang="en-US" sz="1800">
              <a:latin typeface="Arial" panose="020B0604020202020204" pitchFamily="34" charset="0"/>
            </a:endParaRPr>
          </a:p>
        </p:txBody>
      </p:sp>
      <p:sp>
        <p:nvSpPr>
          <p:cNvPr id="39956" name="Text Box 20"/>
          <p:cNvSpPr txBox="1">
            <a:spLocks noChangeArrowheads="1"/>
          </p:cNvSpPr>
          <p:nvPr/>
        </p:nvSpPr>
        <p:spPr bwMode="auto">
          <a:xfrm>
            <a:off x="1447800" y="5943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Br</a:t>
            </a:r>
            <a:r>
              <a:rPr lang="en-US" altLang="en-US" sz="1800" baseline="30000">
                <a:latin typeface="Arial" panose="020B0604020202020204" pitchFamily="34" charset="0"/>
              </a:rPr>
              <a:t>-</a:t>
            </a:r>
            <a:endParaRPr lang="en-US" altLang="en-US" sz="1800">
              <a:latin typeface="Arial" panose="020B0604020202020204" pitchFamily="34" charset="0"/>
            </a:endParaRPr>
          </a:p>
        </p:txBody>
      </p:sp>
      <p:sp>
        <p:nvSpPr>
          <p:cNvPr id="39957" name="Text Box 21"/>
          <p:cNvSpPr txBox="1">
            <a:spLocks noChangeArrowheads="1"/>
          </p:cNvSpPr>
          <p:nvPr/>
        </p:nvSpPr>
        <p:spPr bwMode="auto">
          <a:xfrm>
            <a:off x="1447800" y="6248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Times" panose="02020603050405020304" pitchFamily="18" charset="0"/>
              </a:rPr>
              <a:t>I</a:t>
            </a:r>
            <a:r>
              <a:rPr lang="en-US" altLang="en-US" sz="1800" baseline="30000">
                <a:latin typeface="Arial" panose="020B0604020202020204" pitchFamily="34" charset="0"/>
              </a:rPr>
              <a:t>-</a:t>
            </a:r>
            <a:endParaRPr lang="en-US" altLang="en-US" sz="1800">
              <a:latin typeface="Arial" panose="020B0604020202020204" pitchFamily="34" charset="0"/>
            </a:endParaRPr>
          </a:p>
        </p:txBody>
      </p:sp>
      <p:sp>
        <p:nvSpPr>
          <p:cNvPr id="39958" name="Text Box 22"/>
          <p:cNvSpPr txBox="1">
            <a:spLocks noChangeArrowheads="1"/>
          </p:cNvSpPr>
          <p:nvPr/>
        </p:nvSpPr>
        <p:spPr bwMode="auto">
          <a:xfrm>
            <a:off x="4191000" y="1752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76</a:t>
            </a:r>
          </a:p>
        </p:txBody>
      </p:sp>
      <p:sp>
        <p:nvSpPr>
          <p:cNvPr id="39959" name="Text Box 23"/>
          <p:cNvSpPr txBox="1">
            <a:spLocks noChangeArrowheads="1"/>
          </p:cNvSpPr>
          <p:nvPr/>
        </p:nvSpPr>
        <p:spPr bwMode="auto">
          <a:xfrm>
            <a:off x="4191000" y="205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102</a:t>
            </a:r>
          </a:p>
        </p:txBody>
      </p:sp>
      <p:sp>
        <p:nvSpPr>
          <p:cNvPr id="39960" name="Text Box 24"/>
          <p:cNvSpPr txBox="1">
            <a:spLocks noChangeArrowheads="1"/>
          </p:cNvSpPr>
          <p:nvPr/>
        </p:nvSpPr>
        <p:spPr bwMode="auto">
          <a:xfrm>
            <a:off x="4191000" y="2362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138</a:t>
            </a:r>
          </a:p>
        </p:txBody>
      </p:sp>
      <p:sp>
        <p:nvSpPr>
          <p:cNvPr id="39961" name="Text Box 25"/>
          <p:cNvSpPr txBox="1">
            <a:spLocks noChangeArrowheads="1"/>
          </p:cNvSpPr>
          <p:nvPr/>
        </p:nvSpPr>
        <p:spPr bwMode="auto">
          <a:xfrm>
            <a:off x="4191000" y="26670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152</a:t>
            </a:r>
          </a:p>
        </p:txBody>
      </p:sp>
      <p:sp>
        <p:nvSpPr>
          <p:cNvPr id="39962" name="Text Box 26"/>
          <p:cNvSpPr txBox="1">
            <a:spLocks noChangeArrowheads="1"/>
          </p:cNvSpPr>
          <p:nvPr/>
        </p:nvSpPr>
        <p:spPr bwMode="auto">
          <a:xfrm>
            <a:off x="4191000" y="2971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167</a:t>
            </a:r>
          </a:p>
        </p:txBody>
      </p:sp>
      <p:sp>
        <p:nvSpPr>
          <p:cNvPr id="39963" name="Text Box 27"/>
          <p:cNvSpPr txBox="1">
            <a:spLocks noChangeArrowheads="1"/>
          </p:cNvSpPr>
          <p:nvPr/>
        </p:nvSpPr>
        <p:spPr bwMode="auto">
          <a:xfrm>
            <a:off x="7162800" y="1752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-510</a:t>
            </a:r>
          </a:p>
        </p:txBody>
      </p:sp>
      <p:sp>
        <p:nvSpPr>
          <p:cNvPr id="39964" name="Text Box 28"/>
          <p:cNvSpPr txBox="1">
            <a:spLocks noChangeArrowheads="1"/>
          </p:cNvSpPr>
          <p:nvPr/>
        </p:nvSpPr>
        <p:spPr bwMode="auto">
          <a:xfrm>
            <a:off x="7162800" y="2057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-410</a:t>
            </a:r>
          </a:p>
        </p:txBody>
      </p:sp>
      <p:sp>
        <p:nvSpPr>
          <p:cNvPr id="39965" name="Text Box 29"/>
          <p:cNvSpPr txBox="1">
            <a:spLocks noChangeArrowheads="1"/>
          </p:cNvSpPr>
          <p:nvPr/>
        </p:nvSpPr>
        <p:spPr bwMode="auto">
          <a:xfrm>
            <a:off x="7162800" y="2362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-336</a:t>
            </a:r>
          </a:p>
        </p:txBody>
      </p:sp>
      <p:sp>
        <p:nvSpPr>
          <p:cNvPr id="39966" name="Text Box 30"/>
          <p:cNvSpPr txBox="1">
            <a:spLocks noChangeArrowheads="1"/>
          </p:cNvSpPr>
          <p:nvPr/>
        </p:nvSpPr>
        <p:spPr bwMode="auto">
          <a:xfrm>
            <a:off x="7162800" y="2667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-315</a:t>
            </a:r>
          </a:p>
        </p:txBody>
      </p:sp>
      <p:sp>
        <p:nvSpPr>
          <p:cNvPr id="39967" name="Text Box 31"/>
          <p:cNvSpPr txBox="1">
            <a:spLocks noChangeArrowheads="1"/>
          </p:cNvSpPr>
          <p:nvPr/>
        </p:nvSpPr>
        <p:spPr bwMode="auto">
          <a:xfrm>
            <a:off x="7162800" y="2971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-282</a:t>
            </a:r>
          </a:p>
        </p:txBody>
      </p:sp>
      <p:sp>
        <p:nvSpPr>
          <p:cNvPr id="39968" name="Text Box 32"/>
          <p:cNvSpPr txBox="1">
            <a:spLocks noChangeArrowheads="1"/>
          </p:cNvSpPr>
          <p:nvPr/>
        </p:nvSpPr>
        <p:spPr bwMode="auto">
          <a:xfrm>
            <a:off x="4191000" y="3733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72</a:t>
            </a:r>
          </a:p>
        </p:txBody>
      </p:sp>
      <p:sp>
        <p:nvSpPr>
          <p:cNvPr id="39969" name="Text Box 33"/>
          <p:cNvSpPr txBox="1">
            <a:spLocks noChangeArrowheads="1"/>
          </p:cNvSpPr>
          <p:nvPr/>
        </p:nvSpPr>
        <p:spPr bwMode="auto">
          <a:xfrm>
            <a:off x="4191000" y="4038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100</a:t>
            </a:r>
          </a:p>
        </p:txBody>
      </p:sp>
      <p:sp>
        <p:nvSpPr>
          <p:cNvPr id="39970" name="Text Box 34"/>
          <p:cNvSpPr txBox="1">
            <a:spLocks noChangeArrowheads="1"/>
          </p:cNvSpPr>
          <p:nvPr/>
        </p:nvSpPr>
        <p:spPr bwMode="auto">
          <a:xfrm>
            <a:off x="4191000" y="4343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118</a:t>
            </a:r>
          </a:p>
        </p:txBody>
      </p:sp>
      <p:sp>
        <p:nvSpPr>
          <p:cNvPr id="39971" name="Text Box 35"/>
          <p:cNvSpPr txBox="1">
            <a:spLocks noChangeArrowheads="1"/>
          </p:cNvSpPr>
          <p:nvPr/>
        </p:nvSpPr>
        <p:spPr bwMode="auto">
          <a:xfrm>
            <a:off x="4191000" y="53467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133</a:t>
            </a:r>
          </a:p>
        </p:txBody>
      </p:sp>
      <p:sp>
        <p:nvSpPr>
          <p:cNvPr id="39972" name="Text Box 36"/>
          <p:cNvSpPr txBox="1">
            <a:spLocks noChangeArrowheads="1"/>
          </p:cNvSpPr>
          <p:nvPr/>
        </p:nvSpPr>
        <p:spPr bwMode="auto">
          <a:xfrm>
            <a:off x="7010400" y="3733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-1903</a:t>
            </a:r>
          </a:p>
        </p:txBody>
      </p:sp>
      <p:sp>
        <p:nvSpPr>
          <p:cNvPr id="39973" name="Text Box 37"/>
          <p:cNvSpPr txBox="1">
            <a:spLocks noChangeArrowheads="1"/>
          </p:cNvSpPr>
          <p:nvPr/>
        </p:nvSpPr>
        <p:spPr bwMode="auto">
          <a:xfrm>
            <a:off x="7010400" y="4038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-1591</a:t>
            </a:r>
          </a:p>
        </p:txBody>
      </p:sp>
      <p:sp>
        <p:nvSpPr>
          <p:cNvPr id="39974" name="Text Box 38"/>
          <p:cNvSpPr txBox="1">
            <a:spLocks noChangeArrowheads="1"/>
          </p:cNvSpPr>
          <p:nvPr/>
        </p:nvSpPr>
        <p:spPr bwMode="auto">
          <a:xfrm>
            <a:off x="7010400" y="4343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-1424</a:t>
            </a:r>
          </a:p>
        </p:txBody>
      </p:sp>
      <p:sp>
        <p:nvSpPr>
          <p:cNvPr id="39975" name="Text Box 39"/>
          <p:cNvSpPr txBox="1">
            <a:spLocks noChangeArrowheads="1"/>
          </p:cNvSpPr>
          <p:nvPr/>
        </p:nvSpPr>
        <p:spPr bwMode="auto">
          <a:xfrm>
            <a:off x="7010400" y="53467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-431</a:t>
            </a:r>
          </a:p>
        </p:txBody>
      </p:sp>
      <p:sp>
        <p:nvSpPr>
          <p:cNvPr id="39976" name="Text Box 40"/>
          <p:cNvSpPr txBox="1">
            <a:spLocks noChangeArrowheads="1"/>
          </p:cNvSpPr>
          <p:nvPr/>
        </p:nvSpPr>
        <p:spPr bwMode="auto">
          <a:xfrm>
            <a:off x="4191000" y="5638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181</a:t>
            </a:r>
          </a:p>
        </p:txBody>
      </p:sp>
      <p:sp>
        <p:nvSpPr>
          <p:cNvPr id="39977" name="Text Box 41"/>
          <p:cNvSpPr txBox="1">
            <a:spLocks noChangeArrowheads="1"/>
          </p:cNvSpPr>
          <p:nvPr/>
        </p:nvSpPr>
        <p:spPr bwMode="auto">
          <a:xfrm>
            <a:off x="7010400" y="5638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-313</a:t>
            </a:r>
          </a:p>
        </p:txBody>
      </p:sp>
      <p:sp>
        <p:nvSpPr>
          <p:cNvPr id="39978" name="Text Box 42"/>
          <p:cNvSpPr txBox="1">
            <a:spLocks noChangeArrowheads="1"/>
          </p:cNvSpPr>
          <p:nvPr/>
        </p:nvSpPr>
        <p:spPr bwMode="auto">
          <a:xfrm>
            <a:off x="4191000" y="5943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196</a:t>
            </a:r>
          </a:p>
        </p:txBody>
      </p:sp>
      <p:sp>
        <p:nvSpPr>
          <p:cNvPr id="39979" name="Text Box 43"/>
          <p:cNvSpPr txBox="1">
            <a:spLocks noChangeArrowheads="1"/>
          </p:cNvSpPr>
          <p:nvPr/>
        </p:nvSpPr>
        <p:spPr bwMode="auto">
          <a:xfrm>
            <a:off x="7010400" y="5943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-284</a:t>
            </a:r>
          </a:p>
        </p:txBody>
      </p:sp>
      <p:sp>
        <p:nvSpPr>
          <p:cNvPr id="39980" name="Text Box 44"/>
          <p:cNvSpPr txBox="1">
            <a:spLocks noChangeArrowheads="1"/>
          </p:cNvSpPr>
          <p:nvPr/>
        </p:nvSpPr>
        <p:spPr bwMode="auto">
          <a:xfrm>
            <a:off x="4191000" y="6248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220</a:t>
            </a:r>
          </a:p>
        </p:txBody>
      </p:sp>
      <p:sp>
        <p:nvSpPr>
          <p:cNvPr id="39981" name="Text Box 45"/>
          <p:cNvSpPr txBox="1">
            <a:spLocks noChangeArrowheads="1"/>
          </p:cNvSpPr>
          <p:nvPr/>
        </p:nvSpPr>
        <p:spPr bwMode="auto">
          <a:xfrm>
            <a:off x="7010400" y="6248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-247</a:t>
            </a:r>
          </a:p>
        </p:txBody>
      </p:sp>
      <p:sp>
        <p:nvSpPr>
          <p:cNvPr id="39982" name="Line 46"/>
          <p:cNvSpPr>
            <a:spLocks noChangeShapeType="1"/>
          </p:cNvSpPr>
          <p:nvPr/>
        </p:nvSpPr>
        <p:spPr bwMode="auto">
          <a:xfrm>
            <a:off x="1371600" y="1371600"/>
            <a:ext cx="6934200" cy="0"/>
          </a:xfrm>
          <a:prstGeom prst="line">
            <a:avLst/>
          </a:prstGeom>
          <a:noFill/>
          <a:ln w="28575">
            <a:solidFill>
              <a:srgbClr val="FF921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3" name="Line 47"/>
          <p:cNvSpPr>
            <a:spLocks noChangeShapeType="1"/>
          </p:cNvSpPr>
          <p:nvPr/>
        </p:nvSpPr>
        <p:spPr bwMode="auto">
          <a:xfrm>
            <a:off x="1371600" y="3352800"/>
            <a:ext cx="6934200" cy="0"/>
          </a:xfrm>
          <a:prstGeom prst="line">
            <a:avLst/>
          </a:prstGeom>
          <a:noFill/>
          <a:ln w="28575">
            <a:solidFill>
              <a:srgbClr val="FF921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4" name="Line 48"/>
          <p:cNvSpPr>
            <a:spLocks noChangeShapeType="1"/>
          </p:cNvSpPr>
          <p:nvPr/>
        </p:nvSpPr>
        <p:spPr bwMode="auto">
          <a:xfrm>
            <a:off x="1371600" y="5029200"/>
            <a:ext cx="6934200" cy="0"/>
          </a:xfrm>
          <a:prstGeom prst="line">
            <a:avLst/>
          </a:prstGeom>
          <a:noFill/>
          <a:ln w="28575">
            <a:solidFill>
              <a:srgbClr val="FF921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409098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4"/>
          <p:cNvSpPr txBox="1">
            <a:spLocks noChangeArrowheads="1"/>
          </p:cNvSpPr>
          <p:nvPr/>
        </p:nvSpPr>
        <p:spPr bwMode="auto">
          <a:xfrm>
            <a:off x="1295400" y="4572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Solution cycles and the enthalpy components of the heat of solution.</a:t>
            </a:r>
          </a:p>
        </p:txBody>
      </p:sp>
      <p:sp>
        <p:nvSpPr>
          <p:cNvPr id="41988" name="Text Box 5"/>
          <p:cNvSpPr txBox="1">
            <a:spLocks noChangeArrowheads="1"/>
          </p:cNvSpPr>
          <p:nvPr/>
        </p:nvSpPr>
        <p:spPr bwMode="auto">
          <a:xfrm>
            <a:off x="5105400" y="19812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Exothermic solution process</a:t>
            </a:r>
          </a:p>
        </p:txBody>
      </p:sp>
      <p:sp>
        <p:nvSpPr>
          <p:cNvPr id="41989" name="Text Box 6"/>
          <p:cNvSpPr txBox="1">
            <a:spLocks noChangeArrowheads="1"/>
          </p:cNvSpPr>
          <p:nvPr/>
        </p:nvSpPr>
        <p:spPr bwMode="auto">
          <a:xfrm>
            <a:off x="152400" y="4724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Endothermic solution process</a:t>
            </a:r>
          </a:p>
        </p:txBody>
      </p:sp>
      <p:pic>
        <p:nvPicPr>
          <p:cNvPr id="41990" name="Picture 7"/>
          <p:cNvPicPr>
            <a:picLocks noChangeAspect="1" noChangeArrowheads="1"/>
          </p:cNvPicPr>
          <p:nvPr/>
        </p:nvPicPr>
        <p:blipFill>
          <a:blip r:embed="rId4">
            <a:extLst>
              <a:ext uri="{28A0092B-C50C-407E-A947-70E740481C1C}">
                <a14:useLocalDpi xmlns:a14="http://schemas.microsoft.com/office/drawing/2010/main" val="0"/>
              </a:ext>
            </a:extLst>
          </a:blip>
          <a:srcRect b="10100"/>
          <a:stretch>
            <a:fillRect/>
          </a:stretch>
        </p:blipFill>
        <p:spPr bwMode="auto">
          <a:xfrm>
            <a:off x="3657600" y="3840163"/>
            <a:ext cx="457835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990600" y="6858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Enthalpy diagrams for dissolving NaCl and octane in hexane.</a:t>
            </a:r>
          </a:p>
        </p:txBody>
      </p:sp>
      <p:grpSp>
        <p:nvGrpSpPr>
          <p:cNvPr id="68612" name="Group 4"/>
          <p:cNvGrpSpPr>
            <a:grpSpLocks/>
          </p:cNvGrpSpPr>
          <p:nvPr/>
        </p:nvGrpSpPr>
        <p:grpSpPr bwMode="auto">
          <a:xfrm>
            <a:off x="4267200" y="685800"/>
            <a:ext cx="4533900" cy="3787775"/>
            <a:chOff x="2688" y="432"/>
            <a:chExt cx="2856" cy="2386"/>
          </a:xfrm>
        </p:grpSpPr>
        <p:pic>
          <p:nvPicPr>
            <p:cNvPr id="440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720"/>
              <a:ext cx="2856" cy="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AutoShape 6"/>
            <p:cNvSpPr>
              <a:spLocks noChangeArrowheads="1"/>
            </p:cNvSpPr>
            <p:nvPr/>
          </p:nvSpPr>
          <p:spPr bwMode="auto">
            <a:xfrm>
              <a:off x="3216" y="432"/>
              <a:ext cx="432" cy="224"/>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8615" name="Group 7"/>
          <p:cNvGrpSpPr>
            <a:grpSpLocks/>
          </p:cNvGrpSpPr>
          <p:nvPr/>
        </p:nvGrpSpPr>
        <p:grpSpPr bwMode="auto">
          <a:xfrm>
            <a:off x="990600" y="685800"/>
            <a:ext cx="6172200" cy="5821363"/>
            <a:chOff x="624" y="432"/>
            <a:chExt cx="3888" cy="3667"/>
          </a:xfrm>
        </p:grpSpPr>
        <p:pic>
          <p:nvPicPr>
            <p:cNvPr id="4403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2729"/>
              <a:ext cx="3265" cy="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AutoShape 9"/>
            <p:cNvSpPr>
              <a:spLocks noChangeArrowheads="1"/>
            </p:cNvSpPr>
            <p:nvPr/>
          </p:nvSpPr>
          <p:spPr bwMode="auto">
            <a:xfrm>
              <a:off x="3984" y="432"/>
              <a:ext cx="528" cy="240"/>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ssolve">
                                      <p:cBhvr>
                                        <p:cTn id="7" dur="500"/>
                                        <p:tgtEl>
                                          <p:spTgt spid="68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8615"/>
                                        </p:tgtEl>
                                        <p:attrNameLst>
                                          <p:attrName>style.visibility</p:attrName>
                                        </p:attrNameLst>
                                      </p:cBhvr>
                                      <p:to>
                                        <p:strVal val="visible"/>
                                      </p:to>
                                    </p:set>
                                    <p:animEffect transition="in" filter="dissolve">
                                      <p:cBhvr>
                                        <p:cTn id="12" dur="5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1828800" y="4191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Dissolving ionic compounds in water.</a:t>
            </a:r>
          </a:p>
        </p:txBody>
      </p:sp>
      <p:grpSp>
        <p:nvGrpSpPr>
          <p:cNvPr id="64516" name="Group 4"/>
          <p:cNvGrpSpPr>
            <a:grpSpLocks/>
          </p:cNvGrpSpPr>
          <p:nvPr/>
        </p:nvGrpSpPr>
        <p:grpSpPr bwMode="auto">
          <a:xfrm>
            <a:off x="304800" y="914400"/>
            <a:ext cx="2974975" cy="3300413"/>
            <a:chOff x="192" y="576"/>
            <a:chExt cx="1874" cy="2079"/>
          </a:xfrm>
        </p:grpSpPr>
        <p:pic>
          <p:nvPicPr>
            <p:cNvPr id="460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576"/>
              <a:ext cx="1874"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 Box 6"/>
            <p:cNvSpPr txBox="1">
              <a:spLocks noChangeArrowheads="1"/>
            </p:cNvSpPr>
            <p:nvPr/>
          </p:nvSpPr>
          <p:spPr bwMode="auto">
            <a:xfrm>
              <a:off x="720" y="2424"/>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latin typeface="Arial" panose="020B0604020202020204" pitchFamily="34" charset="0"/>
                </a:rPr>
                <a:t>NaCl</a:t>
              </a:r>
            </a:p>
          </p:txBody>
        </p:sp>
      </p:grpSp>
      <p:grpSp>
        <p:nvGrpSpPr>
          <p:cNvPr id="64519" name="Group 7"/>
          <p:cNvGrpSpPr>
            <a:grpSpLocks/>
          </p:cNvGrpSpPr>
          <p:nvPr/>
        </p:nvGrpSpPr>
        <p:grpSpPr bwMode="auto">
          <a:xfrm>
            <a:off x="3200400" y="3657600"/>
            <a:ext cx="2736850" cy="2957513"/>
            <a:chOff x="2016" y="2304"/>
            <a:chExt cx="1724" cy="1863"/>
          </a:xfrm>
        </p:grpSpPr>
        <p:pic>
          <p:nvPicPr>
            <p:cNvPr id="460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2304"/>
              <a:ext cx="1724"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2640" y="3936"/>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latin typeface="Arial" panose="020B0604020202020204" pitchFamily="34" charset="0"/>
                </a:rPr>
                <a:t>NaOH</a:t>
              </a:r>
            </a:p>
          </p:txBody>
        </p:sp>
      </p:grpSp>
      <p:grpSp>
        <p:nvGrpSpPr>
          <p:cNvPr id="64522" name="Group 10"/>
          <p:cNvGrpSpPr>
            <a:grpSpLocks/>
          </p:cNvGrpSpPr>
          <p:nvPr/>
        </p:nvGrpSpPr>
        <p:grpSpPr bwMode="auto">
          <a:xfrm>
            <a:off x="5867400" y="914400"/>
            <a:ext cx="2646363" cy="3300413"/>
            <a:chOff x="3696" y="576"/>
            <a:chExt cx="1667" cy="2079"/>
          </a:xfrm>
        </p:grpSpPr>
        <p:pic>
          <p:nvPicPr>
            <p:cNvPr id="4608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576"/>
              <a:ext cx="1667"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12"/>
            <p:cNvSpPr txBox="1">
              <a:spLocks noChangeArrowheads="1"/>
            </p:cNvSpPr>
            <p:nvPr/>
          </p:nvSpPr>
          <p:spPr bwMode="auto">
            <a:xfrm>
              <a:off x="4464" y="2424"/>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latin typeface="Arial" panose="020B0604020202020204" pitchFamily="34" charset="0"/>
                </a:rPr>
                <a:t>NH</a:t>
              </a:r>
              <a:r>
                <a:rPr lang="en-US" altLang="en-US" sz="1800" b="1" baseline="-25000">
                  <a:latin typeface="Arial" panose="020B0604020202020204" pitchFamily="34" charset="0"/>
                </a:rPr>
                <a:t>4</a:t>
              </a:r>
              <a:r>
                <a:rPr lang="en-US" altLang="en-US" sz="1800" b="1">
                  <a:latin typeface="Arial" panose="020B0604020202020204" pitchFamily="34" charset="0"/>
                </a:rPr>
                <a:t>NO</a:t>
              </a:r>
              <a:r>
                <a:rPr lang="en-US" altLang="en-US" sz="1800" b="1" baseline="-25000">
                  <a:latin typeface="Arial" panose="020B0604020202020204" pitchFamily="34" charset="0"/>
                </a:rPr>
                <a:t>3</a:t>
              </a:r>
              <a:endParaRPr lang="en-US" altLang="en-US" sz="1800" b="1">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wipe(left)">
                                      <p:cBhvr>
                                        <p:cTn id="7" dur="500"/>
                                        <p:tgtEl>
                                          <p:spTgt spid="64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4519"/>
                                        </p:tgtEl>
                                        <p:attrNameLst>
                                          <p:attrName>style.visibility</p:attrName>
                                        </p:attrNameLst>
                                      </p:cBhvr>
                                      <p:to>
                                        <p:strVal val="visible"/>
                                      </p:to>
                                    </p:set>
                                    <p:animEffect transition="in" filter="wipe(left)">
                                      <p:cBhvr>
                                        <p:cTn id="12" dur="500"/>
                                        <p:tgtEl>
                                          <p:spTgt spid="645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4522"/>
                                        </p:tgtEl>
                                        <p:attrNameLst>
                                          <p:attrName>style.visibility</p:attrName>
                                        </p:attrNameLst>
                                      </p:cBhvr>
                                      <p:to>
                                        <p:strVal val="visible"/>
                                      </p:to>
                                    </p:set>
                                    <p:animEffect transition="in" filter="wipe(left)">
                                      <p:cBhvr>
                                        <p:cTn id="17" dur="5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88925" y="269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aphicFrame>
        <p:nvGraphicFramePr>
          <p:cNvPr id="48131" name="Object 3"/>
          <p:cNvGraphicFramePr>
            <a:graphicFrameLocks noChangeAspect="1"/>
          </p:cNvGraphicFramePr>
          <p:nvPr/>
        </p:nvGraphicFramePr>
        <p:xfrm>
          <a:off x="1219200" y="838200"/>
          <a:ext cx="7010400" cy="1143000"/>
        </p:xfrm>
        <a:graphic>
          <a:graphicData uri="http://schemas.openxmlformats.org/presentationml/2006/ole">
            <mc:AlternateContent xmlns:mc="http://schemas.openxmlformats.org/markup-compatibility/2006">
              <mc:Choice xmlns:v="urn:schemas-microsoft-com:vml" Requires="v">
                <p:oleObj spid="_x0000_s48136" r:id="rId3" imgW="3609340" imgH="457200" progId="">
                  <p:embed/>
                </p:oleObj>
              </mc:Choice>
              <mc:Fallback>
                <p:oleObj r:id="rId3" imgW="3609340" imgH="4572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83820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Text Box 4"/>
          <p:cNvSpPr txBox="1">
            <a:spLocks noChangeArrowheads="1"/>
          </p:cNvSpPr>
          <p:nvPr/>
        </p:nvSpPr>
        <p:spPr bwMode="auto">
          <a:xfrm>
            <a:off x="533400" y="0"/>
            <a:ext cx="20574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p>
          <a:p>
            <a:pPr>
              <a:defRPr/>
            </a:pPr>
            <a:r>
              <a:rPr lang="en-US" sz="3200" b="1" i="1" u="sng">
                <a:solidFill>
                  <a:srgbClr val="666633"/>
                </a:solidFill>
                <a:effectLst>
                  <a:outerShdw blurRad="38100" dist="38100" dir="2700000" algn="tl">
                    <a:srgbClr val="C0C0C0"/>
                  </a:outerShdw>
                </a:effectLst>
                <a:latin typeface="Comic Sans MS" pitchFamily="66" charset="0"/>
              </a:rPr>
              <a:t>Solubility</a:t>
            </a:r>
            <a:endParaRPr lang="en-US" sz="3200" i="1" u="sng">
              <a:solidFill>
                <a:srgbClr val="666633"/>
              </a:solidFill>
              <a:effectLst>
                <a:outerShdw blurRad="38100" dist="38100" dir="2700000" algn="tl">
                  <a:srgbClr val="C0C0C0"/>
                </a:outerShdw>
              </a:effectLst>
              <a:latin typeface="Comic Sans MS" pitchFamily="66" charset="0"/>
            </a:endParaRPr>
          </a:p>
        </p:txBody>
      </p:sp>
      <p:sp>
        <p:nvSpPr>
          <p:cNvPr id="18437" name="Text Box 5"/>
          <p:cNvSpPr txBox="1">
            <a:spLocks noChangeArrowheads="1"/>
          </p:cNvSpPr>
          <p:nvPr/>
        </p:nvSpPr>
        <p:spPr bwMode="auto">
          <a:xfrm>
            <a:off x="0" y="1676400"/>
            <a:ext cx="8763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a:defRPr/>
            </a:pPr>
            <a:endParaRPr lang="en-US" b="1" dirty="0"/>
          </a:p>
          <a:p>
            <a:pPr lvl="2">
              <a:defRPr/>
            </a:pPr>
            <a:r>
              <a:rPr lang="en-US" b="1" dirty="0"/>
              <a:t>A.  A substance is said to be miscible when there is no apparent limit to the solubility of one substance in another.  That is, if the intermolecular forces of attraction are of the same type and of equal strength, we predict that an ideal solution forms, and its enthalpy of solution (</a:t>
            </a:r>
            <a:r>
              <a:rPr lang="en-US" b="1" dirty="0">
                <a:sym typeface="Symbol" pitchFamily="18" charset="2"/>
              </a:rPr>
              <a:t></a:t>
            </a:r>
            <a:r>
              <a:rPr lang="en-US" b="1" dirty="0" err="1"/>
              <a:t>H</a:t>
            </a:r>
            <a:r>
              <a:rPr lang="en-US" b="1" baseline="-25000" dirty="0" err="1"/>
              <a:t>solution</a:t>
            </a:r>
            <a:r>
              <a:rPr lang="en-US" b="1" dirty="0"/>
              <a:t>) is very close to </a:t>
            </a:r>
            <a:r>
              <a:rPr lang="en-US" b="1" i="1" dirty="0"/>
              <a:t>zero</a:t>
            </a:r>
            <a:r>
              <a:rPr lang="en-US" b="1" dirty="0"/>
              <a:t>.  That is, nearly ideal behavior is often observed when the solute-solute, solvent-solvent, and solute-solvent interactions are very much alike.</a:t>
            </a:r>
          </a:p>
          <a:p>
            <a:pPr lvl="2">
              <a:defRPr/>
            </a:pPr>
            <a:endParaRPr lang="en-US" b="1" u="sng" dirty="0"/>
          </a:p>
          <a:p>
            <a:pPr lvl="2">
              <a:defRPr/>
            </a:pPr>
            <a:endParaRPr lang="en-US" b="1" u="sng" dirty="0"/>
          </a:p>
          <a:p>
            <a:pPr lvl="2">
              <a:defRPr/>
            </a:pPr>
            <a:r>
              <a:rPr lang="en-US" b="1" u="sng" dirty="0">
                <a:solidFill>
                  <a:srgbClr val="CC0066"/>
                </a:solidFill>
              </a:rPr>
              <a:t>Example</a:t>
            </a:r>
            <a:r>
              <a:rPr lang="en-US" b="1" dirty="0">
                <a:solidFill>
                  <a:srgbClr val="CC0066"/>
                </a:solidFill>
              </a:rPr>
              <a:t>: pentane and hexane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69875"/>
            <a:ext cx="9144000"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a:defRPr/>
            </a:pPr>
            <a:r>
              <a:rPr lang="en-US" b="1" dirty="0"/>
              <a:t>B.  Two liquids that do not mix are said to be immiscible or a </a:t>
            </a:r>
            <a:r>
              <a:rPr lang="en-US" b="1" dirty="0" err="1"/>
              <a:t>nonideal</a:t>
            </a:r>
            <a:r>
              <a:rPr lang="en-US" b="1" dirty="0"/>
              <a:t> solution.  In this case, the two liquids mix </a:t>
            </a:r>
            <a:r>
              <a:rPr lang="en-US" b="1" dirty="0" err="1"/>
              <a:t>endothermically</a:t>
            </a:r>
            <a:r>
              <a:rPr lang="en-US" b="1" dirty="0"/>
              <a:t>, indicating that the solute-solvent interactions are </a:t>
            </a:r>
            <a:r>
              <a:rPr lang="en-US" b="1" i="1" dirty="0"/>
              <a:t>weaker</a:t>
            </a:r>
            <a:r>
              <a:rPr lang="en-US" b="1" dirty="0"/>
              <a:t> than the interactions among the molecules in the pure liquids.  More energy is required to expand the liquids than is released when the liquids are mixed.  Therefore, </a:t>
            </a:r>
            <a:r>
              <a:rPr lang="en-US" b="1" dirty="0">
                <a:sym typeface="Symbol" pitchFamily="18" charset="2"/>
              </a:rPr>
              <a:t></a:t>
            </a:r>
            <a:r>
              <a:rPr lang="en-US" b="1" dirty="0" err="1"/>
              <a:t>H</a:t>
            </a:r>
            <a:r>
              <a:rPr lang="en-US" b="1" baseline="-25000" dirty="0" err="1"/>
              <a:t>solution</a:t>
            </a:r>
            <a:r>
              <a:rPr lang="en-US" b="1" dirty="0"/>
              <a:t> is </a:t>
            </a:r>
            <a:r>
              <a:rPr lang="en-US" b="1" i="1" dirty="0"/>
              <a:t>positive</a:t>
            </a:r>
            <a:r>
              <a:rPr lang="en-US" b="1" dirty="0"/>
              <a:t>.</a:t>
            </a:r>
          </a:p>
          <a:p>
            <a:pPr lvl="2">
              <a:defRPr/>
            </a:pPr>
            <a:endParaRPr lang="en-US" b="1" u="sng" dirty="0">
              <a:solidFill>
                <a:schemeClr val="tx2">
                  <a:lumMod val="65000"/>
                  <a:lumOff val="35000"/>
                </a:schemeClr>
              </a:solidFill>
            </a:endParaRPr>
          </a:p>
          <a:p>
            <a:pPr lvl="2">
              <a:defRPr/>
            </a:pPr>
            <a:r>
              <a:rPr lang="en-US" b="1" u="sng" dirty="0">
                <a:solidFill>
                  <a:srgbClr val="CC0066"/>
                </a:solidFill>
              </a:rPr>
              <a:t>Example</a:t>
            </a:r>
            <a:r>
              <a:rPr lang="en-US" b="1" dirty="0">
                <a:solidFill>
                  <a:srgbClr val="CC0066"/>
                </a:solidFill>
              </a:rPr>
              <a:t>: pentane and H</a:t>
            </a:r>
            <a:r>
              <a:rPr lang="en-US" b="1" baseline="-25000" dirty="0">
                <a:solidFill>
                  <a:srgbClr val="CC0066"/>
                </a:solidFill>
              </a:rPr>
              <a:t>2</a:t>
            </a:r>
            <a:r>
              <a:rPr lang="en-US" b="1" dirty="0">
                <a:solidFill>
                  <a:srgbClr val="CC0066"/>
                </a:solidFill>
              </a:rPr>
              <a:t>O</a:t>
            </a:r>
            <a:endParaRPr lang="en-US" b="1" dirty="0"/>
          </a:p>
          <a:p>
            <a:pPr lvl="2">
              <a:defRPr/>
            </a:pPr>
            <a:endParaRPr lang="en-US" b="1" dirty="0"/>
          </a:p>
          <a:p>
            <a:pPr lvl="2">
              <a:defRPr/>
            </a:pPr>
            <a:r>
              <a:rPr lang="en-US" b="1" dirty="0"/>
              <a:t>C.  When a solute and solvent release large quantities of energy in the formation of a solution, that is when </a:t>
            </a:r>
            <a:r>
              <a:rPr lang="en-US" b="1" dirty="0">
                <a:sym typeface="Symbol" pitchFamily="18" charset="2"/>
              </a:rPr>
              <a:t></a:t>
            </a:r>
            <a:r>
              <a:rPr lang="en-US" b="1" dirty="0" err="1"/>
              <a:t>H</a:t>
            </a:r>
            <a:r>
              <a:rPr lang="en-US" b="1" baseline="-25000" dirty="0" err="1"/>
              <a:t>solution</a:t>
            </a:r>
            <a:r>
              <a:rPr lang="en-US" b="1" dirty="0"/>
              <a:t> is large and </a:t>
            </a:r>
            <a:r>
              <a:rPr lang="en-US" b="1" i="1" dirty="0"/>
              <a:t>negative</a:t>
            </a:r>
            <a:r>
              <a:rPr lang="en-US" b="1" dirty="0"/>
              <a:t>, one can assume that strong interactions exist between the solute and the solvent.  </a:t>
            </a:r>
          </a:p>
          <a:p>
            <a:pPr lvl="2">
              <a:defRPr/>
            </a:pPr>
            <a:endParaRPr lang="en-US" b="1" dirty="0">
              <a:solidFill>
                <a:schemeClr val="tx2">
                  <a:lumMod val="65000"/>
                  <a:lumOff val="35000"/>
                </a:schemeClr>
              </a:solidFill>
            </a:endParaRPr>
          </a:p>
          <a:p>
            <a:pPr lvl="2">
              <a:defRPr/>
            </a:pPr>
            <a:r>
              <a:rPr lang="en-US" b="1" u="sng" dirty="0">
                <a:solidFill>
                  <a:srgbClr val="CC0066"/>
                </a:solidFill>
              </a:rPr>
              <a:t>Example</a:t>
            </a:r>
            <a:r>
              <a:rPr lang="en-US" b="1" dirty="0">
                <a:solidFill>
                  <a:srgbClr val="CC0066"/>
                </a:solidFill>
              </a:rPr>
              <a:t>: acetone and H</a:t>
            </a:r>
            <a:r>
              <a:rPr lang="en-US" b="1" baseline="-25000" dirty="0">
                <a:solidFill>
                  <a:srgbClr val="CC0066"/>
                </a:solidFill>
              </a:rPr>
              <a:t>2</a:t>
            </a:r>
            <a:r>
              <a:rPr lang="en-US" b="1" dirty="0">
                <a:solidFill>
                  <a:srgbClr val="CC0066"/>
                </a:solidFill>
              </a:rPr>
              <a:t>O</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09600" y="15875"/>
            <a:ext cx="74898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t>SOLUTIONS AND CONCENTRATION REVIEW</a:t>
            </a:r>
          </a:p>
        </p:txBody>
      </p:sp>
      <p:sp>
        <p:nvSpPr>
          <p:cNvPr id="50179" name="Text Box 3"/>
          <p:cNvSpPr txBox="1">
            <a:spLocks noChangeArrowheads="1"/>
          </p:cNvSpPr>
          <p:nvPr/>
        </p:nvSpPr>
        <p:spPr bwMode="auto">
          <a:xfrm>
            <a:off x="152400" y="533400"/>
            <a:ext cx="8839200"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u="sng" dirty="0">
                <a:solidFill>
                  <a:srgbClr val="CC0066"/>
                </a:solidFill>
              </a:rPr>
              <a:t>Qualitative:</a:t>
            </a:r>
            <a:r>
              <a:rPr lang="en-US" altLang="en-US" sz="2400" b="1" dirty="0">
                <a:solidFill>
                  <a:srgbClr val="CC0066"/>
                </a:solidFill>
              </a:rPr>
              <a:t>                  dilute </a:t>
            </a:r>
            <a:r>
              <a:rPr lang="en-US" altLang="en-US" sz="2400" b="1" u="sng" dirty="0">
                <a:solidFill>
                  <a:srgbClr val="CC0066"/>
                </a:solidFill>
              </a:rPr>
              <a:t>vs</a:t>
            </a:r>
            <a:r>
              <a:rPr lang="en-US" altLang="en-US" sz="2400" b="1" dirty="0">
                <a:solidFill>
                  <a:srgbClr val="CC0066"/>
                </a:solidFill>
              </a:rPr>
              <a:t> concentrated</a:t>
            </a:r>
          </a:p>
          <a:p>
            <a:pPr>
              <a:spcBef>
                <a:spcPct val="0"/>
              </a:spcBef>
              <a:buFontTx/>
              <a:buNone/>
            </a:pPr>
            <a:endParaRPr lang="en-US" altLang="en-US" sz="1000" b="1" dirty="0">
              <a:solidFill>
                <a:srgbClr val="CC0066"/>
              </a:solidFill>
            </a:endParaRPr>
          </a:p>
          <a:p>
            <a:pPr>
              <a:spcBef>
                <a:spcPct val="0"/>
              </a:spcBef>
              <a:buFontTx/>
              <a:buNone/>
            </a:pPr>
            <a:r>
              <a:rPr lang="en-US" altLang="en-US" sz="2400" b="1" dirty="0">
                <a:solidFill>
                  <a:srgbClr val="CC0066"/>
                </a:solidFill>
              </a:rPr>
              <a:t>dilute   =  relatively small amount of solute in solvent</a:t>
            </a:r>
          </a:p>
          <a:p>
            <a:pPr>
              <a:spcBef>
                <a:spcPct val="0"/>
              </a:spcBef>
              <a:buFontTx/>
              <a:buNone/>
            </a:pPr>
            <a:r>
              <a:rPr lang="en-US" altLang="en-US" sz="2400" b="1" dirty="0">
                <a:solidFill>
                  <a:srgbClr val="CC0066"/>
                </a:solidFill>
              </a:rPr>
              <a:t>concentrated =  relatively large amount of solute in solvent</a:t>
            </a:r>
          </a:p>
          <a:p>
            <a:pPr>
              <a:spcBef>
                <a:spcPct val="0"/>
              </a:spcBef>
              <a:buFontTx/>
              <a:buNone/>
            </a:pPr>
            <a:r>
              <a:rPr lang="en-US" altLang="en-US" sz="2400" b="1" dirty="0"/>
              <a:t>			    </a:t>
            </a:r>
          </a:p>
          <a:p>
            <a:pPr>
              <a:spcBef>
                <a:spcPct val="0"/>
              </a:spcBef>
              <a:buFontTx/>
              <a:buNone/>
            </a:pPr>
            <a:r>
              <a:rPr lang="en-US" altLang="en-US" sz="2400" b="1" u="sng" dirty="0">
                <a:latin typeface="Comic Sans MS" panose="030F0702030302020204" pitchFamily="66" charset="0"/>
              </a:rPr>
              <a:t>Quantitative</a:t>
            </a:r>
          </a:p>
          <a:p>
            <a:pPr>
              <a:spcBef>
                <a:spcPct val="0"/>
              </a:spcBef>
              <a:buFontTx/>
              <a:buNone/>
            </a:pPr>
            <a:endParaRPr lang="en-US" altLang="en-US" sz="1000" b="1" u="sng" dirty="0">
              <a:latin typeface="Comic Sans MS" panose="030F0702030302020204" pitchFamily="66" charset="0"/>
            </a:endParaRPr>
          </a:p>
          <a:p>
            <a:pPr>
              <a:spcBef>
                <a:spcPct val="0"/>
              </a:spcBef>
              <a:buFontTx/>
              <a:buNone/>
            </a:pPr>
            <a:r>
              <a:rPr lang="en-US" altLang="en-US" sz="2400" b="1" dirty="0">
                <a:latin typeface="Comic Sans MS" panose="030F0702030302020204" pitchFamily="66" charset="0"/>
              </a:rPr>
              <a:t>solubility = amount of solute needed to form a saturated solution in a given solvent</a:t>
            </a:r>
          </a:p>
          <a:p>
            <a:pPr>
              <a:spcBef>
                <a:spcPct val="0"/>
              </a:spcBef>
              <a:buFontTx/>
              <a:buNone/>
            </a:pPr>
            <a:endParaRPr lang="en-US" altLang="en-US" sz="2400" b="1" dirty="0">
              <a:latin typeface="Comic Sans MS" panose="030F0702030302020204" pitchFamily="66" charset="0"/>
            </a:endParaRPr>
          </a:p>
          <a:p>
            <a:pPr>
              <a:spcBef>
                <a:spcPct val="0"/>
              </a:spcBef>
              <a:buFontTx/>
              <a:buNone/>
            </a:pPr>
            <a:r>
              <a:rPr lang="en-US" altLang="en-US" sz="2400" b="1" dirty="0">
                <a:latin typeface="Comic Sans MS" panose="030F0702030302020204" pitchFamily="66" charset="0"/>
              </a:rPr>
              <a:t>saturated  =  a solution in equilibrium with undissolved solute. Additional solute will not dissolve</a:t>
            </a:r>
          </a:p>
          <a:p>
            <a:pPr>
              <a:spcBef>
                <a:spcPct val="0"/>
              </a:spcBef>
              <a:buFontTx/>
              <a:buNone/>
            </a:pPr>
            <a:endParaRPr lang="en-US" altLang="en-US" sz="2400" b="1" dirty="0">
              <a:latin typeface="Comic Sans MS" panose="030F0702030302020204" pitchFamily="66" charset="0"/>
            </a:endParaRPr>
          </a:p>
          <a:p>
            <a:pPr>
              <a:spcBef>
                <a:spcPct val="0"/>
              </a:spcBef>
              <a:buFontTx/>
              <a:buNone/>
            </a:pPr>
            <a:r>
              <a:rPr lang="en-US" altLang="en-US" sz="2400" b="1" dirty="0">
                <a:latin typeface="Comic Sans MS" panose="030F0702030302020204" pitchFamily="66" charset="0"/>
              </a:rPr>
              <a:t>unsaturated  = more solute needs to be added before reaching equilibrium saturation</a:t>
            </a:r>
          </a:p>
          <a:p>
            <a:pPr>
              <a:spcBef>
                <a:spcPct val="0"/>
              </a:spcBef>
              <a:buFontTx/>
              <a:buNone/>
            </a:pPr>
            <a:endParaRPr lang="en-US" altLang="en-US" sz="2400" b="1" dirty="0">
              <a:latin typeface="Comic Sans MS" panose="030F0702030302020204" pitchFamily="66" charset="0"/>
            </a:endParaRPr>
          </a:p>
          <a:p>
            <a:pPr>
              <a:spcBef>
                <a:spcPct val="0"/>
              </a:spcBef>
              <a:buFontTx/>
              <a:buNone/>
            </a:pPr>
            <a:r>
              <a:rPr lang="en-US" altLang="en-US" sz="2400" b="1" dirty="0">
                <a:latin typeface="Comic Sans MS" panose="030F0702030302020204" pitchFamily="66" charset="0"/>
              </a:rPr>
              <a:t>supersaturated  = solution containing more solute than saturated solution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228600"/>
            <a:ext cx="8763000"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algn="ctr">
              <a:defRPr/>
            </a:pPr>
            <a:r>
              <a:rPr lang="en-US" sz="2800" b="1" dirty="0">
                <a:solidFill>
                  <a:schemeClr val="accent1">
                    <a:lumMod val="50000"/>
                  </a:schemeClr>
                </a:solidFill>
                <a:latin typeface="Comic Sans MS" pitchFamily="66" charset="0"/>
              </a:rPr>
              <a:t>Properties of solutions</a:t>
            </a:r>
          </a:p>
          <a:p>
            <a:pPr lvl="2">
              <a:defRPr/>
            </a:pPr>
            <a:endParaRPr lang="en-US" sz="1400" b="1" dirty="0">
              <a:solidFill>
                <a:schemeClr val="accent1">
                  <a:lumMod val="50000"/>
                </a:schemeClr>
              </a:solidFill>
              <a:latin typeface="Comic Sans MS" pitchFamily="66" charset="0"/>
            </a:endParaRPr>
          </a:p>
          <a:p>
            <a:pPr lvl="2">
              <a:defRPr/>
            </a:pPr>
            <a:r>
              <a:rPr lang="en-US" b="1" dirty="0">
                <a:solidFill>
                  <a:schemeClr val="accent1">
                    <a:lumMod val="50000"/>
                  </a:schemeClr>
                </a:solidFill>
                <a:latin typeface="Comic Sans MS" pitchFamily="66" charset="0"/>
              </a:rPr>
              <a:t>“Like dissolves like” – if both solutions are nonpolar or if both solutions are significantly polar, solvation will occur.</a:t>
            </a:r>
          </a:p>
          <a:p>
            <a:pPr lvl="3">
              <a:defRPr/>
            </a:pPr>
            <a:r>
              <a:rPr lang="en-US" b="1" dirty="0">
                <a:solidFill>
                  <a:srgbClr val="000099"/>
                </a:solidFill>
                <a:latin typeface="Comic Sans MS" pitchFamily="66" charset="0"/>
              </a:rPr>
              <a:t>	</a:t>
            </a:r>
            <a:r>
              <a:rPr lang="en-US" b="1" dirty="0">
                <a:solidFill>
                  <a:schemeClr val="accent1">
                    <a:lumMod val="75000"/>
                  </a:schemeClr>
                </a:solidFill>
                <a:latin typeface="Comic Sans MS" pitchFamily="66" charset="0"/>
              </a:rPr>
              <a:t>1. Substances with similar intermolecular forces 	tend to be soluble in one another.</a:t>
            </a:r>
          </a:p>
          <a:p>
            <a:pPr lvl="3">
              <a:defRPr/>
            </a:pPr>
            <a:r>
              <a:rPr lang="en-US" b="1" dirty="0">
                <a:solidFill>
                  <a:schemeClr val="accent1">
                    <a:lumMod val="75000"/>
                  </a:schemeClr>
                </a:solidFill>
                <a:latin typeface="Comic Sans MS" pitchFamily="66" charset="0"/>
              </a:rPr>
              <a:t>	2. Nonpolar solvents tend to be insoluble in polar 	liquids.</a:t>
            </a:r>
            <a:endParaRPr lang="en-US" dirty="0">
              <a:solidFill>
                <a:schemeClr val="accent1">
                  <a:lumMod val="75000"/>
                </a:schemeClr>
              </a:solidFill>
              <a:latin typeface="Comic Sans MS" pitchFamily="66" charset="0"/>
            </a:endParaRPr>
          </a:p>
          <a:p>
            <a:pPr lvl="2">
              <a:defRPr/>
            </a:pPr>
            <a:r>
              <a:rPr lang="en-US" b="1" dirty="0">
                <a:solidFill>
                  <a:schemeClr val="accent2"/>
                </a:solidFill>
                <a:latin typeface="Comic Sans MS" pitchFamily="66" charset="0"/>
              </a:rPr>
              <a:t> </a:t>
            </a:r>
          </a:p>
          <a:p>
            <a:pPr lvl="2">
              <a:defRPr/>
            </a:pPr>
            <a:endParaRPr lang="en-US" b="1" dirty="0">
              <a:solidFill>
                <a:srgbClr val="9900FF"/>
              </a:solidFill>
              <a:latin typeface="Comic Sans MS" pitchFamily="66" charset="0"/>
            </a:endParaRPr>
          </a:p>
          <a:p>
            <a:pPr lvl="2">
              <a:defRPr/>
            </a:pPr>
            <a:endParaRPr lang="en-US" sz="1000" b="1" dirty="0">
              <a:solidFill>
                <a:srgbClr val="9900FF"/>
              </a:solidFill>
              <a:latin typeface="Comic Sans MS" pitchFamily="66" charset="0"/>
            </a:endParaRPr>
          </a:p>
          <a:p>
            <a:pPr lvl="2">
              <a:defRPr/>
            </a:pPr>
            <a:r>
              <a:rPr lang="en-US" b="1" dirty="0"/>
              <a:t>II.</a:t>
            </a:r>
            <a:r>
              <a:rPr lang="en-US" b="1" dirty="0">
                <a:solidFill>
                  <a:srgbClr val="9900FF"/>
                </a:solidFill>
                <a:latin typeface="Comic Sans MS" pitchFamily="66" charset="0"/>
              </a:rPr>
              <a:t> </a:t>
            </a:r>
            <a:r>
              <a:rPr lang="en-US" b="1" dirty="0">
                <a:solidFill>
                  <a:schemeClr val="accent1">
                    <a:lumMod val="50000"/>
                  </a:schemeClr>
                </a:solidFill>
                <a:latin typeface="Comic Sans MS" pitchFamily="66" charset="0"/>
              </a:rPr>
              <a:t>A solution that cannot dissolve any more solute at a given temperature is said to be </a:t>
            </a:r>
            <a:r>
              <a:rPr lang="en-US" b="1" dirty="0">
                <a:solidFill>
                  <a:srgbClr val="FF3300"/>
                </a:solidFill>
                <a:latin typeface="Comic Sans MS" pitchFamily="66" charset="0"/>
              </a:rPr>
              <a:t>saturated</a:t>
            </a:r>
            <a:r>
              <a:rPr lang="en-US" b="1" dirty="0">
                <a:solidFill>
                  <a:srgbClr val="9900FF"/>
                </a:solidFill>
                <a:latin typeface="Comic Sans MS" pitchFamily="66" charset="0"/>
              </a:rPr>
              <a:t>. </a:t>
            </a:r>
            <a:r>
              <a:rPr lang="en-US" b="1" dirty="0">
                <a:solidFill>
                  <a:schemeClr val="accent1">
                    <a:lumMod val="75000"/>
                  </a:schemeClr>
                </a:solidFill>
                <a:latin typeface="Comic Sans MS" pitchFamily="66" charset="0"/>
              </a:rPr>
              <a:t> </a:t>
            </a:r>
            <a:r>
              <a:rPr lang="en-US" b="1" dirty="0">
                <a:solidFill>
                  <a:schemeClr val="accent1">
                    <a:lumMod val="50000"/>
                  </a:schemeClr>
                </a:solidFill>
                <a:latin typeface="Comic Sans MS" pitchFamily="66" charset="0"/>
              </a:rPr>
              <a:t>Referring to the equation above, when dissolution and crystallization occur at the same rate, the solution is in a state of dynamic equilibrium.  The quantity of dissolved solute remains constant with time.</a:t>
            </a:r>
          </a:p>
        </p:txBody>
      </p:sp>
      <p:graphicFrame>
        <p:nvGraphicFramePr>
          <p:cNvPr id="51203" name="Object 3"/>
          <p:cNvGraphicFramePr>
            <a:graphicFrameLocks noChangeAspect="1"/>
          </p:cNvGraphicFramePr>
          <p:nvPr/>
        </p:nvGraphicFramePr>
        <p:xfrm>
          <a:off x="1752600" y="3429000"/>
          <a:ext cx="6324600" cy="998538"/>
        </p:xfrm>
        <a:graphic>
          <a:graphicData uri="http://schemas.openxmlformats.org/presentationml/2006/ole">
            <mc:AlternateContent xmlns:mc="http://schemas.openxmlformats.org/markup-compatibility/2006">
              <mc:Choice xmlns:v="urn:schemas-microsoft-com:vml" Requires="v">
                <p:oleObj spid="_x0000_s51206" r:id="rId3" imgW="3609340" imgH="457200" progId="">
                  <p:embed/>
                </p:oleObj>
              </mc:Choice>
              <mc:Fallback>
                <p:oleObj r:id="rId3" imgW="3609340" imgH="4572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429000"/>
                        <a:ext cx="6324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732713"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p:cNvSpPr txBox="1">
            <a:spLocks noChangeArrowheads="1"/>
          </p:cNvSpPr>
          <p:nvPr/>
        </p:nvSpPr>
        <p:spPr bwMode="auto">
          <a:xfrm>
            <a:off x="2133600" y="533400"/>
            <a:ext cx="4495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Equilibrium in a saturated solution.</a:t>
            </a:r>
          </a:p>
        </p:txBody>
      </p:sp>
      <p:sp>
        <p:nvSpPr>
          <p:cNvPr id="56325" name="Line 5"/>
          <p:cNvSpPr>
            <a:spLocks noChangeShapeType="1"/>
          </p:cNvSpPr>
          <p:nvPr/>
        </p:nvSpPr>
        <p:spPr bwMode="auto">
          <a:xfrm flipH="1" flipV="1">
            <a:off x="3200400" y="2438400"/>
            <a:ext cx="381000" cy="533400"/>
          </a:xfrm>
          <a:prstGeom prst="line">
            <a:avLst/>
          </a:prstGeom>
          <a:noFill/>
          <a:ln w="28575">
            <a:solidFill>
              <a:srgbClr val="FF92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6" name="Line 6"/>
          <p:cNvSpPr>
            <a:spLocks noChangeShapeType="1"/>
          </p:cNvSpPr>
          <p:nvPr/>
        </p:nvSpPr>
        <p:spPr bwMode="auto">
          <a:xfrm>
            <a:off x="3556000" y="1993900"/>
            <a:ext cx="304800" cy="609600"/>
          </a:xfrm>
          <a:prstGeom prst="line">
            <a:avLst/>
          </a:prstGeom>
          <a:noFill/>
          <a:ln w="28575">
            <a:solidFill>
              <a:srgbClr val="FF92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Line 7"/>
          <p:cNvSpPr>
            <a:spLocks noChangeShapeType="1"/>
          </p:cNvSpPr>
          <p:nvPr/>
        </p:nvSpPr>
        <p:spPr bwMode="auto">
          <a:xfrm flipV="1">
            <a:off x="5486400" y="3581400"/>
            <a:ext cx="304800" cy="609600"/>
          </a:xfrm>
          <a:prstGeom prst="line">
            <a:avLst/>
          </a:prstGeom>
          <a:noFill/>
          <a:ln w="28575">
            <a:solidFill>
              <a:srgbClr val="FF92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Oval 8"/>
          <p:cNvSpPr>
            <a:spLocks noChangeArrowheads="1"/>
          </p:cNvSpPr>
          <p:nvPr/>
        </p:nvSpPr>
        <p:spPr bwMode="auto">
          <a:xfrm>
            <a:off x="7162800" y="2819400"/>
            <a:ext cx="1219200" cy="1219200"/>
          </a:xfrm>
          <a:prstGeom prst="ellipse">
            <a:avLst/>
          </a:prstGeom>
          <a:noFill/>
          <a:ln w="28575">
            <a:solidFill>
              <a:srgbClr val="FF92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29" name="Oval 9"/>
          <p:cNvSpPr>
            <a:spLocks noChangeArrowheads="1"/>
          </p:cNvSpPr>
          <p:nvPr/>
        </p:nvSpPr>
        <p:spPr bwMode="auto">
          <a:xfrm>
            <a:off x="838200" y="3962400"/>
            <a:ext cx="762000" cy="762000"/>
          </a:xfrm>
          <a:prstGeom prst="ellipse">
            <a:avLst/>
          </a:prstGeom>
          <a:noFill/>
          <a:ln w="28575">
            <a:solidFill>
              <a:srgbClr val="FF92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52233" name="Group 10"/>
          <p:cNvGrpSpPr>
            <a:grpSpLocks/>
          </p:cNvGrpSpPr>
          <p:nvPr/>
        </p:nvGrpSpPr>
        <p:grpSpPr bwMode="auto">
          <a:xfrm>
            <a:off x="1905000" y="6019800"/>
            <a:ext cx="5486400" cy="366713"/>
            <a:chOff x="1200" y="3792"/>
            <a:chExt cx="3456" cy="231"/>
          </a:xfrm>
        </p:grpSpPr>
        <p:sp>
          <p:nvSpPr>
            <p:cNvPr id="52234" name="Text Box 11"/>
            <p:cNvSpPr txBox="1">
              <a:spLocks noChangeArrowheads="1"/>
            </p:cNvSpPr>
            <p:nvPr/>
          </p:nvSpPr>
          <p:spPr bwMode="auto">
            <a:xfrm>
              <a:off x="1200" y="3792"/>
              <a:ext cx="34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solute (undissolved)                  solute (dissolved)</a:t>
              </a:r>
            </a:p>
          </p:txBody>
        </p:sp>
        <p:sp>
          <p:nvSpPr>
            <p:cNvPr id="52235" name="Line 12"/>
            <p:cNvSpPr>
              <a:spLocks noChangeShapeType="1"/>
            </p:cNvSpPr>
            <p:nvPr/>
          </p:nvSpPr>
          <p:spPr bwMode="auto">
            <a:xfrm>
              <a:off x="2592" y="3840"/>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6" name="Line 13"/>
            <p:cNvSpPr>
              <a:spLocks noChangeShapeType="1"/>
            </p:cNvSpPr>
            <p:nvPr/>
          </p:nvSpPr>
          <p:spPr bwMode="auto">
            <a:xfrm flipH="1">
              <a:off x="2616" y="3936"/>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wipe(down)">
                                      <p:cBhvr>
                                        <p:cTn id="7" dur="2000"/>
                                        <p:tgtEl>
                                          <p:spTgt spid="56325"/>
                                        </p:tgtEl>
                                      </p:cBhvr>
                                    </p:animEffect>
                                  </p:childTnLst>
                                  <p:subTnLst>
                                    <p:set>
                                      <p:cBhvr override="childStyle">
                                        <p:cTn dur="1" fill="hold" display="0" masterRel="nextClick" afterEffect="1"/>
                                        <p:tgtEl>
                                          <p:spTgt spid="5632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wipe(up)">
                                      <p:cBhvr>
                                        <p:cTn id="12" dur="2000"/>
                                        <p:tgtEl>
                                          <p:spTgt spid="56326"/>
                                        </p:tgtEl>
                                      </p:cBhvr>
                                    </p:animEffect>
                                  </p:childTnLst>
                                  <p:subTnLst>
                                    <p:set>
                                      <p:cBhvr override="childStyle">
                                        <p:cTn dur="1" fill="hold" display="0" masterRel="nextClick" afterEffect="1"/>
                                        <p:tgtEl>
                                          <p:spTgt spid="56326"/>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wipe(down)">
                                      <p:cBhvr>
                                        <p:cTn id="17" dur="2000"/>
                                        <p:tgtEl>
                                          <p:spTgt spid="56327"/>
                                        </p:tgtEl>
                                      </p:cBhvr>
                                    </p:animEffect>
                                  </p:childTnLst>
                                  <p:subTnLst>
                                    <p:set>
                                      <p:cBhvr override="childStyle">
                                        <p:cTn dur="1" fill="hold" display="0" masterRel="nextClick" afterEffect="1"/>
                                        <p:tgtEl>
                                          <p:spTgt spid="56327"/>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box(out)">
                                      <p:cBhvr>
                                        <p:cTn id="22" dur="2000"/>
                                        <p:tgtEl>
                                          <p:spTgt spid="56328"/>
                                        </p:tgtEl>
                                      </p:cBhvr>
                                    </p:animEffect>
                                  </p:childTnLst>
                                  <p:subTnLst>
                                    <p:set>
                                      <p:cBhvr override="childStyle">
                                        <p:cTn dur="1" fill="hold" display="0" masterRel="nextClick" afterEffect="1"/>
                                        <p:tgtEl>
                                          <p:spTgt spid="56328"/>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329"/>
                                        </p:tgtEl>
                                        <p:attrNameLst>
                                          <p:attrName>style.visibility</p:attrName>
                                        </p:attrNameLst>
                                      </p:cBhvr>
                                      <p:to>
                                        <p:strVal val="visible"/>
                                      </p:to>
                                    </p:set>
                                    <p:animEffect transition="in" filter="dissolve">
                                      <p:cBhvr>
                                        <p:cTn id="27" dur="2000"/>
                                        <p:tgtEl>
                                          <p:spTgt spid="56329"/>
                                        </p:tgtEl>
                                      </p:cBhvr>
                                    </p:animEffect>
                                  </p:childTnLst>
                                  <p:subTnLst>
                                    <p:set>
                                      <p:cBhvr override="childStyle">
                                        <p:cTn dur="1" fill="hold" display="0" masterRel="nextClick" afterEffect="1"/>
                                        <p:tgtEl>
                                          <p:spTgt spid="563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animBg="1"/>
      <p:bldP spid="563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736725" y="117475"/>
            <a:ext cx="6015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t>COMPARISON OF UNSATURATED AND </a:t>
            </a:r>
          </a:p>
          <a:p>
            <a:pPr algn="ctr">
              <a:spcBef>
                <a:spcPct val="0"/>
              </a:spcBef>
              <a:buFontTx/>
              <a:buNone/>
            </a:pPr>
            <a:r>
              <a:rPr lang="en-US" altLang="en-US" sz="2400" b="1"/>
              <a:t>SATURATED SOLUTIONS</a:t>
            </a:r>
          </a:p>
        </p:txBody>
      </p:sp>
      <p:sp>
        <p:nvSpPr>
          <p:cNvPr id="54275" name="Text Box 3"/>
          <p:cNvSpPr txBox="1">
            <a:spLocks noChangeArrowheads="1"/>
          </p:cNvSpPr>
          <p:nvPr/>
        </p:nvSpPr>
        <p:spPr bwMode="auto">
          <a:xfrm>
            <a:off x="669925" y="1184275"/>
            <a:ext cx="8405813"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30.0 g NaCl       +       100 mL H</a:t>
            </a:r>
            <a:r>
              <a:rPr lang="en-US" altLang="en-US" sz="2400" b="1" baseline="-25000"/>
              <a:t>2</a:t>
            </a:r>
            <a:r>
              <a:rPr lang="en-US" altLang="en-US" sz="2400" b="1"/>
              <a:t>O   =  Unsaturated solution</a:t>
            </a:r>
          </a:p>
          <a:p>
            <a:pPr>
              <a:spcBef>
                <a:spcPct val="0"/>
              </a:spcBef>
              <a:buFontTx/>
              <a:buNone/>
            </a:pPr>
            <a:r>
              <a:rPr lang="en-US" altLang="en-US" sz="2400" b="1"/>
              <a:t>					      containing 100mL H</a:t>
            </a:r>
            <a:r>
              <a:rPr lang="en-US" altLang="en-US" sz="2400" b="1" baseline="-25000"/>
              <a:t>2</a:t>
            </a:r>
            <a:r>
              <a:rPr lang="en-US" altLang="en-US" sz="2400" b="1"/>
              <a:t>O</a:t>
            </a:r>
          </a:p>
          <a:p>
            <a:pPr>
              <a:spcBef>
                <a:spcPct val="0"/>
              </a:spcBef>
              <a:buFontTx/>
              <a:buNone/>
            </a:pPr>
            <a:r>
              <a:rPr lang="en-US" altLang="en-US" sz="2400" b="1"/>
              <a:t>				                  and 30.0 g NaCl</a:t>
            </a:r>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r>
              <a:rPr lang="en-US" altLang="en-US" sz="2400" b="1"/>
              <a:t>40.0 g NaCl       +       100 mL H</a:t>
            </a:r>
            <a:r>
              <a:rPr lang="en-US" altLang="en-US" sz="2400" b="1" baseline="-25000"/>
              <a:t>2</a:t>
            </a:r>
            <a:r>
              <a:rPr lang="en-US" altLang="en-US" sz="2400" b="1"/>
              <a:t>O  =  Saturated solution</a:t>
            </a:r>
          </a:p>
          <a:p>
            <a:pPr>
              <a:spcBef>
                <a:spcPct val="0"/>
              </a:spcBef>
              <a:buFontTx/>
              <a:buNone/>
            </a:pPr>
            <a:r>
              <a:rPr lang="en-US" altLang="en-US" sz="2400" b="1"/>
              <a:t>					    containing 100 mL H</a:t>
            </a:r>
            <a:r>
              <a:rPr lang="en-US" altLang="en-US" sz="2400" b="1" baseline="-25000"/>
              <a:t>2</a:t>
            </a:r>
            <a:r>
              <a:rPr lang="en-US" altLang="en-US" sz="2400" b="1"/>
              <a:t>O</a:t>
            </a:r>
          </a:p>
          <a:p>
            <a:pPr>
              <a:spcBef>
                <a:spcPct val="0"/>
              </a:spcBef>
              <a:buFontTx/>
              <a:buNone/>
            </a:pPr>
            <a:r>
              <a:rPr lang="en-US" altLang="en-US" sz="2400" b="1"/>
              <a:t>					    and 36.0 g NaCl</a:t>
            </a:r>
          </a:p>
          <a:p>
            <a:pPr>
              <a:spcBef>
                <a:spcPct val="0"/>
              </a:spcBef>
              <a:buFontTx/>
              <a:buNone/>
            </a:pPr>
            <a:endParaRPr lang="en-US" altLang="en-US" sz="2400" b="1"/>
          </a:p>
          <a:p>
            <a:pPr>
              <a:spcBef>
                <a:spcPct val="0"/>
              </a:spcBef>
              <a:buFontTx/>
              <a:buNone/>
            </a:pPr>
            <a:r>
              <a:rPr lang="en-US" altLang="en-US" sz="2400" b="1"/>
              <a:t>					    The additional 4.0 g NaCl</a:t>
            </a:r>
          </a:p>
          <a:p>
            <a:pPr>
              <a:spcBef>
                <a:spcPct val="0"/>
              </a:spcBef>
              <a:buFontTx/>
              <a:buNone/>
            </a:pPr>
            <a:r>
              <a:rPr lang="en-US" altLang="en-US" sz="2400" b="1"/>
              <a:t>					    remains undissolved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l="19000" t="8298" r="18250"/>
          <a:stretch>
            <a:fillRect/>
          </a:stretch>
        </p:blipFill>
        <p:spPr bwMode="auto">
          <a:xfrm>
            <a:off x="914400" y="990600"/>
            <a:ext cx="298926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113" y="1293813"/>
            <a:ext cx="28702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070225"/>
            <a:ext cx="28765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971800"/>
            <a:ext cx="2852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216525"/>
            <a:ext cx="311308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4800600"/>
            <a:ext cx="2946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9"/>
          <p:cNvSpPr txBox="1">
            <a:spLocks noChangeArrowheads="1"/>
          </p:cNvSpPr>
          <p:nvPr/>
        </p:nvSpPr>
        <p:spPr bwMode="auto">
          <a:xfrm>
            <a:off x="1981200" y="3048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The major types of intermolecular forces in 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dissolve">
                                      <p:cBhvr>
                                        <p:cTn id="12" dur="500"/>
                                        <p:tgtEl>
                                          <p:spTgt spid="419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dissolve">
                                      <p:cBhvr>
                                        <p:cTn id="17" dur="500"/>
                                        <p:tgtEl>
                                          <p:spTgt spid="419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dissolve">
                                      <p:cBhvr>
                                        <p:cTn id="22" dur="500"/>
                                        <p:tgtEl>
                                          <p:spTgt spid="419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990"/>
                                        </p:tgtEl>
                                        <p:attrNameLst>
                                          <p:attrName>style.visibility</p:attrName>
                                        </p:attrNameLst>
                                      </p:cBhvr>
                                      <p:to>
                                        <p:strVal val="visible"/>
                                      </p:to>
                                    </p:set>
                                    <p:animEffect transition="in" filter="dissolve">
                                      <p:cBhvr>
                                        <p:cTn id="27" dur="500"/>
                                        <p:tgtEl>
                                          <p:spTgt spid="419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1991"/>
                                        </p:tgtEl>
                                        <p:attrNameLst>
                                          <p:attrName>style.visibility</p:attrName>
                                        </p:attrNameLst>
                                      </p:cBhvr>
                                      <p:to>
                                        <p:strVal val="visible"/>
                                      </p:to>
                                    </p:set>
                                    <p:animEffect transition="in" filter="dissolve">
                                      <p:cBhvr>
                                        <p:cTn id="32"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228600"/>
            <a:ext cx="87630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a:defRPr/>
            </a:pPr>
            <a:r>
              <a:rPr lang="en-US" sz="2800" b="1" dirty="0"/>
              <a:t>III.</a:t>
            </a:r>
            <a:r>
              <a:rPr lang="en-US" sz="2800" b="1" dirty="0">
                <a:solidFill>
                  <a:srgbClr val="666633"/>
                </a:solidFill>
                <a:latin typeface="Comic Sans MS" pitchFamily="66" charset="0"/>
              </a:rPr>
              <a:t> A solution that is able to dissolve more solute is called </a:t>
            </a:r>
            <a:r>
              <a:rPr lang="en-US" sz="2800" b="1" dirty="0">
                <a:solidFill>
                  <a:srgbClr val="FF3300"/>
                </a:solidFill>
                <a:latin typeface="Comic Sans MS" pitchFamily="66" charset="0"/>
              </a:rPr>
              <a:t>unsaturated</a:t>
            </a:r>
            <a:r>
              <a:rPr lang="en-US" sz="2800" b="1" dirty="0">
                <a:solidFill>
                  <a:srgbClr val="666633"/>
                </a:solidFill>
                <a:latin typeface="Comic Sans MS" pitchFamily="66" charset="0"/>
              </a:rPr>
              <a:t>.</a:t>
            </a:r>
            <a:endParaRPr lang="en-US" sz="2800" b="1" dirty="0">
              <a:latin typeface="Comic Sans MS" pitchFamily="66" charset="0"/>
            </a:endParaRPr>
          </a:p>
          <a:p>
            <a:pPr>
              <a:defRPr/>
            </a:pPr>
            <a:r>
              <a:rPr lang="en-US" sz="2800" b="1" dirty="0">
                <a:latin typeface="Comic Sans MS" pitchFamily="66" charset="0"/>
              </a:rPr>
              <a:t>	</a:t>
            </a:r>
          </a:p>
          <a:p>
            <a:pPr>
              <a:defRPr/>
            </a:pPr>
            <a:r>
              <a:rPr lang="en-US" sz="2800" b="1" dirty="0"/>
              <a:t>VI</a:t>
            </a:r>
            <a:r>
              <a:rPr lang="en-US" sz="2800" b="1" dirty="0">
                <a:solidFill>
                  <a:schemeClr val="accent1"/>
                </a:solidFill>
                <a:latin typeface="Comic Sans MS" pitchFamily="66" charset="0"/>
              </a:rPr>
              <a:t>. </a:t>
            </a:r>
            <a:r>
              <a:rPr lang="en-US" sz="2800" b="1" dirty="0">
                <a:solidFill>
                  <a:schemeClr val="accent1">
                    <a:lumMod val="50000"/>
                  </a:schemeClr>
                </a:solidFill>
                <a:latin typeface="Comic Sans MS" pitchFamily="66" charset="0"/>
              </a:rPr>
              <a:t>Under suitable conditions, it is sometimes possible to form solutions that contain a greater amount of solute than that needed to form a saturated solution.  Such solutions are said to be </a:t>
            </a:r>
            <a:r>
              <a:rPr lang="en-US" sz="2800" b="1" dirty="0">
                <a:solidFill>
                  <a:srgbClr val="FF3300"/>
                </a:solidFill>
                <a:latin typeface="Comic Sans MS" pitchFamily="66" charset="0"/>
              </a:rPr>
              <a:t>supersaturated</a:t>
            </a:r>
            <a:r>
              <a:rPr lang="en-US" sz="2800" b="1" dirty="0">
                <a:solidFill>
                  <a:schemeClr val="accent1"/>
                </a:solidFill>
                <a:latin typeface="Comic Sans MS" pitchFamily="66" charset="0"/>
              </a:rPr>
              <a:t>.  </a:t>
            </a:r>
            <a:r>
              <a:rPr lang="en-US" sz="2800" b="1" dirty="0">
                <a:solidFill>
                  <a:schemeClr val="accent1">
                    <a:lumMod val="50000"/>
                  </a:schemeClr>
                </a:solidFill>
                <a:latin typeface="Comic Sans MS" pitchFamily="66" charset="0"/>
              </a:rPr>
              <a:t>Suppose we prepare a saturated solution at one temperature and then change the temperature to a value at which the solubility is lower (at a lower temperature).  Usually, the excess solute crystallizes from solution, but occasionally all the solute may remain in solution.</a:t>
            </a:r>
            <a:endParaRPr lang="en-US" sz="2800" dirty="0">
              <a:solidFill>
                <a:schemeClr val="accent1">
                  <a:lumMod val="50000"/>
                </a:schemeClr>
              </a:solidFill>
              <a:latin typeface="Comic Sans MS"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noChangeArrowheads="1"/>
          </p:cNvPicPr>
          <p:nvPr/>
        </p:nvPicPr>
        <p:blipFill>
          <a:blip r:embed="rId3">
            <a:extLst>
              <a:ext uri="{28A0092B-C50C-407E-A947-70E740481C1C}">
                <a14:useLocalDpi xmlns:a14="http://schemas.microsoft.com/office/drawing/2010/main" val="0"/>
              </a:ext>
            </a:extLst>
          </a:blip>
          <a:srcRect t="4900" b="4900"/>
          <a:stretch>
            <a:fillRect/>
          </a:stretch>
        </p:blipFill>
        <p:spPr bwMode="auto">
          <a:xfrm>
            <a:off x="273050" y="2362200"/>
            <a:ext cx="85979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4"/>
          <p:cNvSpPr txBox="1">
            <a:spLocks noChangeArrowheads="1"/>
          </p:cNvSpPr>
          <p:nvPr/>
        </p:nvSpPr>
        <p:spPr bwMode="auto">
          <a:xfrm>
            <a:off x="762000" y="11430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Sodium acetate crystallizing from a supersaturated solution.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228600"/>
            <a:ext cx="8610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u="sng">
                <a:latin typeface="Comic Sans MS" panose="030F0702030302020204" pitchFamily="66" charset="0"/>
              </a:rPr>
              <a:t>Question #1</a:t>
            </a:r>
            <a:r>
              <a:rPr lang="en-US" altLang="en-US" sz="2800" b="1">
                <a:latin typeface="Comic Sans MS" panose="030F0702030302020204" pitchFamily="66" charset="0"/>
              </a:rPr>
              <a:t>:  Predict whether the substances listed below are more likely to dissolve in CCl</a:t>
            </a:r>
            <a:r>
              <a:rPr lang="en-US" altLang="en-US" sz="2800" b="1" baseline="-25000">
                <a:latin typeface="Comic Sans MS" panose="030F0702030302020204" pitchFamily="66" charset="0"/>
              </a:rPr>
              <a:t>4</a:t>
            </a:r>
            <a:r>
              <a:rPr lang="en-US" altLang="en-US" sz="2800" b="1">
                <a:latin typeface="Comic Sans MS" panose="030F0702030302020204" pitchFamily="66" charset="0"/>
              </a:rPr>
              <a:t> or H</a:t>
            </a:r>
            <a:r>
              <a:rPr lang="en-US" altLang="en-US" sz="2800" b="1" baseline="-25000">
                <a:latin typeface="Comic Sans MS" panose="030F0702030302020204" pitchFamily="66" charset="0"/>
              </a:rPr>
              <a:t>2</a:t>
            </a:r>
            <a:r>
              <a:rPr lang="en-US" altLang="en-US" sz="2800" b="1">
                <a:latin typeface="Comic Sans MS" panose="030F0702030302020204" pitchFamily="66" charset="0"/>
              </a:rPr>
              <a:t>O.  Explain your predictions.</a:t>
            </a:r>
          </a:p>
          <a:p>
            <a:pPr>
              <a:spcBef>
                <a:spcPct val="0"/>
              </a:spcBef>
              <a:buFontTx/>
              <a:buNone/>
            </a:pPr>
            <a:r>
              <a:rPr lang="en-US" altLang="en-US" sz="2800" b="1">
                <a:solidFill>
                  <a:srgbClr val="FF3300"/>
                </a:solidFill>
                <a:latin typeface="Comic Sans MS" panose="030F0702030302020204" pitchFamily="66" charset="0"/>
              </a:rPr>
              <a:t>A.  C</a:t>
            </a:r>
            <a:r>
              <a:rPr lang="en-US" altLang="en-US" sz="2800" b="1" baseline="-25000">
                <a:solidFill>
                  <a:srgbClr val="FF3300"/>
                </a:solidFill>
                <a:latin typeface="Comic Sans MS" panose="030F0702030302020204" pitchFamily="66" charset="0"/>
              </a:rPr>
              <a:t>7</a:t>
            </a:r>
            <a:r>
              <a:rPr lang="en-US" altLang="en-US" sz="2800" b="1">
                <a:solidFill>
                  <a:srgbClr val="FF3300"/>
                </a:solidFill>
                <a:latin typeface="Comic Sans MS" panose="030F0702030302020204" pitchFamily="66" charset="0"/>
              </a:rPr>
              <a:t>H</a:t>
            </a:r>
            <a:r>
              <a:rPr lang="en-US" altLang="en-US" sz="2800" b="1" baseline="-25000">
                <a:solidFill>
                  <a:srgbClr val="FF3300"/>
                </a:solidFill>
                <a:latin typeface="Comic Sans MS" panose="030F0702030302020204" pitchFamily="66" charset="0"/>
              </a:rPr>
              <a:t>16</a:t>
            </a:r>
            <a:r>
              <a:rPr lang="en-US" altLang="en-US" sz="2800" b="1">
                <a:solidFill>
                  <a:srgbClr val="FF3300"/>
                </a:solidFill>
                <a:latin typeface="Comic Sans MS" panose="030F0702030302020204" pitchFamily="66" charset="0"/>
              </a:rPr>
              <a:t>		B.  Na</a:t>
            </a:r>
            <a:r>
              <a:rPr lang="en-US" altLang="en-US" sz="2800" b="1" baseline="-25000">
                <a:solidFill>
                  <a:srgbClr val="FF3300"/>
                </a:solidFill>
                <a:latin typeface="Comic Sans MS" panose="030F0702030302020204" pitchFamily="66" charset="0"/>
              </a:rPr>
              <a:t>2</a:t>
            </a:r>
            <a:r>
              <a:rPr lang="en-US" altLang="en-US" sz="2800" b="1">
                <a:solidFill>
                  <a:srgbClr val="FF3300"/>
                </a:solidFill>
                <a:latin typeface="Comic Sans MS" panose="030F0702030302020204" pitchFamily="66" charset="0"/>
              </a:rPr>
              <a:t>SO</a:t>
            </a:r>
            <a:r>
              <a:rPr lang="en-US" altLang="en-US" sz="2800" b="1" baseline="-25000">
                <a:solidFill>
                  <a:srgbClr val="FF3300"/>
                </a:solidFill>
                <a:latin typeface="Comic Sans MS" panose="030F0702030302020204" pitchFamily="66" charset="0"/>
              </a:rPr>
              <a:t>4</a:t>
            </a:r>
            <a:r>
              <a:rPr lang="en-US" altLang="en-US" sz="2800" b="1">
                <a:solidFill>
                  <a:srgbClr val="FF3300"/>
                </a:solidFill>
                <a:latin typeface="Comic Sans MS" panose="030F0702030302020204" pitchFamily="66" charset="0"/>
              </a:rPr>
              <a:t>	C.  HCl	D.  I</a:t>
            </a:r>
            <a:r>
              <a:rPr lang="en-US" altLang="en-US" sz="2800" b="1" baseline="-25000">
                <a:solidFill>
                  <a:srgbClr val="FF3300"/>
                </a:solidFill>
                <a:latin typeface="Comic Sans MS" panose="030F0702030302020204" pitchFamily="66" charset="0"/>
              </a:rPr>
              <a:t>2</a:t>
            </a:r>
          </a:p>
          <a:p>
            <a:pPr>
              <a:spcBef>
                <a:spcPct val="0"/>
              </a:spcBef>
              <a:buFontTx/>
              <a:buNone/>
            </a:pPr>
            <a:endParaRPr lang="en-US" altLang="en-US" sz="2800" b="1" u="sng">
              <a:solidFill>
                <a:srgbClr val="FF3300"/>
              </a:solidFill>
              <a:latin typeface="Comic Sans MS" panose="030F0702030302020204" pitchFamily="66" charset="0"/>
            </a:endParaRPr>
          </a:p>
          <a:p>
            <a:pPr>
              <a:spcBef>
                <a:spcPct val="0"/>
              </a:spcBef>
              <a:buFontTx/>
              <a:buNone/>
            </a:pPr>
            <a:r>
              <a:rPr lang="en-US" altLang="en-US" sz="2800" b="1" u="sng">
                <a:latin typeface="Comic Sans MS" panose="030F0702030302020204" pitchFamily="66" charset="0"/>
              </a:rPr>
              <a:t>Question #2</a:t>
            </a:r>
            <a:r>
              <a:rPr lang="en-US" altLang="en-US" sz="2800" b="1">
                <a:latin typeface="Comic Sans MS" panose="030F0702030302020204" pitchFamily="66" charset="0"/>
              </a:rPr>
              <a:t>:  </a:t>
            </a:r>
            <a:r>
              <a:rPr lang="en-US" altLang="en-US" sz="2800" b="1" i="1">
                <a:latin typeface="Comic Sans MS" panose="030F0702030302020204" pitchFamily="66" charset="0"/>
              </a:rPr>
              <a:t>Biochemical Application</a:t>
            </a:r>
            <a:r>
              <a:rPr lang="en-US" altLang="en-US" sz="2800" b="1">
                <a:latin typeface="Comic Sans MS" panose="030F0702030302020204" pitchFamily="66" charset="0"/>
              </a:rPr>
              <a:t>!  Consider the structures of Vitamins A and C shown below.  Which is more likely to be soluble in the fatty tissue of the body?  Briefly explain.</a:t>
            </a:r>
            <a:endParaRPr lang="en-US" altLang="en-US" sz="2800">
              <a:latin typeface="Comic Sans MS" panose="030F0702030302020204" pitchFamily="66" charset="0"/>
            </a:endParaRPr>
          </a:p>
          <a:p>
            <a:pPr>
              <a:spcBef>
                <a:spcPct val="0"/>
              </a:spcBef>
              <a:buFontTx/>
              <a:buNone/>
            </a:pPr>
            <a:endParaRPr lang="en-US" altLang="en-US" sz="2800">
              <a:latin typeface="Comic Sans MS" panose="030F0702030302020204" pitchFamily="66" charset="0"/>
            </a:endParaRPr>
          </a:p>
        </p:txBody>
      </p:sp>
      <p:graphicFrame>
        <p:nvGraphicFramePr>
          <p:cNvPr id="58371" name="Object 3"/>
          <p:cNvGraphicFramePr>
            <a:graphicFrameLocks noChangeAspect="1"/>
          </p:cNvGraphicFramePr>
          <p:nvPr/>
        </p:nvGraphicFramePr>
        <p:xfrm>
          <a:off x="762000" y="4724400"/>
          <a:ext cx="7010400" cy="1628775"/>
        </p:xfrm>
        <a:graphic>
          <a:graphicData uri="http://schemas.openxmlformats.org/presentationml/2006/ole">
            <mc:AlternateContent xmlns:mc="http://schemas.openxmlformats.org/markup-compatibility/2006">
              <mc:Choice xmlns:v="urn:schemas-microsoft-com:vml" Requires="v">
                <p:oleObj spid="_x0000_s58374" r:id="rId3" imgW="4302760" imgH="1016000" progId="">
                  <p:embed/>
                </p:oleObj>
              </mc:Choice>
              <mc:Fallback>
                <p:oleObj r:id="rId3" imgW="4302760" imgH="10160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24400"/>
                        <a:ext cx="7010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660525" y="193675"/>
            <a:ext cx="548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FACTORS AFFECTING SOLUBILITY</a:t>
            </a:r>
          </a:p>
        </p:txBody>
      </p:sp>
      <p:sp>
        <p:nvSpPr>
          <p:cNvPr id="59395" name="Text Box 3"/>
          <p:cNvSpPr txBox="1">
            <a:spLocks noChangeArrowheads="1"/>
          </p:cNvSpPr>
          <p:nvPr/>
        </p:nvSpPr>
        <p:spPr bwMode="auto">
          <a:xfrm>
            <a:off x="517525" y="803275"/>
            <a:ext cx="8239125"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t>I.	Solute - solvent interactions</a:t>
            </a:r>
          </a:p>
          <a:p>
            <a:pPr>
              <a:spcBef>
                <a:spcPct val="0"/>
              </a:spcBef>
              <a:buFontTx/>
              <a:buNone/>
            </a:pPr>
            <a:r>
              <a:rPr lang="en-US" altLang="en-US" sz="2400" b="1" dirty="0"/>
              <a:t>II.	Temperature</a:t>
            </a:r>
          </a:p>
          <a:p>
            <a:pPr>
              <a:spcBef>
                <a:spcPct val="0"/>
              </a:spcBef>
              <a:buFontTx/>
              <a:buNone/>
            </a:pPr>
            <a:r>
              <a:rPr lang="en-US" altLang="en-US" sz="2400" b="1" dirty="0"/>
              <a:t>III.  	Pressure</a:t>
            </a:r>
          </a:p>
          <a:p>
            <a:pPr>
              <a:spcBef>
                <a:spcPct val="0"/>
              </a:spcBef>
              <a:buFontTx/>
              <a:buNone/>
            </a:pPr>
            <a:endParaRPr lang="en-US" altLang="en-US" sz="2400" b="1" dirty="0"/>
          </a:p>
          <a:p>
            <a:pPr>
              <a:spcBef>
                <a:spcPct val="0"/>
              </a:spcBef>
              <a:buFontTx/>
              <a:buNone/>
            </a:pPr>
            <a:r>
              <a:rPr lang="en-US" altLang="en-US" sz="2400" b="1" u="sng" dirty="0">
                <a:solidFill>
                  <a:srgbClr val="C00000"/>
                </a:solidFill>
              </a:rPr>
              <a:t>I.  Solute/solvent interactions</a:t>
            </a:r>
            <a:endParaRPr lang="en-US" altLang="en-US" sz="2400" b="1" dirty="0">
              <a:solidFill>
                <a:srgbClr val="C00000"/>
              </a:solidFill>
            </a:endParaRPr>
          </a:p>
          <a:p>
            <a:pPr>
              <a:spcBef>
                <a:spcPct val="0"/>
              </a:spcBef>
              <a:buFontTx/>
              <a:buNone/>
            </a:pPr>
            <a:r>
              <a:rPr lang="en-US" altLang="en-US" sz="2400" b="1" dirty="0">
                <a:solidFill>
                  <a:srgbClr val="C00000"/>
                </a:solidFill>
              </a:rPr>
              <a:t>	A.  Gas/liquid mixture</a:t>
            </a:r>
          </a:p>
          <a:p>
            <a:pPr>
              <a:spcBef>
                <a:spcPct val="0"/>
              </a:spcBef>
              <a:buFontTx/>
              <a:buNone/>
            </a:pPr>
            <a:r>
              <a:rPr lang="en-US" altLang="en-US" sz="2400" b="1" dirty="0">
                <a:solidFill>
                  <a:srgbClr val="C00000"/>
                </a:solidFill>
              </a:rPr>
              <a:t>		-  solubility increases with increasing molecular</a:t>
            </a:r>
          </a:p>
          <a:p>
            <a:pPr>
              <a:spcBef>
                <a:spcPct val="0"/>
              </a:spcBef>
              <a:buFontTx/>
              <a:buNone/>
            </a:pPr>
            <a:r>
              <a:rPr lang="en-US" altLang="en-US" sz="2400" b="1" dirty="0">
                <a:solidFill>
                  <a:srgbClr val="C00000"/>
                </a:solidFill>
              </a:rPr>
              <a:t>	                weight</a:t>
            </a:r>
          </a:p>
          <a:p>
            <a:pPr>
              <a:spcBef>
                <a:spcPct val="0"/>
              </a:spcBef>
              <a:buFontTx/>
              <a:buNone/>
            </a:pPr>
            <a:r>
              <a:rPr lang="en-US" altLang="en-US" sz="2400" b="1" dirty="0">
                <a:solidFill>
                  <a:srgbClr val="C00000"/>
                </a:solidFill>
              </a:rPr>
              <a:t>	B.  Liquid/Liquid Mixture</a:t>
            </a:r>
          </a:p>
          <a:p>
            <a:pPr>
              <a:spcBef>
                <a:spcPct val="0"/>
              </a:spcBef>
              <a:buFontTx/>
              <a:buNone/>
            </a:pPr>
            <a:r>
              <a:rPr lang="en-US" altLang="en-US" sz="2400" b="1" dirty="0">
                <a:solidFill>
                  <a:srgbClr val="C00000"/>
                </a:solidFill>
              </a:rPr>
              <a:t>		-  solubility depends on</a:t>
            </a:r>
          </a:p>
          <a:p>
            <a:pPr>
              <a:spcBef>
                <a:spcPct val="0"/>
              </a:spcBef>
              <a:buFontTx/>
              <a:buNone/>
            </a:pPr>
            <a:r>
              <a:rPr lang="en-US" altLang="en-US" sz="2400" b="1" dirty="0">
                <a:solidFill>
                  <a:srgbClr val="C00000"/>
                </a:solidFill>
              </a:rPr>
              <a:t>			1.  Solute/solute interactions</a:t>
            </a:r>
          </a:p>
          <a:p>
            <a:pPr>
              <a:spcBef>
                <a:spcPct val="0"/>
              </a:spcBef>
              <a:buFontTx/>
              <a:buNone/>
            </a:pPr>
            <a:r>
              <a:rPr lang="en-US" altLang="en-US" sz="2400" b="1" dirty="0">
                <a:solidFill>
                  <a:srgbClr val="C00000"/>
                </a:solidFill>
              </a:rPr>
              <a:t>			2.  Solvent/solvent interactions</a:t>
            </a:r>
          </a:p>
          <a:p>
            <a:pPr>
              <a:spcBef>
                <a:spcPct val="0"/>
              </a:spcBef>
              <a:buFontTx/>
              <a:buNone/>
            </a:pPr>
            <a:r>
              <a:rPr lang="en-US" altLang="en-US" sz="2400" b="1" dirty="0">
                <a:solidFill>
                  <a:srgbClr val="C00000"/>
                </a:solidFill>
              </a:rPr>
              <a:t>			3.  Solute - solvent interactions</a:t>
            </a:r>
          </a:p>
          <a:p>
            <a:pPr>
              <a:spcBef>
                <a:spcPct val="0"/>
              </a:spcBef>
              <a:buFontTx/>
              <a:buNone/>
            </a:pPr>
            <a:endParaRPr lang="en-US" altLang="en-US" sz="2400" b="1" dirty="0">
              <a:solidFill>
                <a:srgbClr val="C00000"/>
              </a:solidFill>
            </a:endParaRPr>
          </a:p>
          <a:p>
            <a:pPr>
              <a:spcBef>
                <a:spcPct val="0"/>
              </a:spcBef>
              <a:buFontTx/>
              <a:buNone/>
            </a:pPr>
            <a:r>
              <a:rPr lang="en-US" altLang="en-US" sz="2400" b="1" dirty="0">
                <a:solidFill>
                  <a:srgbClr val="C00000"/>
                </a:solidFill>
              </a:rPr>
              <a:t>In general similar environment leads to miscibility.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71600" y="2362200"/>
            <a:ext cx="6477000" cy="381000"/>
          </a:xfrm>
          <a:prstGeom prst="rect">
            <a:avLst/>
          </a:prstGeom>
          <a:solidFill>
            <a:srgbClr val="FF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27" name="Rectangle 3"/>
          <p:cNvSpPr>
            <a:spLocks noChangeArrowheads="1"/>
          </p:cNvSpPr>
          <p:nvPr/>
        </p:nvSpPr>
        <p:spPr bwMode="auto">
          <a:xfrm>
            <a:off x="1371600" y="2819400"/>
            <a:ext cx="6477000" cy="381000"/>
          </a:xfrm>
          <a:prstGeom prst="rect">
            <a:avLst/>
          </a:prstGeom>
          <a:solidFill>
            <a:srgbClr val="FF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28" name="Rectangle 4"/>
          <p:cNvSpPr>
            <a:spLocks noChangeArrowheads="1"/>
          </p:cNvSpPr>
          <p:nvPr/>
        </p:nvSpPr>
        <p:spPr bwMode="auto">
          <a:xfrm>
            <a:off x="1371600" y="3276600"/>
            <a:ext cx="6477000" cy="381000"/>
          </a:xfrm>
          <a:prstGeom prst="rect">
            <a:avLst/>
          </a:prstGeom>
          <a:solidFill>
            <a:srgbClr val="FF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29" name="Rectangle 5"/>
          <p:cNvSpPr>
            <a:spLocks noChangeArrowheads="1"/>
          </p:cNvSpPr>
          <p:nvPr/>
        </p:nvSpPr>
        <p:spPr bwMode="auto">
          <a:xfrm>
            <a:off x="1371600" y="3733800"/>
            <a:ext cx="6477000" cy="381000"/>
          </a:xfrm>
          <a:prstGeom prst="rect">
            <a:avLst/>
          </a:prstGeom>
          <a:solidFill>
            <a:srgbClr val="FF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30" name="Rectangle 6"/>
          <p:cNvSpPr>
            <a:spLocks noChangeArrowheads="1"/>
          </p:cNvSpPr>
          <p:nvPr/>
        </p:nvSpPr>
        <p:spPr bwMode="auto">
          <a:xfrm>
            <a:off x="1371600" y="4191000"/>
            <a:ext cx="6477000" cy="381000"/>
          </a:xfrm>
          <a:prstGeom prst="rect">
            <a:avLst/>
          </a:prstGeom>
          <a:solidFill>
            <a:srgbClr val="FF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31" name="Rectangle 7"/>
          <p:cNvSpPr>
            <a:spLocks noChangeArrowheads="1"/>
          </p:cNvSpPr>
          <p:nvPr/>
        </p:nvSpPr>
        <p:spPr bwMode="auto">
          <a:xfrm>
            <a:off x="1371600" y="4648200"/>
            <a:ext cx="6477000" cy="381000"/>
          </a:xfrm>
          <a:prstGeom prst="rect">
            <a:avLst/>
          </a:prstGeom>
          <a:solidFill>
            <a:srgbClr val="FF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0424" name="Text Box 8"/>
          <p:cNvSpPr txBox="1">
            <a:spLocks noChangeArrowheads="1"/>
          </p:cNvSpPr>
          <p:nvPr/>
        </p:nvSpPr>
        <p:spPr bwMode="auto">
          <a:xfrm>
            <a:off x="838200" y="990600"/>
            <a:ext cx="7543800" cy="396875"/>
          </a:xfrm>
          <a:prstGeom prst="rect">
            <a:avLst/>
          </a:prstGeom>
          <a:gradFill rotWithShape="0">
            <a:gsLst>
              <a:gs pos="0">
                <a:srgbClr val="FF9218"/>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Correlation Between Boiling Point and Solubility in Water</a:t>
            </a:r>
          </a:p>
        </p:txBody>
      </p:sp>
      <p:sp>
        <p:nvSpPr>
          <p:cNvPr id="60425" name="Rectangle 9"/>
          <p:cNvSpPr>
            <a:spLocks noChangeArrowheads="1"/>
          </p:cNvSpPr>
          <p:nvPr/>
        </p:nvSpPr>
        <p:spPr bwMode="auto">
          <a:xfrm>
            <a:off x="457200" y="533400"/>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Arial" panose="020B0604020202020204" pitchFamily="34" charset="0"/>
              </a:rPr>
              <a:t>Table 13.3</a:t>
            </a:r>
          </a:p>
        </p:txBody>
      </p:sp>
      <p:sp>
        <p:nvSpPr>
          <p:cNvPr id="60426" name="Text Box 10"/>
          <p:cNvSpPr txBox="1">
            <a:spLocks noChangeArrowheads="1"/>
          </p:cNvSpPr>
          <p:nvPr/>
        </p:nvSpPr>
        <p:spPr bwMode="auto">
          <a:xfrm>
            <a:off x="1447800" y="1676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Gas</a:t>
            </a:r>
          </a:p>
        </p:txBody>
      </p:sp>
      <p:sp>
        <p:nvSpPr>
          <p:cNvPr id="60427" name="Text Box 11"/>
          <p:cNvSpPr txBox="1">
            <a:spLocks noChangeArrowheads="1"/>
          </p:cNvSpPr>
          <p:nvPr/>
        </p:nvSpPr>
        <p:spPr bwMode="auto">
          <a:xfrm>
            <a:off x="3124200" y="16764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Solubility (M)*</a:t>
            </a:r>
          </a:p>
        </p:txBody>
      </p:sp>
      <p:sp>
        <p:nvSpPr>
          <p:cNvPr id="60428" name="Text Box 12"/>
          <p:cNvSpPr txBox="1">
            <a:spLocks noChangeArrowheads="1"/>
          </p:cNvSpPr>
          <p:nvPr/>
        </p:nvSpPr>
        <p:spPr bwMode="auto">
          <a:xfrm>
            <a:off x="6553200" y="1676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Arial" panose="020B0604020202020204" pitchFamily="34" charset="0"/>
              </a:rPr>
              <a:t>bp (K)</a:t>
            </a:r>
          </a:p>
        </p:txBody>
      </p:sp>
      <p:sp>
        <p:nvSpPr>
          <p:cNvPr id="60429" name="Text Box 13"/>
          <p:cNvSpPr txBox="1">
            <a:spLocks noChangeArrowheads="1"/>
          </p:cNvSpPr>
          <p:nvPr/>
        </p:nvSpPr>
        <p:spPr bwMode="auto">
          <a:xfrm>
            <a:off x="1447800" y="2362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He</a:t>
            </a:r>
          </a:p>
        </p:txBody>
      </p:sp>
      <p:sp>
        <p:nvSpPr>
          <p:cNvPr id="60430" name="Text Box 14"/>
          <p:cNvSpPr txBox="1">
            <a:spLocks noChangeArrowheads="1"/>
          </p:cNvSpPr>
          <p:nvPr/>
        </p:nvSpPr>
        <p:spPr bwMode="auto">
          <a:xfrm>
            <a:off x="1447800" y="2819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Ne</a:t>
            </a:r>
          </a:p>
        </p:txBody>
      </p:sp>
      <p:sp>
        <p:nvSpPr>
          <p:cNvPr id="60431" name="Text Box 15"/>
          <p:cNvSpPr txBox="1">
            <a:spLocks noChangeArrowheads="1"/>
          </p:cNvSpPr>
          <p:nvPr/>
        </p:nvSpPr>
        <p:spPr bwMode="auto">
          <a:xfrm>
            <a:off x="1447800" y="3276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N</a:t>
            </a:r>
            <a:r>
              <a:rPr lang="en-US" altLang="en-US" sz="1800" baseline="-25000">
                <a:latin typeface="Arial" panose="020B0604020202020204" pitchFamily="34" charset="0"/>
              </a:rPr>
              <a:t>2</a:t>
            </a:r>
            <a:endParaRPr lang="en-US" altLang="en-US" sz="1800">
              <a:latin typeface="Arial" panose="020B0604020202020204" pitchFamily="34" charset="0"/>
            </a:endParaRPr>
          </a:p>
        </p:txBody>
      </p:sp>
      <p:sp>
        <p:nvSpPr>
          <p:cNvPr id="60432" name="Text Box 16"/>
          <p:cNvSpPr txBox="1">
            <a:spLocks noChangeArrowheads="1"/>
          </p:cNvSpPr>
          <p:nvPr/>
        </p:nvSpPr>
        <p:spPr bwMode="auto">
          <a:xfrm>
            <a:off x="1447800" y="3733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CO</a:t>
            </a:r>
          </a:p>
        </p:txBody>
      </p:sp>
      <p:sp>
        <p:nvSpPr>
          <p:cNvPr id="60433" name="Text Box 17"/>
          <p:cNvSpPr txBox="1">
            <a:spLocks noChangeArrowheads="1"/>
          </p:cNvSpPr>
          <p:nvPr/>
        </p:nvSpPr>
        <p:spPr bwMode="auto">
          <a:xfrm>
            <a:off x="1447800" y="4191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O</a:t>
            </a:r>
            <a:r>
              <a:rPr lang="en-US" altLang="en-US" sz="1800" baseline="-25000">
                <a:latin typeface="Arial" panose="020B0604020202020204" pitchFamily="34" charset="0"/>
              </a:rPr>
              <a:t>2</a:t>
            </a:r>
            <a:endParaRPr lang="en-US" altLang="en-US" sz="1800">
              <a:latin typeface="Arial" panose="020B0604020202020204" pitchFamily="34" charset="0"/>
            </a:endParaRPr>
          </a:p>
        </p:txBody>
      </p:sp>
      <p:sp>
        <p:nvSpPr>
          <p:cNvPr id="60434" name="Text Box 18"/>
          <p:cNvSpPr txBox="1">
            <a:spLocks noChangeArrowheads="1"/>
          </p:cNvSpPr>
          <p:nvPr/>
        </p:nvSpPr>
        <p:spPr bwMode="auto">
          <a:xfrm>
            <a:off x="1447800" y="4648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NO</a:t>
            </a:r>
          </a:p>
        </p:txBody>
      </p:sp>
      <p:sp>
        <p:nvSpPr>
          <p:cNvPr id="60435" name="Line 19"/>
          <p:cNvSpPr>
            <a:spLocks noChangeShapeType="1"/>
          </p:cNvSpPr>
          <p:nvPr/>
        </p:nvSpPr>
        <p:spPr bwMode="auto">
          <a:xfrm>
            <a:off x="1219200" y="2133600"/>
            <a:ext cx="6781800" cy="0"/>
          </a:xfrm>
          <a:prstGeom prst="line">
            <a:avLst/>
          </a:prstGeom>
          <a:noFill/>
          <a:ln w="28575">
            <a:solidFill>
              <a:srgbClr val="FF921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6" name="Line 20"/>
          <p:cNvSpPr>
            <a:spLocks noChangeShapeType="1"/>
          </p:cNvSpPr>
          <p:nvPr/>
        </p:nvSpPr>
        <p:spPr bwMode="auto">
          <a:xfrm>
            <a:off x="1219200" y="5181600"/>
            <a:ext cx="6781800" cy="0"/>
          </a:xfrm>
          <a:prstGeom prst="line">
            <a:avLst/>
          </a:prstGeom>
          <a:noFill/>
          <a:ln w="28575">
            <a:solidFill>
              <a:srgbClr val="FF921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7" name="Text Box 21"/>
          <p:cNvSpPr txBox="1">
            <a:spLocks noChangeArrowheads="1"/>
          </p:cNvSpPr>
          <p:nvPr/>
        </p:nvSpPr>
        <p:spPr bwMode="auto">
          <a:xfrm>
            <a:off x="3581400" y="23622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4.2 x 10</a:t>
            </a:r>
            <a:r>
              <a:rPr lang="en-US" altLang="en-US" sz="1800" baseline="30000">
                <a:latin typeface="Arial" panose="020B0604020202020204" pitchFamily="34" charset="0"/>
              </a:rPr>
              <a:t>-4</a:t>
            </a:r>
            <a:endParaRPr lang="en-US" altLang="en-US" sz="1800">
              <a:latin typeface="Arial" panose="020B0604020202020204" pitchFamily="34" charset="0"/>
            </a:endParaRPr>
          </a:p>
        </p:txBody>
      </p:sp>
      <p:sp>
        <p:nvSpPr>
          <p:cNvPr id="60438" name="Text Box 22"/>
          <p:cNvSpPr txBox="1">
            <a:spLocks noChangeArrowheads="1"/>
          </p:cNvSpPr>
          <p:nvPr/>
        </p:nvSpPr>
        <p:spPr bwMode="auto">
          <a:xfrm>
            <a:off x="6172200" y="23622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4.2</a:t>
            </a:r>
          </a:p>
        </p:txBody>
      </p:sp>
      <p:sp>
        <p:nvSpPr>
          <p:cNvPr id="60439" name="Text Box 23"/>
          <p:cNvSpPr txBox="1">
            <a:spLocks noChangeArrowheads="1"/>
          </p:cNvSpPr>
          <p:nvPr/>
        </p:nvSpPr>
        <p:spPr bwMode="auto">
          <a:xfrm>
            <a:off x="3581400" y="28194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6.6 x 10</a:t>
            </a:r>
            <a:r>
              <a:rPr lang="en-US" altLang="en-US" sz="1800" baseline="30000">
                <a:latin typeface="Arial" panose="020B0604020202020204" pitchFamily="34" charset="0"/>
              </a:rPr>
              <a:t>-4</a:t>
            </a:r>
            <a:endParaRPr lang="en-US" altLang="en-US" sz="1800">
              <a:latin typeface="Arial" panose="020B0604020202020204" pitchFamily="34" charset="0"/>
            </a:endParaRPr>
          </a:p>
        </p:txBody>
      </p:sp>
      <p:sp>
        <p:nvSpPr>
          <p:cNvPr id="60440" name="Text Box 24"/>
          <p:cNvSpPr txBox="1">
            <a:spLocks noChangeArrowheads="1"/>
          </p:cNvSpPr>
          <p:nvPr/>
        </p:nvSpPr>
        <p:spPr bwMode="auto">
          <a:xfrm>
            <a:off x="6172200" y="28194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27.1</a:t>
            </a:r>
          </a:p>
        </p:txBody>
      </p:sp>
      <p:sp>
        <p:nvSpPr>
          <p:cNvPr id="60441" name="Text Box 25"/>
          <p:cNvSpPr txBox="1">
            <a:spLocks noChangeArrowheads="1"/>
          </p:cNvSpPr>
          <p:nvPr/>
        </p:nvSpPr>
        <p:spPr bwMode="auto">
          <a:xfrm>
            <a:off x="3581400" y="3276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10.4 x 10</a:t>
            </a:r>
            <a:r>
              <a:rPr lang="en-US" altLang="en-US" sz="1800" baseline="30000">
                <a:latin typeface="Arial" panose="020B0604020202020204" pitchFamily="34" charset="0"/>
              </a:rPr>
              <a:t>-4</a:t>
            </a:r>
            <a:endParaRPr lang="en-US" altLang="en-US" sz="1800">
              <a:latin typeface="Arial" panose="020B0604020202020204" pitchFamily="34" charset="0"/>
            </a:endParaRPr>
          </a:p>
        </p:txBody>
      </p:sp>
      <p:sp>
        <p:nvSpPr>
          <p:cNvPr id="60442" name="Text Box 26"/>
          <p:cNvSpPr txBox="1">
            <a:spLocks noChangeArrowheads="1"/>
          </p:cNvSpPr>
          <p:nvPr/>
        </p:nvSpPr>
        <p:spPr bwMode="auto">
          <a:xfrm>
            <a:off x="6172200" y="3276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77.4</a:t>
            </a:r>
          </a:p>
        </p:txBody>
      </p:sp>
      <p:sp>
        <p:nvSpPr>
          <p:cNvPr id="60443" name="Text Box 27"/>
          <p:cNvSpPr txBox="1">
            <a:spLocks noChangeArrowheads="1"/>
          </p:cNvSpPr>
          <p:nvPr/>
        </p:nvSpPr>
        <p:spPr bwMode="auto">
          <a:xfrm>
            <a:off x="3581400" y="3733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15.6 x 10</a:t>
            </a:r>
            <a:r>
              <a:rPr lang="en-US" altLang="en-US" sz="1800" baseline="30000">
                <a:latin typeface="Arial" panose="020B0604020202020204" pitchFamily="34" charset="0"/>
              </a:rPr>
              <a:t>-4</a:t>
            </a:r>
            <a:endParaRPr lang="en-US" altLang="en-US" sz="1800">
              <a:latin typeface="Arial" panose="020B0604020202020204" pitchFamily="34" charset="0"/>
            </a:endParaRPr>
          </a:p>
        </p:txBody>
      </p:sp>
      <p:sp>
        <p:nvSpPr>
          <p:cNvPr id="60444" name="Text Box 28"/>
          <p:cNvSpPr txBox="1">
            <a:spLocks noChangeArrowheads="1"/>
          </p:cNvSpPr>
          <p:nvPr/>
        </p:nvSpPr>
        <p:spPr bwMode="auto">
          <a:xfrm>
            <a:off x="6172200" y="3733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81.6</a:t>
            </a:r>
          </a:p>
        </p:txBody>
      </p:sp>
      <p:sp>
        <p:nvSpPr>
          <p:cNvPr id="60445" name="Text Box 29"/>
          <p:cNvSpPr txBox="1">
            <a:spLocks noChangeArrowheads="1"/>
          </p:cNvSpPr>
          <p:nvPr/>
        </p:nvSpPr>
        <p:spPr bwMode="auto">
          <a:xfrm>
            <a:off x="3581400" y="4191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21.8 x 10</a:t>
            </a:r>
            <a:r>
              <a:rPr lang="en-US" altLang="en-US" sz="1800" baseline="30000">
                <a:latin typeface="Arial" panose="020B0604020202020204" pitchFamily="34" charset="0"/>
              </a:rPr>
              <a:t>-4</a:t>
            </a:r>
            <a:endParaRPr lang="en-US" altLang="en-US" sz="1800">
              <a:latin typeface="Arial" panose="020B0604020202020204" pitchFamily="34" charset="0"/>
            </a:endParaRPr>
          </a:p>
        </p:txBody>
      </p:sp>
      <p:sp>
        <p:nvSpPr>
          <p:cNvPr id="60446" name="Text Box 30"/>
          <p:cNvSpPr txBox="1">
            <a:spLocks noChangeArrowheads="1"/>
          </p:cNvSpPr>
          <p:nvPr/>
        </p:nvSpPr>
        <p:spPr bwMode="auto">
          <a:xfrm>
            <a:off x="6172200" y="4191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90.2</a:t>
            </a:r>
          </a:p>
        </p:txBody>
      </p:sp>
      <p:sp>
        <p:nvSpPr>
          <p:cNvPr id="60447" name="Text Box 31"/>
          <p:cNvSpPr txBox="1">
            <a:spLocks noChangeArrowheads="1"/>
          </p:cNvSpPr>
          <p:nvPr/>
        </p:nvSpPr>
        <p:spPr bwMode="auto">
          <a:xfrm>
            <a:off x="3581400" y="46482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32.7 x 10</a:t>
            </a:r>
            <a:r>
              <a:rPr lang="en-US" altLang="en-US" sz="1800" baseline="30000">
                <a:latin typeface="Arial" panose="020B0604020202020204" pitchFamily="34" charset="0"/>
              </a:rPr>
              <a:t>-4</a:t>
            </a:r>
            <a:endParaRPr lang="en-US" altLang="en-US" sz="1800">
              <a:latin typeface="Arial" panose="020B0604020202020204" pitchFamily="34" charset="0"/>
            </a:endParaRPr>
          </a:p>
        </p:txBody>
      </p:sp>
      <p:sp>
        <p:nvSpPr>
          <p:cNvPr id="60448" name="Text Box 32"/>
          <p:cNvSpPr txBox="1">
            <a:spLocks noChangeArrowheads="1"/>
          </p:cNvSpPr>
          <p:nvPr/>
        </p:nvSpPr>
        <p:spPr bwMode="auto">
          <a:xfrm>
            <a:off x="6172200" y="46482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en-US" altLang="en-US" sz="1800">
                <a:latin typeface="Arial" panose="020B0604020202020204" pitchFamily="34" charset="0"/>
              </a:rPr>
              <a:t>121.4</a:t>
            </a:r>
          </a:p>
        </p:txBody>
      </p:sp>
      <p:sp>
        <p:nvSpPr>
          <p:cNvPr id="60449" name="Text Box 33"/>
          <p:cNvSpPr txBox="1">
            <a:spLocks noChangeArrowheads="1"/>
          </p:cNvSpPr>
          <p:nvPr/>
        </p:nvSpPr>
        <p:spPr bwMode="auto">
          <a:xfrm>
            <a:off x="1295400" y="5410200"/>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 At 273K and 1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left)">
                                      <p:cBhvr>
                                        <p:cTn id="7" dur="500"/>
                                        <p:tgtEl>
                                          <p:spTgt spid="52226"/>
                                        </p:tgtEl>
                                      </p:cBhvr>
                                    </p:animEffect>
                                  </p:childTnLst>
                                  <p:subTnLst>
                                    <p:set>
                                      <p:cBhvr override="childStyle">
                                        <p:cTn dur="1" fill="hold" display="0" masterRel="nextClick" afterEffect="1"/>
                                        <p:tgtEl>
                                          <p:spTgt spid="5222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wipe(left)">
                                      <p:cBhvr>
                                        <p:cTn id="12" dur="500"/>
                                        <p:tgtEl>
                                          <p:spTgt spid="52227"/>
                                        </p:tgtEl>
                                      </p:cBhvr>
                                    </p:animEffect>
                                  </p:childTnLst>
                                  <p:subTnLst>
                                    <p:set>
                                      <p:cBhvr override="childStyle">
                                        <p:cTn dur="1" fill="hold" display="0" masterRel="nextClick" afterEffect="1"/>
                                        <p:tgtEl>
                                          <p:spTgt spid="5222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8"/>
                                        </p:tgtEl>
                                        <p:attrNameLst>
                                          <p:attrName>style.visibility</p:attrName>
                                        </p:attrNameLst>
                                      </p:cBhvr>
                                      <p:to>
                                        <p:strVal val="visible"/>
                                      </p:to>
                                    </p:set>
                                    <p:animEffect transition="in" filter="wipe(left)">
                                      <p:cBhvr>
                                        <p:cTn id="17" dur="500"/>
                                        <p:tgtEl>
                                          <p:spTgt spid="52228"/>
                                        </p:tgtEl>
                                      </p:cBhvr>
                                    </p:animEffect>
                                  </p:childTnLst>
                                  <p:subTnLst>
                                    <p:set>
                                      <p:cBhvr override="childStyle">
                                        <p:cTn dur="1" fill="hold" display="0" masterRel="nextClick" afterEffect="1"/>
                                        <p:tgtEl>
                                          <p:spTgt spid="5222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229"/>
                                        </p:tgtEl>
                                        <p:attrNameLst>
                                          <p:attrName>style.visibility</p:attrName>
                                        </p:attrNameLst>
                                      </p:cBhvr>
                                      <p:to>
                                        <p:strVal val="visible"/>
                                      </p:to>
                                    </p:set>
                                    <p:animEffect transition="in" filter="wipe(left)">
                                      <p:cBhvr>
                                        <p:cTn id="22" dur="500"/>
                                        <p:tgtEl>
                                          <p:spTgt spid="52229"/>
                                        </p:tgtEl>
                                      </p:cBhvr>
                                    </p:animEffect>
                                  </p:childTnLst>
                                  <p:subTnLst>
                                    <p:set>
                                      <p:cBhvr override="childStyle">
                                        <p:cTn dur="1" fill="hold" display="0" masterRel="nextClick" afterEffect="1"/>
                                        <p:tgtEl>
                                          <p:spTgt spid="5222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230"/>
                                        </p:tgtEl>
                                        <p:attrNameLst>
                                          <p:attrName>style.visibility</p:attrName>
                                        </p:attrNameLst>
                                      </p:cBhvr>
                                      <p:to>
                                        <p:strVal val="visible"/>
                                      </p:to>
                                    </p:set>
                                    <p:animEffect transition="in" filter="wipe(left)">
                                      <p:cBhvr>
                                        <p:cTn id="27" dur="500"/>
                                        <p:tgtEl>
                                          <p:spTgt spid="52230"/>
                                        </p:tgtEl>
                                      </p:cBhvr>
                                    </p:animEffect>
                                  </p:childTnLst>
                                  <p:subTnLst>
                                    <p:set>
                                      <p:cBhvr override="childStyle">
                                        <p:cTn dur="1" fill="hold" display="0" masterRel="nextClick" afterEffect="1"/>
                                        <p:tgtEl>
                                          <p:spTgt spid="52230"/>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231"/>
                                        </p:tgtEl>
                                        <p:attrNameLst>
                                          <p:attrName>style.visibility</p:attrName>
                                        </p:attrNameLst>
                                      </p:cBhvr>
                                      <p:to>
                                        <p:strVal val="visible"/>
                                      </p:to>
                                    </p:set>
                                    <p:animEffect transition="in" filter="wipe(left)">
                                      <p:cBhvr>
                                        <p:cTn id="32" dur="500"/>
                                        <p:tgtEl>
                                          <p:spTgt spid="52231"/>
                                        </p:tgtEl>
                                      </p:cBhvr>
                                    </p:animEffect>
                                  </p:childTnLst>
                                  <p:subTnLst>
                                    <p:set>
                                      <p:cBhvr override="childStyle">
                                        <p:cTn dur="1" fill="hold" display="0" masterRel="nextClick" afterEffect="1"/>
                                        <p:tgtEl>
                                          <p:spTgt spid="522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28" grpId="0" animBg="1"/>
      <p:bldP spid="52229" grpId="0" animBg="1"/>
      <p:bldP spid="52230" grpId="0" animBg="1"/>
      <p:bldP spid="522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0" y="304800"/>
            <a:ext cx="8458200"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2800" b="1" u="sng" dirty="0"/>
              <a:t>II.	Temperature</a:t>
            </a:r>
            <a:endParaRPr lang="en-US" sz="2800" b="1" dirty="0"/>
          </a:p>
          <a:p>
            <a:pPr>
              <a:defRPr/>
            </a:pPr>
            <a:endParaRPr lang="en-US" sz="2800" b="1" dirty="0"/>
          </a:p>
          <a:p>
            <a:pPr>
              <a:defRPr/>
            </a:pPr>
            <a:r>
              <a:rPr lang="en-US" sz="2800" b="1" dirty="0"/>
              <a:t>	</a:t>
            </a:r>
            <a:r>
              <a:rPr lang="en-US" sz="3200" b="1" dirty="0">
                <a:solidFill>
                  <a:srgbClr val="7030A0"/>
                </a:solidFill>
                <a:effectLst>
                  <a:outerShdw blurRad="38100" dist="38100" dir="2700000" algn="tl">
                    <a:srgbClr val="000000">
                      <a:alpha val="43137"/>
                    </a:srgbClr>
                  </a:outerShdw>
                </a:effectLst>
              </a:rPr>
              <a:t>Gas/Liquid mixture</a:t>
            </a:r>
          </a:p>
          <a:p>
            <a:pPr>
              <a:defRPr/>
            </a:pPr>
            <a:r>
              <a:rPr lang="en-US" sz="3200" b="1" dirty="0">
                <a:solidFill>
                  <a:srgbClr val="7030A0"/>
                </a:solidFill>
              </a:rPr>
              <a:t>		-  most gases are insoluble at higher </a:t>
            </a:r>
          </a:p>
          <a:p>
            <a:pPr>
              <a:defRPr/>
            </a:pPr>
            <a:r>
              <a:rPr lang="en-US" sz="3200" b="1" dirty="0">
                <a:solidFill>
                  <a:srgbClr val="7030A0"/>
                </a:solidFill>
              </a:rPr>
              <a:t>		    temperatures</a:t>
            </a:r>
          </a:p>
          <a:p>
            <a:pPr>
              <a:defRPr/>
            </a:pPr>
            <a:endParaRPr lang="en-US" sz="3200" b="1" dirty="0">
              <a:solidFill>
                <a:srgbClr val="7030A0"/>
              </a:solidFill>
            </a:endParaRPr>
          </a:p>
          <a:p>
            <a:pPr>
              <a:defRPr/>
            </a:pPr>
            <a:endParaRPr lang="en-US" sz="3200" b="1" dirty="0">
              <a:solidFill>
                <a:srgbClr val="7030A0"/>
              </a:solidFill>
            </a:endParaRPr>
          </a:p>
          <a:p>
            <a:pPr>
              <a:defRPr/>
            </a:pPr>
            <a:r>
              <a:rPr lang="en-US" sz="3200" b="1" dirty="0">
                <a:solidFill>
                  <a:srgbClr val="7030A0"/>
                </a:solidFill>
              </a:rPr>
              <a:t>	</a:t>
            </a:r>
            <a:r>
              <a:rPr lang="en-US" sz="3200" b="1" dirty="0">
                <a:solidFill>
                  <a:srgbClr val="7030A0"/>
                </a:solidFill>
                <a:effectLst>
                  <a:outerShdw blurRad="38100" dist="38100" dir="2700000" algn="tl">
                    <a:srgbClr val="000000">
                      <a:alpha val="43137"/>
                    </a:srgbClr>
                  </a:outerShdw>
                </a:effectLst>
              </a:rPr>
              <a:t>Salt/Liquid mixture</a:t>
            </a:r>
          </a:p>
          <a:p>
            <a:pPr>
              <a:defRPr/>
            </a:pPr>
            <a:r>
              <a:rPr lang="en-US" sz="3200" b="1" dirty="0">
                <a:solidFill>
                  <a:srgbClr val="7030A0"/>
                </a:solidFill>
              </a:rPr>
              <a:t>		-  most salts become more soluble at high temperatures but many slightly soluble salts become insoluble.</a:t>
            </a:r>
          </a:p>
          <a:p>
            <a:pPr>
              <a:defRPr/>
            </a:pP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28600" y="228600"/>
            <a:ext cx="8686800"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74625">
              <a:tabLst>
                <a:tab pos="1196975" algn="l"/>
              </a:tabLst>
              <a:defRPr sz="2400">
                <a:solidFill>
                  <a:schemeClr val="tx1"/>
                </a:solidFill>
                <a:latin typeface="Times New Roman" pitchFamily="18" charset="0"/>
              </a:defRPr>
            </a:lvl1pPr>
            <a:lvl2pPr marL="742950" indent="-285750" defTabSz="174625">
              <a:tabLst>
                <a:tab pos="1196975" algn="l"/>
              </a:tabLst>
              <a:defRPr sz="2400">
                <a:solidFill>
                  <a:schemeClr val="tx1"/>
                </a:solidFill>
                <a:latin typeface="Times New Roman" pitchFamily="18" charset="0"/>
              </a:defRPr>
            </a:lvl2pPr>
            <a:lvl3pPr marL="234950" defTabSz="174625">
              <a:tabLst>
                <a:tab pos="1196975" algn="l"/>
              </a:tabLst>
              <a:defRPr sz="2400">
                <a:solidFill>
                  <a:schemeClr val="tx1"/>
                </a:solidFill>
                <a:latin typeface="Times New Roman" pitchFamily="18" charset="0"/>
              </a:defRPr>
            </a:lvl3pPr>
            <a:lvl4pPr marL="1600200" indent="-228600" defTabSz="174625">
              <a:tabLst>
                <a:tab pos="1196975" algn="l"/>
              </a:tabLst>
              <a:defRPr sz="2400">
                <a:solidFill>
                  <a:schemeClr val="tx1"/>
                </a:solidFill>
                <a:latin typeface="Times New Roman" pitchFamily="18" charset="0"/>
              </a:defRPr>
            </a:lvl4pPr>
            <a:lvl5pPr marL="463550" defTabSz="174625">
              <a:tabLst>
                <a:tab pos="1196975" algn="l"/>
              </a:tabLst>
              <a:defRPr sz="2400">
                <a:solidFill>
                  <a:schemeClr val="tx1"/>
                </a:solidFill>
                <a:latin typeface="Times New Roman" pitchFamily="18" charset="0"/>
              </a:defRPr>
            </a:lvl5pPr>
            <a:lvl6pPr marL="920750" defTabSz="174625" eaLnBrk="0" fontAlgn="base" hangingPunct="0">
              <a:spcBef>
                <a:spcPct val="0"/>
              </a:spcBef>
              <a:spcAft>
                <a:spcPct val="0"/>
              </a:spcAft>
              <a:tabLst>
                <a:tab pos="1196975" algn="l"/>
              </a:tabLst>
              <a:defRPr sz="2400">
                <a:solidFill>
                  <a:schemeClr val="tx1"/>
                </a:solidFill>
                <a:latin typeface="Times New Roman" pitchFamily="18" charset="0"/>
              </a:defRPr>
            </a:lvl6pPr>
            <a:lvl7pPr marL="1377950" defTabSz="174625" eaLnBrk="0" fontAlgn="base" hangingPunct="0">
              <a:spcBef>
                <a:spcPct val="0"/>
              </a:spcBef>
              <a:spcAft>
                <a:spcPct val="0"/>
              </a:spcAft>
              <a:tabLst>
                <a:tab pos="1196975" algn="l"/>
              </a:tabLst>
              <a:defRPr sz="2400">
                <a:solidFill>
                  <a:schemeClr val="tx1"/>
                </a:solidFill>
                <a:latin typeface="Times New Roman" pitchFamily="18" charset="0"/>
              </a:defRPr>
            </a:lvl7pPr>
            <a:lvl8pPr marL="1835150" defTabSz="174625" eaLnBrk="0" fontAlgn="base" hangingPunct="0">
              <a:spcBef>
                <a:spcPct val="0"/>
              </a:spcBef>
              <a:spcAft>
                <a:spcPct val="0"/>
              </a:spcAft>
              <a:tabLst>
                <a:tab pos="1196975" algn="l"/>
              </a:tabLst>
              <a:defRPr sz="2400">
                <a:solidFill>
                  <a:schemeClr val="tx1"/>
                </a:solidFill>
                <a:latin typeface="Times New Roman" pitchFamily="18" charset="0"/>
              </a:defRPr>
            </a:lvl8pPr>
            <a:lvl9pPr marL="2292350" defTabSz="174625" eaLnBrk="0" fontAlgn="base" hangingPunct="0">
              <a:spcBef>
                <a:spcPct val="0"/>
              </a:spcBef>
              <a:spcAft>
                <a:spcPct val="0"/>
              </a:spcAft>
              <a:tabLst>
                <a:tab pos="1196975" algn="l"/>
              </a:tabLst>
              <a:defRPr sz="2400">
                <a:solidFill>
                  <a:schemeClr val="tx1"/>
                </a:solidFill>
                <a:latin typeface="Times New Roman" pitchFamily="18" charset="0"/>
              </a:defRPr>
            </a:lvl9pPr>
          </a:lstStyle>
          <a:p>
            <a:pPr lvl="2" algn="ctr">
              <a:defRPr/>
            </a:pPr>
            <a:r>
              <a:rPr lang="en-US" sz="2800" b="1" dirty="0">
                <a:latin typeface="+mn-lt"/>
              </a:rPr>
              <a:t>Factors Affecting Solubility</a:t>
            </a:r>
          </a:p>
          <a:p>
            <a:pPr>
              <a:defRPr/>
            </a:pPr>
            <a:r>
              <a:rPr lang="en-US" sz="2800" b="1" dirty="0">
                <a:latin typeface="+mn-lt"/>
              </a:rPr>
              <a:t>II. Temperature</a:t>
            </a:r>
          </a:p>
          <a:p>
            <a:pPr>
              <a:defRPr/>
            </a:pPr>
            <a:endParaRPr lang="en-US" sz="1400" b="1" dirty="0">
              <a:solidFill>
                <a:srgbClr val="339933"/>
              </a:solidFill>
              <a:latin typeface="+mn-lt"/>
            </a:endParaRPr>
          </a:p>
          <a:p>
            <a:pPr>
              <a:defRPr/>
            </a:pPr>
            <a:r>
              <a:rPr lang="en-US" sz="2800" b="1" dirty="0">
                <a:solidFill>
                  <a:srgbClr val="7030A0"/>
                </a:solidFill>
                <a:latin typeface="+mn-lt"/>
              </a:rPr>
              <a:t>1.The solubility of most </a:t>
            </a:r>
            <a:r>
              <a:rPr lang="en-US" sz="2800" b="1" u="sng" dirty="0">
                <a:solidFill>
                  <a:srgbClr val="7030A0"/>
                </a:solidFill>
                <a:latin typeface="+mn-lt"/>
              </a:rPr>
              <a:t>solid</a:t>
            </a:r>
            <a:r>
              <a:rPr lang="en-US" sz="2800" b="1" dirty="0">
                <a:solidFill>
                  <a:srgbClr val="7030A0"/>
                </a:solidFill>
                <a:latin typeface="+mn-lt"/>
              </a:rPr>
              <a:t> solutes in water increases with elevated temperatures.  That is, solubility increases as temperature increases</a:t>
            </a:r>
          </a:p>
          <a:p>
            <a:pPr lvl="4">
              <a:defRPr/>
            </a:pPr>
            <a:r>
              <a:rPr lang="en-US" sz="2800" b="1" dirty="0">
                <a:latin typeface="+mn-lt"/>
              </a:rPr>
              <a:t> </a:t>
            </a:r>
          </a:p>
          <a:p>
            <a:pPr>
              <a:defRPr/>
            </a:pPr>
            <a:r>
              <a:rPr lang="en-US" sz="2800" b="1" dirty="0">
                <a:solidFill>
                  <a:srgbClr val="7030A0"/>
                </a:solidFill>
                <a:latin typeface="+mn-lt"/>
              </a:rPr>
              <a:t>2.  In contrast to solid solutes, the solubility of </a:t>
            </a:r>
            <a:r>
              <a:rPr lang="en-US" sz="2800" b="1" u="sng" dirty="0">
                <a:solidFill>
                  <a:srgbClr val="7030A0"/>
                </a:solidFill>
                <a:latin typeface="+mn-lt"/>
              </a:rPr>
              <a:t>gases</a:t>
            </a:r>
            <a:r>
              <a:rPr lang="en-US" sz="2800" b="1" dirty="0">
                <a:solidFill>
                  <a:srgbClr val="7030A0"/>
                </a:solidFill>
                <a:latin typeface="+mn-lt"/>
              </a:rPr>
              <a:t> decreases in water with increasing temperature (</a:t>
            </a:r>
            <a:r>
              <a:rPr lang="en-US" sz="2800" b="1" u="sng" dirty="0">
                <a:solidFill>
                  <a:srgbClr val="7030A0"/>
                </a:solidFill>
                <a:latin typeface="+mn-lt"/>
              </a:rPr>
              <a:t>recall</a:t>
            </a:r>
            <a:r>
              <a:rPr lang="en-US" sz="2800" b="1" dirty="0">
                <a:solidFill>
                  <a:srgbClr val="7030A0"/>
                </a:solidFill>
                <a:latin typeface="+mn-lt"/>
              </a:rPr>
              <a:t>: increasing temperature = increase in Kinetic Energy = greater ease for gas molecules to escape from solution).  For solutions of gases in organic solvents, the situation is often reversed; that is, gases become more soluble at higher temperatures.</a:t>
            </a:r>
            <a:endParaRPr lang="en-US" sz="2800" dirty="0">
              <a:solidFill>
                <a:srgbClr val="7030A0"/>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3">
            <a:extLst>
              <a:ext uri="{28A0092B-C50C-407E-A947-70E740481C1C}">
                <a14:useLocalDpi xmlns:a14="http://schemas.microsoft.com/office/drawing/2010/main" val="0"/>
              </a:ext>
            </a:extLst>
          </a:blip>
          <a:srcRect t="1613" b="-96"/>
          <a:stretch>
            <a:fillRect/>
          </a:stretch>
        </p:blipFill>
        <p:spPr bwMode="auto">
          <a:xfrm>
            <a:off x="2590800" y="1371600"/>
            <a:ext cx="4953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4"/>
          <p:cNvSpPr txBox="1">
            <a:spLocks noChangeArrowheads="1"/>
          </p:cNvSpPr>
          <p:nvPr/>
        </p:nvSpPr>
        <p:spPr bwMode="auto">
          <a:xfrm>
            <a:off x="1905000" y="381000"/>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b="1">
                <a:latin typeface="Arial" panose="020B0604020202020204" pitchFamily="34" charset="0"/>
              </a:rPr>
              <a:t>The relation between solubility and temperature for several ionic compounds.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00050" y="1524000"/>
            <a:ext cx="2362200" cy="396875"/>
          </a:xfrm>
          <a:prstGeom prst="rect">
            <a:avLst/>
          </a:prstGeom>
          <a:gradFill rotWithShape="0">
            <a:gsLst>
              <a:gs pos="0">
                <a:srgbClr val="FF9218"/>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Henry’s Law</a:t>
            </a: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t="1971"/>
          <a:stretch>
            <a:fillRect/>
          </a:stretch>
        </p:blipFill>
        <p:spPr bwMode="auto">
          <a:xfrm>
            <a:off x="3886200" y="1089025"/>
            <a:ext cx="49720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552450" y="2819400"/>
            <a:ext cx="2209800" cy="396875"/>
          </a:xfrm>
          <a:prstGeom prst="rect">
            <a:avLst/>
          </a:prstGeom>
          <a:gradFill rotWithShape="0">
            <a:gsLst>
              <a:gs pos="0">
                <a:srgbClr val="FF9218"/>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i="1">
                <a:latin typeface="Arial" panose="020B0604020202020204" pitchFamily="34" charset="0"/>
              </a:rPr>
              <a:t>S</a:t>
            </a:r>
            <a:r>
              <a:rPr lang="en-US" altLang="en-US" sz="2000" i="1" baseline="-25000">
                <a:latin typeface="Arial" panose="020B0604020202020204" pitchFamily="34" charset="0"/>
              </a:rPr>
              <a:t>gas</a:t>
            </a:r>
            <a:r>
              <a:rPr lang="en-US" altLang="en-US" sz="2000" i="1">
                <a:latin typeface="Arial" panose="020B0604020202020204" pitchFamily="34" charset="0"/>
              </a:rPr>
              <a:t> = k</a:t>
            </a:r>
            <a:r>
              <a:rPr lang="en-US" altLang="en-US" sz="2000" i="1" baseline="-25000">
                <a:latin typeface="Arial" panose="020B0604020202020204" pitchFamily="34" charset="0"/>
              </a:rPr>
              <a:t>H</a:t>
            </a:r>
            <a:r>
              <a:rPr lang="en-US" altLang="en-US" sz="2000" i="1">
                <a:latin typeface="Arial" panose="020B0604020202020204" pitchFamily="34" charset="0"/>
              </a:rPr>
              <a:t> X P</a:t>
            </a:r>
            <a:r>
              <a:rPr lang="en-US" altLang="en-US" sz="2000" i="1" baseline="-25000">
                <a:latin typeface="Arial" panose="020B0604020202020204" pitchFamily="34" charset="0"/>
              </a:rPr>
              <a:t>gas</a:t>
            </a:r>
            <a:endParaRPr lang="en-US" altLang="en-US" sz="2000" i="1">
              <a:latin typeface="Arial" panose="020B0604020202020204" pitchFamily="34" charset="0"/>
            </a:endParaRPr>
          </a:p>
        </p:txBody>
      </p:sp>
      <p:sp>
        <p:nvSpPr>
          <p:cNvPr id="66565" name="Text Box 5"/>
          <p:cNvSpPr txBox="1">
            <a:spLocks noChangeArrowheads="1"/>
          </p:cNvSpPr>
          <p:nvPr/>
        </p:nvSpPr>
        <p:spPr bwMode="auto">
          <a:xfrm>
            <a:off x="381000" y="3505200"/>
            <a:ext cx="327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The solubility of a gas (</a:t>
            </a:r>
            <a:r>
              <a:rPr lang="en-US" altLang="en-US" sz="1800" i="1">
                <a:latin typeface="Arial" panose="020B0604020202020204" pitchFamily="34" charset="0"/>
              </a:rPr>
              <a:t>S</a:t>
            </a:r>
            <a:r>
              <a:rPr lang="en-US" altLang="en-US" sz="1800" i="1" baseline="-25000">
                <a:latin typeface="Arial" panose="020B0604020202020204" pitchFamily="34" charset="0"/>
              </a:rPr>
              <a:t>gas</a:t>
            </a:r>
            <a:r>
              <a:rPr lang="en-US" altLang="en-US" sz="1800">
                <a:latin typeface="Arial" panose="020B0604020202020204" pitchFamily="34" charset="0"/>
              </a:rPr>
              <a:t>) is directly proportional to the partial pressure of the gas (</a:t>
            </a:r>
            <a:r>
              <a:rPr lang="en-US" altLang="en-US" sz="1800" i="1">
                <a:latin typeface="Arial" panose="020B0604020202020204" pitchFamily="34" charset="0"/>
              </a:rPr>
              <a:t>P</a:t>
            </a:r>
            <a:r>
              <a:rPr lang="en-US" altLang="en-US" sz="1800" i="1" baseline="-25000">
                <a:latin typeface="Arial" panose="020B0604020202020204" pitchFamily="34" charset="0"/>
              </a:rPr>
              <a:t>gas</a:t>
            </a:r>
            <a:r>
              <a:rPr lang="en-US" altLang="en-US" sz="1800">
                <a:latin typeface="Arial" panose="020B0604020202020204" pitchFamily="34" charset="0"/>
              </a:rPr>
              <a:t>) above the solution.</a:t>
            </a:r>
          </a:p>
        </p:txBody>
      </p:sp>
      <p:sp>
        <p:nvSpPr>
          <p:cNvPr id="66566" name="Text Box 2"/>
          <p:cNvSpPr txBox="1">
            <a:spLocks noChangeArrowheads="1"/>
          </p:cNvSpPr>
          <p:nvPr/>
        </p:nvSpPr>
        <p:spPr bwMode="auto">
          <a:xfrm>
            <a:off x="346364" y="363537"/>
            <a:ext cx="4972050" cy="523875"/>
          </a:xfrm>
          <a:prstGeom prst="rect">
            <a:avLst/>
          </a:prstGeom>
          <a:gradFill rotWithShape="0">
            <a:gsLst>
              <a:gs pos="0">
                <a:srgbClr val="FF9218"/>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800" b="1" dirty="0">
                <a:latin typeface="Arial" panose="020B0604020202020204" pitchFamily="34" charset="0"/>
              </a:rPr>
              <a:t>PRESSURE EFFECTS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533400"/>
            <a:ext cx="8394700" cy="58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3200" b="1" u="sng" dirty="0"/>
              <a:t>III.	Pressure</a:t>
            </a:r>
          </a:p>
          <a:p>
            <a:pPr>
              <a:defRPr/>
            </a:pPr>
            <a:r>
              <a:rPr lang="en-US" sz="3200" b="1" dirty="0">
                <a:solidFill>
                  <a:srgbClr val="006600"/>
                </a:solidFill>
              </a:rPr>
              <a:t>Gas/Liquid</a:t>
            </a:r>
          </a:p>
          <a:p>
            <a:pPr>
              <a:defRPr/>
            </a:pPr>
            <a:r>
              <a:rPr lang="en-US" sz="3200" b="1" dirty="0">
                <a:solidFill>
                  <a:srgbClr val="006600"/>
                </a:solidFill>
              </a:rPr>
              <a:t>		-  as P</a:t>
            </a:r>
            <a:r>
              <a:rPr lang="en-US" sz="3200" b="1" dirty="0">
                <a:solidFill>
                  <a:schemeClr val="accent2">
                    <a:lumMod val="75000"/>
                  </a:schemeClr>
                </a:solidFill>
                <a:sym typeface="Symbol" pitchFamily="18" charset="2"/>
              </a:rPr>
              <a:t></a:t>
            </a:r>
            <a:r>
              <a:rPr lang="en-US" sz="3200" b="1" dirty="0">
                <a:solidFill>
                  <a:srgbClr val="006600"/>
                </a:solidFill>
                <a:sym typeface="Symbol" pitchFamily="18" charset="2"/>
              </a:rPr>
              <a:t>, the solubility</a:t>
            </a:r>
            <a:r>
              <a:rPr lang="en-US" sz="3200" b="1" dirty="0">
                <a:solidFill>
                  <a:schemeClr val="accent2">
                    <a:lumMod val="75000"/>
                  </a:schemeClr>
                </a:solidFill>
                <a:sym typeface="Symbol" pitchFamily="18" charset="2"/>
              </a:rPr>
              <a:t></a:t>
            </a:r>
          </a:p>
          <a:p>
            <a:pPr>
              <a:defRPr/>
            </a:pPr>
            <a:endParaRPr lang="en-US" sz="1600" b="1" dirty="0">
              <a:solidFill>
                <a:srgbClr val="006600"/>
              </a:solidFill>
              <a:sym typeface="Symbol" pitchFamily="18" charset="2"/>
            </a:endParaRPr>
          </a:p>
          <a:p>
            <a:pPr>
              <a:defRPr/>
            </a:pPr>
            <a:r>
              <a:rPr lang="en-US" b="1" dirty="0">
                <a:solidFill>
                  <a:srgbClr val="006600"/>
                </a:solidFill>
              </a:rPr>
              <a:t>1.  The solubility of a gas in any solvent is increased as the pressure of the gas over the solvent increases.  Think about a freshly opened can of soda pop as it fizzes!  Why does the soda go flat after time?</a:t>
            </a:r>
          </a:p>
          <a:p>
            <a:pPr>
              <a:defRPr/>
            </a:pPr>
            <a:endParaRPr lang="en-US" b="1" dirty="0">
              <a:solidFill>
                <a:srgbClr val="006600"/>
              </a:solidFill>
            </a:endParaRPr>
          </a:p>
          <a:p>
            <a:pPr>
              <a:defRPr/>
            </a:pPr>
            <a:r>
              <a:rPr lang="en-US" b="1" dirty="0">
                <a:solidFill>
                  <a:srgbClr val="006600"/>
                </a:solidFill>
              </a:rPr>
              <a:t>2.  As more pressure is applied to gas molecules, the rate at which they strike the surface to enter the solution phase increases.</a:t>
            </a:r>
          </a:p>
          <a:p>
            <a:pPr>
              <a:defRPr/>
            </a:pPr>
            <a:endParaRPr lang="en-US" b="1" dirty="0">
              <a:solidFill>
                <a:srgbClr val="006600"/>
              </a:solidFill>
            </a:endParaRPr>
          </a:p>
          <a:p>
            <a:pPr>
              <a:defRPr/>
            </a:pPr>
            <a:r>
              <a:rPr lang="en-US" b="1" dirty="0">
                <a:solidFill>
                  <a:srgbClr val="006600"/>
                </a:solidFill>
              </a:rPr>
              <a:t>3.  By contrast, the solubility's of solids and liquids are not appreciably affected by pressure</a:t>
            </a:r>
            <a:r>
              <a:rPr lang="en-US" b="1" dirty="0">
                <a:solidFill>
                  <a:srgbClr val="006600"/>
                </a:solidFill>
                <a:latin typeface="Comic Sans MS" pitchFamily="66"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09800" y="914400"/>
            <a:ext cx="4495800" cy="519113"/>
          </a:xfrm>
          <a:prstGeom prst="rect">
            <a:avLst/>
          </a:prstGeom>
          <a:gradFill rotWithShape="0">
            <a:gsLst>
              <a:gs pos="0">
                <a:srgbClr val="FF9218"/>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b="1">
                <a:latin typeface="Arial" panose="020B0604020202020204" pitchFamily="34" charset="0"/>
              </a:rPr>
              <a:t>LIKE DISSOLVES LIKE</a:t>
            </a:r>
          </a:p>
        </p:txBody>
      </p:sp>
      <p:sp>
        <p:nvSpPr>
          <p:cNvPr id="46083" name="Text Box 3"/>
          <p:cNvSpPr txBox="1">
            <a:spLocks noChangeArrowheads="1"/>
          </p:cNvSpPr>
          <p:nvPr/>
        </p:nvSpPr>
        <p:spPr bwMode="auto">
          <a:xfrm>
            <a:off x="609600" y="1981200"/>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b="1">
                <a:latin typeface="Arial" panose="020B0604020202020204" pitchFamily="34" charset="0"/>
              </a:rPr>
              <a:t>Substances with similar types of intermolecular forces dissolve in each other.</a:t>
            </a:r>
          </a:p>
        </p:txBody>
      </p:sp>
      <p:sp>
        <p:nvSpPr>
          <p:cNvPr id="46084" name="Text Box 4"/>
          <p:cNvSpPr txBox="1">
            <a:spLocks noChangeArrowheads="1"/>
          </p:cNvSpPr>
          <p:nvPr/>
        </p:nvSpPr>
        <p:spPr bwMode="auto">
          <a:xfrm>
            <a:off x="609600" y="3810000"/>
            <a:ext cx="8001000" cy="915988"/>
          </a:xfrm>
          <a:prstGeom prst="rect">
            <a:avLst/>
          </a:prstGeom>
          <a:gradFill rotWithShape="0">
            <a:gsLst>
              <a:gs pos="0">
                <a:srgbClr val="FFFF66"/>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When a solute dissolves in a solvent, solute-solute interactions and solvent-solvent interactions are being replaced with solute-solvent interactions.  The forces must be comparable in strength in order to have a solution occur.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ox(in)">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diamond(in)">
                                      <p:cBhvr>
                                        <p:cTn id="12"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457200"/>
            <a:ext cx="86868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a:defRPr/>
            </a:pPr>
            <a:r>
              <a:rPr lang="en-US" sz="2000" b="1" dirty="0">
                <a:solidFill>
                  <a:srgbClr val="006600"/>
                </a:solidFill>
              </a:rPr>
              <a:t>III.  Pressure</a:t>
            </a:r>
            <a:endParaRPr lang="en-US" b="1" dirty="0">
              <a:solidFill>
                <a:srgbClr val="006600"/>
              </a:solidFill>
            </a:endParaRPr>
          </a:p>
          <a:p>
            <a:pPr>
              <a:defRPr/>
            </a:pPr>
            <a:endParaRPr lang="en-US" sz="1200" b="1" dirty="0">
              <a:latin typeface="Comic Sans MS" pitchFamily="66" charset="0"/>
            </a:endParaRPr>
          </a:p>
          <a:p>
            <a:pPr>
              <a:defRPr/>
            </a:pPr>
            <a:r>
              <a:rPr lang="en-US" sz="2000" b="1" dirty="0">
                <a:latin typeface="Comic Sans MS" pitchFamily="66" charset="0"/>
              </a:rPr>
              <a:t>The solubility of a gas is directly proportional to its partial pressure.  This observation was first observed by William Henry and is now known as Henry’s law:</a:t>
            </a:r>
          </a:p>
          <a:p>
            <a:pPr>
              <a:defRPr/>
            </a:pPr>
            <a:r>
              <a:rPr lang="en-US" sz="2000" b="1" dirty="0">
                <a:solidFill>
                  <a:srgbClr val="000099"/>
                </a:solidFill>
                <a:latin typeface="Comic Sans MS" pitchFamily="66" charset="0"/>
              </a:rPr>
              <a:t>                          </a:t>
            </a:r>
            <a:r>
              <a:rPr lang="en-US" sz="2800" b="1" dirty="0">
                <a:solidFill>
                  <a:srgbClr val="00B050"/>
                </a:solidFill>
                <a:effectLst>
                  <a:outerShdw blurRad="38100" dist="38100" dir="2700000" algn="tl">
                    <a:srgbClr val="000000">
                      <a:alpha val="43137"/>
                    </a:srgbClr>
                  </a:outerShdw>
                </a:effectLst>
                <a:latin typeface="Comic Sans MS" pitchFamily="66" charset="0"/>
              </a:rPr>
              <a:t>S (solubility) = k </a:t>
            </a:r>
            <a:r>
              <a:rPr lang="en-US" sz="2800" b="1" dirty="0" err="1">
                <a:solidFill>
                  <a:srgbClr val="00B050"/>
                </a:solidFill>
                <a:effectLst>
                  <a:outerShdw blurRad="38100" dist="38100" dir="2700000" algn="tl">
                    <a:srgbClr val="000000">
                      <a:alpha val="43137"/>
                    </a:srgbClr>
                  </a:outerShdw>
                </a:effectLst>
                <a:latin typeface="Comic Sans MS" pitchFamily="66" charset="0"/>
              </a:rPr>
              <a:t>P</a:t>
            </a:r>
            <a:r>
              <a:rPr lang="en-US" sz="2800" b="1" baseline="-25000" dirty="0" err="1">
                <a:solidFill>
                  <a:srgbClr val="00B050"/>
                </a:solidFill>
                <a:effectLst>
                  <a:outerShdw blurRad="38100" dist="38100" dir="2700000" algn="tl">
                    <a:srgbClr val="000000">
                      <a:alpha val="43137"/>
                    </a:srgbClr>
                  </a:outerShdw>
                </a:effectLst>
                <a:latin typeface="Comic Sans MS" pitchFamily="66" charset="0"/>
              </a:rPr>
              <a:t>gas</a:t>
            </a:r>
            <a:endParaRPr lang="en-US" sz="2800" b="1" baseline="-25000" dirty="0">
              <a:solidFill>
                <a:srgbClr val="00B050"/>
              </a:solidFill>
              <a:effectLst>
                <a:outerShdw blurRad="38100" dist="38100" dir="2700000" algn="tl">
                  <a:srgbClr val="000000">
                    <a:alpha val="43137"/>
                  </a:srgbClr>
                </a:outerShdw>
              </a:effectLst>
              <a:latin typeface="Comic Sans MS" pitchFamily="66" charset="0"/>
            </a:endParaRPr>
          </a:p>
          <a:p>
            <a:pPr>
              <a:defRPr/>
            </a:pPr>
            <a:endParaRPr lang="en-US" sz="800" b="1" dirty="0">
              <a:solidFill>
                <a:srgbClr val="000099"/>
              </a:solidFill>
              <a:latin typeface="Comic Sans MS" pitchFamily="66" charset="0"/>
            </a:endParaRPr>
          </a:p>
          <a:p>
            <a:pPr>
              <a:defRPr/>
            </a:pPr>
            <a:r>
              <a:rPr lang="en-US" sz="2000" b="1" dirty="0">
                <a:latin typeface="Comic Sans MS" pitchFamily="66" charset="0"/>
              </a:rPr>
              <a:t>where k is called Henry’s constant (depends on the gas, solvent, and temperature), and P is the partial pressure of the gas. The solubility of a gas is proportional to its partial pressure because an increase in pressure corresponds to an increase in the rate at which gas molecules strike the surface of the solvent.</a:t>
            </a:r>
            <a:r>
              <a:rPr lang="en-US" dirty="0">
                <a:latin typeface="Comic Sans MS" pitchFamily="66" charset="0"/>
              </a:rPr>
              <a:t> </a:t>
            </a:r>
            <a:r>
              <a:rPr lang="en-US" sz="2000" b="1" dirty="0">
                <a:latin typeface="Comic Sans MS" pitchFamily="66" charset="0"/>
              </a:rPr>
              <a:t>Henry’s law fails for gases at extremely high pressures, and it also fails if the gas ionizes in water or reacts with water. We expect Henry’s law to apply only to equilibrium between molecules of a gas and the same molecules in solution.</a:t>
            </a:r>
          </a:p>
          <a:p>
            <a:pPr>
              <a:defRPr/>
            </a:pPr>
            <a:endParaRPr lang="en-US" sz="2000" b="1" dirty="0">
              <a:solidFill>
                <a:srgbClr val="000099"/>
              </a:solidFill>
              <a:latin typeface="Comic Sans MS" pitchFamily="66" charset="0"/>
            </a:endParaRPr>
          </a:p>
          <a:p>
            <a:pPr>
              <a:defRPr/>
            </a:pPr>
            <a:r>
              <a:rPr lang="en-US" b="1" dirty="0">
                <a:solidFill>
                  <a:srgbClr val="006600"/>
                </a:solidFill>
                <a:sym typeface="Symbol" pitchFamily="18" charset="2"/>
              </a:rPr>
              <a:t>This is an example of </a:t>
            </a:r>
            <a:r>
              <a:rPr lang="en-US" b="1" dirty="0" err="1">
                <a:solidFill>
                  <a:srgbClr val="006600"/>
                </a:solidFill>
                <a:sym typeface="Symbol" pitchFamily="18" charset="2"/>
              </a:rPr>
              <a:t>LeChatelier’s</a:t>
            </a:r>
            <a:r>
              <a:rPr lang="en-US" b="1" dirty="0">
                <a:solidFill>
                  <a:srgbClr val="006600"/>
                </a:solidFill>
                <a:sym typeface="Symbol" pitchFamily="18" charset="2"/>
              </a:rPr>
              <a:t> Principle - when a system is disturbed, the system shifts to counter act the change.</a:t>
            </a:r>
            <a:endParaRPr lang="en-US" b="1" u="sng" dirty="0">
              <a:solidFill>
                <a:srgbClr val="006600"/>
              </a:solidFill>
            </a:endParaRPr>
          </a:p>
          <a:p>
            <a:pPr>
              <a:defRPr/>
            </a:pPr>
            <a:endParaRPr lang="en-US" dirty="0">
              <a:latin typeface="Comic Sans MS" pitchFamily="66"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379253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14400"/>
            <a:ext cx="369411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5"/>
          <p:cNvSpPr txBox="1">
            <a:spLocks noChangeArrowheads="1"/>
          </p:cNvSpPr>
          <p:nvPr/>
        </p:nvSpPr>
        <p:spPr bwMode="auto">
          <a:xfrm>
            <a:off x="2362200" y="381000"/>
            <a:ext cx="525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The effect of pressure on gas solubility.</a:t>
            </a:r>
          </a:p>
        </p:txBody>
      </p:sp>
      <p:sp>
        <p:nvSpPr>
          <p:cNvPr id="72710" name="Oval 6"/>
          <p:cNvSpPr>
            <a:spLocks noChangeArrowheads="1"/>
          </p:cNvSpPr>
          <p:nvPr/>
        </p:nvSpPr>
        <p:spPr bwMode="auto">
          <a:xfrm>
            <a:off x="1143000" y="5257800"/>
            <a:ext cx="76200" cy="76200"/>
          </a:xfrm>
          <a:prstGeom prst="ellipse">
            <a:avLst/>
          </a:prstGeom>
          <a:solidFill>
            <a:srgbClr val="8154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1" name="Oval 7"/>
          <p:cNvSpPr>
            <a:spLocks noChangeArrowheads="1"/>
          </p:cNvSpPr>
          <p:nvPr/>
        </p:nvSpPr>
        <p:spPr bwMode="auto">
          <a:xfrm>
            <a:off x="1905000" y="5791200"/>
            <a:ext cx="76200" cy="76200"/>
          </a:xfrm>
          <a:prstGeom prst="ellipse">
            <a:avLst/>
          </a:prstGeom>
          <a:solidFill>
            <a:srgbClr val="8154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2" name="Oval 8"/>
          <p:cNvSpPr>
            <a:spLocks noChangeArrowheads="1"/>
          </p:cNvSpPr>
          <p:nvPr/>
        </p:nvSpPr>
        <p:spPr bwMode="auto">
          <a:xfrm>
            <a:off x="2209800" y="5334000"/>
            <a:ext cx="76200" cy="76200"/>
          </a:xfrm>
          <a:prstGeom prst="ellipse">
            <a:avLst/>
          </a:prstGeom>
          <a:solidFill>
            <a:srgbClr val="8154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3" name="Oval 9"/>
          <p:cNvSpPr>
            <a:spLocks noChangeArrowheads="1"/>
          </p:cNvSpPr>
          <p:nvPr/>
        </p:nvSpPr>
        <p:spPr bwMode="auto">
          <a:xfrm>
            <a:off x="2895600" y="5562600"/>
            <a:ext cx="76200" cy="76200"/>
          </a:xfrm>
          <a:prstGeom prst="ellipse">
            <a:avLst/>
          </a:prstGeom>
          <a:solidFill>
            <a:srgbClr val="8154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4" name="Oval 10"/>
          <p:cNvSpPr>
            <a:spLocks noChangeArrowheads="1"/>
          </p:cNvSpPr>
          <p:nvPr/>
        </p:nvSpPr>
        <p:spPr bwMode="auto">
          <a:xfrm>
            <a:off x="3505200" y="5791200"/>
            <a:ext cx="76200" cy="76200"/>
          </a:xfrm>
          <a:prstGeom prst="ellipse">
            <a:avLst/>
          </a:prstGeom>
          <a:solidFill>
            <a:srgbClr val="8154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5" name="Oval 11"/>
          <p:cNvSpPr>
            <a:spLocks noChangeArrowheads="1"/>
          </p:cNvSpPr>
          <p:nvPr/>
        </p:nvSpPr>
        <p:spPr bwMode="auto">
          <a:xfrm>
            <a:off x="3810000" y="5334000"/>
            <a:ext cx="76200" cy="76200"/>
          </a:xfrm>
          <a:prstGeom prst="ellipse">
            <a:avLst/>
          </a:prstGeom>
          <a:solidFill>
            <a:srgbClr val="8154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6" name="Oval 12"/>
          <p:cNvSpPr>
            <a:spLocks noChangeArrowheads="1"/>
          </p:cNvSpPr>
          <p:nvPr/>
        </p:nvSpPr>
        <p:spPr bwMode="auto">
          <a:xfrm>
            <a:off x="5029200" y="5257800"/>
            <a:ext cx="76200" cy="76200"/>
          </a:xfrm>
          <a:prstGeom prst="ellipse">
            <a:avLst/>
          </a:prstGeom>
          <a:solidFill>
            <a:srgbClr val="1822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7" name="Oval 13"/>
          <p:cNvSpPr>
            <a:spLocks noChangeArrowheads="1"/>
          </p:cNvSpPr>
          <p:nvPr/>
        </p:nvSpPr>
        <p:spPr bwMode="auto">
          <a:xfrm>
            <a:off x="5257800" y="5638800"/>
            <a:ext cx="76200" cy="76200"/>
          </a:xfrm>
          <a:prstGeom prst="ellipse">
            <a:avLst/>
          </a:prstGeom>
          <a:solidFill>
            <a:srgbClr val="1822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8" name="Oval 14"/>
          <p:cNvSpPr>
            <a:spLocks noChangeArrowheads="1"/>
          </p:cNvSpPr>
          <p:nvPr/>
        </p:nvSpPr>
        <p:spPr bwMode="auto">
          <a:xfrm>
            <a:off x="5638800" y="5486400"/>
            <a:ext cx="76200" cy="76200"/>
          </a:xfrm>
          <a:prstGeom prst="ellipse">
            <a:avLst/>
          </a:prstGeom>
          <a:solidFill>
            <a:srgbClr val="1822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9" name="Oval 15"/>
          <p:cNvSpPr>
            <a:spLocks noChangeArrowheads="1"/>
          </p:cNvSpPr>
          <p:nvPr/>
        </p:nvSpPr>
        <p:spPr bwMode="auto">
          <a:xfrm>
            <a:off x="6553200" y="5791200"/>
            <a:ext cx="76200" cy="76200"/>
          </a:xfrm>
          <a:prstGeom prst="ellipse">
            <a:avLst/>
          </a:prstGeom>
          <a:solidFill>
            <a:srgbClr val="1822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20" name="Oval 16"/>
          <p:cNvSpPr>
            <a:spLocks noChangeArrowheads="1"/>
          </p:cNvSpPr>
          <p:nvPr/>
        </p:nvSpPr>
        <p:spPr bwMode="auto">
          <a:xfrm>
            <a:off x="6629400" y="5334000"/>
            <a:ext cx="76200" cy="76200"/>
          </a:xfrm>
          <a:prstGeom prst="ellipse">
            <a:avLst/>
          </a:prstGeom>
          <a:solidFill>
            <a:srgbClr val="1822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21" name="Oval 17"/>
          <p:cNvSpPr>
            <a:spLocks noChangeArrowheads="1"/>
          </p:cNvSpPr>
          <p:nvPr/>
        </p:nvSpPr>
        <p:spPr bwMode="auto">
          <a:xfrm>
            <a:off x="7010400" y="5562600"/>
            <a:ext cx="76200" cy="76200"/>
          </a:xfrm>
          <a:prstGeom prst="ellipse">
            <a:avLst/>
          </a:prstGeom>
          <a:solidFill>
            <a:srgbClr val="1822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22" name="Oval 18"/>
          <p:cNvSpPr>
            <a:spLocks noChangeArrowheads="1"/>
          </p:cNvSpPr>
          <p:nvPr/>
        </p:nvSpPr>
        <p:spPr bwMode="auto">
          <a:xfrm>
            <a:off x="7696200" y="5715000"/>
            <a:ext cx="76200" cy="76200"/>
          </a:xfrm>
          <a:prstGeom prst="ellipse">
            <a:avLst/>
          </a:prstGeom>
          <a:solidFill>
            <a:srgbClr val="1822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23" name="Oval 19"/>
          <p:cNvSpPr>
            <a:spLocks noChangeArrowheads="1"/>
          </p:cNvSpPr>
          <p:nvPr/>
        </p:nvSpPr>
        <p:spPr bwMode="auto">
          <a:xfrm>
            <a:off x="8001000" y="5562600"/>
            <a:ext cx="76200" cy="76200"/>
          </a:xfrm>
          <a:prstGeom prst="ellipse">
            <a:avLst/>
          </a:prstGeom>
          <a:solidFill>
            <a:srgbClr val="1822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24" name="Oval 20"/>
          <p:cNvSpPr>
            <a:spLocks noChangeArrowheads="1"/>
          </p:cNvSpPr>
          <p:nvPr/>
        </p:nvSpPr>
        <p:spPr bwMode="auto">
          <a:xfrm>
            <a:off x="8153400" y="5181600"/>
            <a:ext cx="76200" cy="76200"/>
          </a:xfrm>
          <a:prstGeom prst="ellipse">
            <a:avLst/>
          </a:prstGeom>
          <a:solidFill>
            <a:srgbClr val="1822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2710"/>
                                        </p:tgtEl>
                                        <p:attrNameLst>
                                          <p:attrName>style.visibility</p:attrName>
                                        </p:attrNameLst>
                                      </p:cBhvr>
                                      <p:to>
                                        <p:strVal val="visible"/>
                                      </p:to>
                                    </p:set>
                                  </p:childTnLst>
                                  <p:subTnLst>
                                    <p:set>
                                      <p:cBhvr override="childStyle">
                                        <p:cTn dur="1" fill="hold" display="0" masterRel="nextClick" afterEffect="1"/>
                                        <p:tgtEl>
                                          <p:spTgt spid="72710"/>
                                        </p:tgtEl>
                                        <p:attrNameLst>
                                          <p:attrName>style.visibility</p:attrName>
                                        </p:attrNameLst>
                                      </p:cBhvr>
                                      <p:to>
                                        <p:strVal val="hidden"/>
                                      </p:to>
                                    </p:set>
                                  </p:sub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72711"/>
                                        </p:tgtEl>
                                        <p:attrNameLst>
                                          <p:attrName>style.visibility</p:attrName>
                                        </p:attrNameLst>
                                      </p:cBhvr>
                                      <p:to>
                                        <p:strVal val="visible"/>
                                      </p:to>
                                    </p:set>
                                  </p:childTnLst>
                                  <p:subTnLst>
                                    <p:set>
                                      <p:cBhvr override="childStyle">
                                        <p:cTn dur="1" fill="hold" display="0" masterRel="nextClick" afterEffect="1"/>
                                        <p:tgtEl>
                                          <p:spTgt spid="72711"/>
                                        </p:tgtEl>
                                        <p:attrNameLst>
                                          <p:attrName>style.visibility</p:attrName>
                                        </p:attrNameLst>
                                      </p:cBhvr>
                                      <p:to>
                                        <p:strVal val="hidden"/>
                                      </p:to>
                                    </p:set>
                                  </p:sub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72712"/>
                                        </p:tgtEl>
                                        <p:attrNameLst>
                                          <p:attrName>style.visibility</p:attrName>
                                        </p:attrNameLst>
                                      </p:cBhvr>
                                      <p:to>
                                        <p:strVal val="visible"/>
                                      </p:to>
                                    </p:set>
                                  </p:childTnLst>
                                  <p:subTnLst>
                                    <p:set>
                                      <p:cBhvr override="childStyle">
                                        <p:cTn dur="1" fill="hold" display="0" masterRel="nextClick" afterEffect="1"/>
                                        <p:tgtEl>
                                          <p:spTgt spid="72712"/>
                                        </p:tgtEl>
                                        <p:attrNameLst>
                                          <p:attrName>style.visibility</p:attrName>
                                        </p:attrNameLst>
                                      </p:cBhvr>
                                      <p:to>
                                        <p:strVal val="hidden"/>
                                      </p:to>
                                    </p:set>
                                  </p:sub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72713"/>
                                        </p:tgtEl>
                                        <p:attrNameLst>
                                          <p:attrName>style.visibility</p:attrName>
                                        </p:attrNameLst>
                                      </p:cBhvr>
                                      <p:to>
                                        <p:strVal val="visible"/>
                                      </p:to>
                                    </p:set>
                                  </p:childTnLst>
                                  <p:subTnLst>
                                    <p:set>
                                      <p:cBhvr override="childStyle">
                                        <p:cTn dur="1" fill="hold" display="0" masterRel="nextClick" afterEffect="1"/>
                                        <p:tgtEl>
                                          <p:spTgt spid="72713"/>
                                        </p:tgtEl>
                                        <p:attrNameLst>
                                          <p:attrName>style.visibility</p:attrName>
                                        </p:attrNameLst>
                                      </p:cBhvr>
                                      <p:to>
                                        <p:strVal val="hidden"/>
                                      </p:to>
                                    </p:set>
                                  </p:sub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72714"/>
                                        </p:tgtEl>
                                        <p:attrNameLst>
                                          <p:attrName>style.visibility</p:attrName>
                                        </p:attrNameLst>
                                      </p:cBhvr>
                                      <p:to>
                                        <p:strVal val="visible"/>
                                      </p:to>
                                    </p:set>
                                  </p:childTnLst>
                                  <p:subTnLst>
                                    <p:set>
                                      <p:cBhvr override="childStyle">
                                        <p:cTn dur="1" fill="hold" display="0" masterRel="nextClick" afterEffect="1"/>
                                        <p:tgtEl>
                                          <p:spTgt spid="72714"/>
                                        </p:tgtEl>
                                        <p:attrNameLst>
                                          <p:attrName>style.visibility</p:attrName>
                                        </p:attrNameLst>
                                      </p:cBhvr>
                                      <p:to>
                                        <p:strVal val="hidden"/>
                                      </p:to>
                                    </p:set>
                                  </p:subTnLst>
                                </p:cTn>
                              </p:par>
                            </p:childTnLst>
                          </p:cTn>
                        </p:par>
                        <p:par>
                          <p:cTn id="19" fill="hold" nodeType="afterGroup">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72715"/>
                                        </p:tgtEl>
                                        <p:attrNameLst>
                                          <p:attrName>style.visibility</p:attrName>
                                        </p:attrNameLst>
                                      </p:cBhvr>
                                      <p:to>
                                        <p:strVal val="visible"/>
                                      </p:to>
                                    </p:set>
                                  </p:childTnLst>
                                  <p:subTnLst>
                                    <p:set>
                                      <p:cBhvr override="childStyle">
                                        <p:cTn dur="1" fill="hold" display="0" masterRel="nextClick" afterEffect="1"/>
                                        <p:tgtEl>
                                          <p:spTgt spid="72715"/>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72708"/>
                                        </p:tgtEl>
                                        <p:attrNameLst>
                                          <p:attrName>style.visibility</p:attrName>
                                        </p:attrNameLst>
                                      </p:cBhvr>
                                      <p:to>
                                        <p:strVal val="visible"/>
                                      </p:to>
                                    </p:set>
                                    <p:animEffect transition="in" filter="wipe(up)">
                                      <p:cBhvr>
                                        <p:cTn id="26" dur="500"/>
                                        <p:tgtEl>
                                          <p:spTgt spid="72708"/>
                                        </p:tgtEl>
                                      </p:cBhvr>
                                    </p:animEffect>
                                  </p:childTnLst>
                                </p:cTn>
                              </p:par>
                            </p:childTnLst>
                          </p:cTn>
                        </p:par>
                        <p:par>
                          <p:cTn id="27" fill="hold" nodeType="afterGroup">
                            <p:stCondLst>
                              <p:cond delay="500"/>
                            </p:stCondLst>
                            <p:childTnLst>
                              <p:par>
                                <p:cTn id="28" presetID="1" presetClass="entr" presetSubtype="0" fill="hold" grpId="0" nodeType="afterEffect">
                                  <p:stCondLst>
                                    <p:cond delay="1000"/>
                                  </p:stCondLst>
                                  <p:childTnLst>
                                    <p:set>
                                      <p:cBhvr>
                                        <p:cTn id="29" dur="1" fill="hold">
                                          <p:stCondLst>
                                            <p:cond delay="499"/>
                                          </p:stCondLst>
                                        </p:cTn>
                                        <p:tgtEl>
                                          <p:spTgt spid="72716"/>
                                        </p:tgtEl>
                                        <p:attrNameLst>
                                          <p:attrName>style.visibility</p:attrName>
                                        </p:attrNameLst>
                                      </p:cBhvr>
                                      <p:to>
                                        <p:strVal val="visible"/>
                                      </p:to>
                                    </p:set>
                                  </p:childTnLst>
                                  <p:subTnLst>
                                    <p:set>
                                      <p:cBhvr override="childStyle">
                                        <p:cTn dur="1" fill="hold" display="0" masterRel="nextClick" afterEffect="1"/>
                                        <p:tgtEl>
                                          <p:spTgt spid="72716"/>
                                        </p:tgtEl>
                                        <p:attrNameLst>
                                          <p:attrName>style.visibility</p:attrName>
                                        </p:attrNameLst>
                                      </p:cBhvr>
                                      <p:to>
                                        <p:strVal val="hidden"/>
                                      </p:to>
                                    </p:set>
                                  </p:subTnLst>
                                </p:cTn>
                              </p:par>
                            </p:childTnLst>
                          </p:cTn>
                        </p:par>
                        <p:par>
                          <p:cTn id="30" fill="hold" nodeType="afterGroup">
                            <p:stCondLst>
                              <p:cond delay="2000"/>
                            </p:stCondLst>
                            <p:childTnLst>
                              <p:par>
                                <p:cTn id="31" presetID="1" presetClass="entr" presetSubtype="0" fill="hold" grpId="0" nodeType="afterEffect">
                                  <p:stCondLst>
                                    <p:cond delay="1000"/>
                                  </p:stCondLst>
                                  <p:childTnLst>
                                    <p:set>
                                      <p:cBhvr>
                                        <p:cTn id="32" dur="1" fill="hold">
                                          <p:stCondLst>
                                            <p:cond delay="499"/>
                                          </p:stCondLst>
                                        </p:cTn>
                                        <p:tgtEl>
                                          <p:spTgt spid="72717"/>
                                        </p:tgtEl>
                                        <p:attrNameLst>
                                          <p:attrName>style.visibility</p:attrName>
                                        </p:attrNameLst>
                                      </p:cBhvr>
                                      <p:to>
                                        <p:strVal val="visible"/>
                                      </p:to>
                                    </p:set>
                                  </p:childTnLst>
                                  <p:subTnLst>
                                    <p:set>
                                      <p:cBhvr override="childStyle">
                                        <p:cTn dur="1" fill="hold" display="0" masterRel="nextClick" afterEffect="1"/>
                                        <p:tgtEl>
                                          <p:spTgt spid="72717"/>
                                        </p:tgtEl>
                                        <p:attrNameLst>
                                          <p:attrName>style.visibility</p:attrName>
                                        </p:attrNameLst>
                                      </p:cBhvr>
                                      <p:to>
                                        <p:strVal val="hidden"/>
                                      </p:to>
                                    </p:set>
                                  </p:subTnLst>
                                </p:cTn>
                              </p:par>
                            </p:childTnLst>
                          </p:cTn>
                        </p:par>
                        <p:par>
                          <p:cTn id="33" fill="hold" nodeType="afterGroup">
                            <p:stCondLst>
                              <p:cond delay="3500"/>
                            </p:stCondLst>
                            <p:childTnLst>
                              <p:par>
                                <p:cTn id="34" presetID="1" presetClass="entr" presetSubtype="0" fill="hold" grpId="0" nodeType="afterEffect">
                                  <p:stCondLst>
                                    <p:cond delay="1000"/>
                                  </p:stCondLst>
                                  <p:childTnLst>
                                    <p:set>
                                      <p:cBhvr>
                                        <p:cTn id="35" dur="1" fill="hold">
                                          <p:stCondLst>
                                            <p:cond delay="499"/>
                                          </p:stCondLst>
                                        </p:cTn>
                                        <p:tgtEl>
                                          <p:spTgt spid="72718"/>
                                        </p:tgtEl>
                                        <p:attrNameLst>
                                          <p:attrName>style.visibility</p:attrName>
                                        </p:attrNameLst>
                                      </p:cBhvr>
                                      <p:to>
                                        <p:strVal val="visible"/>
                                      </p:to>
                                    </p:set>
                                  </p:childTnLst>
                                  <p:subTnLst>
                                    <p:set>
                                      <p:cBhvr override="childStyle">
                                        <p:cTn dur="1" fill="hold" display="0" masterRel="nextClick" afterEffect="1"/>
                                        <p:tgtEl>
                                          <p:spTgt spid="72718"/>
                                        </p:tgtEl>
                                        <p:attrNameLst>
                                          <p:attrName>style.visibility</p:attrName>
                                        </p:attrNameLst>
                                      </p:cBhvr>
                                      <p:to>
                                        <p:strVal val="hidden"/>
                                      </p:to>
                                    </p:set>
                                  </p:subTnLst>
                                </p:cTn>
                              </p:par>
                            </p:childTnLst>
                          </p:cTn>
                        </p:par>
                        <p:par>
                          <p:cTn id="36" fill="hold" nodeType="afterGroup">
                            <p:stCondLst>
                              <p:cond delay="5000"/>
                            </p:stCondLst>
                            <p:childTnLst>
                              <p:par>
                                <p:cTn id="37" presetID="1" presetClass="entr" presetSubtype="0" fill="hold" grpId="0" nodeType="afterEffect">
                                  <p:stCondLst>
                                    <p:cond delay="1000"/>
                                  </p:stCondLst>
                                  <p:childTnLst>
                                    <p:set>
                                      <p:cBhvr>
                                        <p:cTn id="38" dur="1" fill="hold">
                                          <p:stCondLst>
                                            <p:cond delay="499"/>
                                          </p:stCondLst>
                                        </p:cTn>
                                        <p:tgtEl>
                                          <p:spTgt spid="72719"/>
                                        </p:tgtEl>
                                        <p:attrNameLst>
                                          <p:attrName>style.visibility</p:attrName>
                                        </p:attrNameLst>
                                      </p:cBhvr>
                                      <p:to>
                                        <p:strVal val="visible"/>
                                      </p:to>
                                    </p:set>
                                  </p:childTnLst>
                                  <p:subTnLst>
                                    <p:set>
                                      <p:cBhvr override="childStyle">
                                        <p:cTn dur="1" fill="hold" display="0" masterRel="nextClick" afterEffect="1"/>
                                        <p:tgtEl>
                                          <p:spTgt spid="72719"/>
                                        </p:tgtEl>
                                        <p:attrNameLst>
                                          <p:attrName>style.visibility</p:attrName>
                                        </p:attrNameLst>
                                      </p:cBhvr>
                                      <p:to>
                                        <p:strVal val="hidden"/>
                                      </p:to>
                                    </p:set>
                                  </p:subTnLst>
                                </p:cTn>
                              </p:par>
                            </p:childTnLst>
                          </p:cTn>
                        </p:par>
                        <p:par>
                          <p:cTn id="39" fill="hold" nodeType="afterGroup">
                            <p:stCondLst>
                              <p:cond delay="6500"/>
                            </p:stCondLst>
                            <p:childTnLst>
                              <p:par>
                                <p:cTn id="40" presetID="1" presetClass="entr" presetSubtype="0" fill="hold" grpId="0" nodeType="afterEffect">
                                  <p:stCondLst>
                                    <p:cond delay="1000"/>
                                  </p:stCondLst>
                                  <p:childTnLst>
                                    <p:set>
                                      <p:cBhvr>
                                        <p:cTn id="41" dur="1" fill="hold">
                                          <p:stCondLst>
                                            <p:cond delay="499"/>
                                          </p:stCondLst>
                                        </p:cTn>
                                        <p:tgtEl>
                                          <p:spTgt spid="72720"/>
                                        </p:tgtEl>
                                        <p:attrNameLst>
                                          <p:attrName>style.visibility</p:attrName>
                                        </p:attrNameLst>
                                      </p:cBhvr>
                                      <p:to>
                                        <p:strVal val="visible"/>
                                      </p:to>
                                    </p:set>
                                  </p:childTnLst>
                                  <p:subTnLst>
                                    <p:set>
                                      <p:cBhvr override="childStyle">
                                        <p:cTn dur="1" fill="hold" display="0" masterRel="nextClick" afterEffect="1"/>
                                        <p:tgtEl>
                                          <p:spTgt spid="72720"/>
                                        </p:tgtEl>
                                        <p:attrNameLst>
                                          <p:attrName>style.visibility</p:attrName>
                                        </p:attrNameLst>
                                      </p:cBhvr>
                                      <p:to>
                                        <p:strVal val="hidden"/>
                                      </p:to>
                                    </p:set>
                                  </p:subTnLst>
                                </p:cTn>
                              </p:par>
                            </p:childTnLst>
                          </p:cTn>
                        </p:par>
                        <p:par>
                          <p:cTn id="42" fill="hold" nodeType="afterGroup">
                            <p:stCondLst>
                              <p:cond delay="8000"/>
                            </p:stCondLst>
                            <p:childTnLst>
                              <p:par>
                                <p:cTn id="43" presetID="1" presetClass="entr" presetSubtype="0" fill="hold" grpId="0" nodeType="afterEffect">
                                  <p:stCondLst>
                                    <p:cond delay="1000"/>
                                  </p:stCondLst>
                                  <p:childTnLst>
                                    <p:set>
                                      <p:cBhvr>
                                        <p:cTn id="44" dur="1" fill="hold">
                                          <p:stCondLst>
                                            <p:cond delay="499"/>
                                          </p:stCondLst>
                                        </p:cTn>
                                        <p:tgtEl>
                                          <p:spTgt spid="72721"/>
                                        </p:tgtEl>
                                        <p:attrNameLst>
                                          <p:attrName>style.visibility</p:attrName>
                                        </p:attrNameLst>
                                      </p:cBhvr>
                                      <p:to>
                                        <p:strVal val="visible"/>
                                      </p:to>
                                    </p:set>
                                  </p:childTnLst>
                                  <p:subTnLst>
                                    <p:set>
                                      <p:cBhvr override="childStyle">
                                        <p:cTn dur="1" fill="hold" display="0" masterRel="nextClick" afterEffect="1"/>
                                        <p:tgtEl>
                                          <p:spTgt spid="72721"/>
                                        </p:tgtEl>
                                        <p:attrNameLst>
                                          <p:attrName>style.visibility</p:attrName>
                                        </p:attrNameLst>
                                      </p:cBhvr>
                                      <p:to>
                                        <p:strVal val="hidden"/>
                                      </p:to>
                                    </p:set>
                                  </p:subTnLst>
                                </p:cTn>
                              </p:par>
                            </p:childTnLst>
                          </p:cTn>
                        </p:par>
                        <p:par>
                          <p:cTn id="45" fill="hold" nodeType="afterGroup">
                            <p:stCondLst>
                              <p:cond delay="9500"/>
                            </p:stCondLst>
                            <p:childTnLst>
                              <p:par>
                                <p:cTn id="46" presetID="1" presetClass="entr" presetSubtype="0" fill="hold" grpId="0" nodeType="afterEffect">
                                  <p:stCondLst>
                                    <p:cond delay="1000"/>
                                  </p:stCondLst>
                                  <p:childTnLst>
                                    <p:set>
                                      <p:cBhvr>
                                        <p:cTn id="47" dur="1" fill="hold">
                                          <p:stCondLst>
                                            <p:cond delay="499"/>
                                          </p:stCondLst>
                                        </p:cTn>
                                        <p:tgtEl>
                                          <p:spTgt spid="72722"/>
                                        </p:tgtEl>
                                        <p:attrNameLst>
                                          <p:attrName>style.visibility</p:attrName>
                                        </p:attrNameLst>
                                      </p:cBhvr>
                                      <p:to>
                                        <p:strVal val="visible"/>
                                      </p:to>
                                    </p:set>
                                  </p:childTnLst>
                                  <p:subTnLst>
                                    <p:set>
                                      <p:cBhvr override="childStyle">
                                        <p:cTn dur="1" fill="hold" display="0" masterRel="nextClick" afterEffect="1"/>
                                        <p:tgtEl>
                                          <p:spTgt spid="72722"/>
                                        </p:tgtEl>
                                        <p:attrNameLst>
                                          <p:attrName>style.visibility</p:attrName>
                                        </p:attrNameLst>
                                      </p:cBhvr>
                                      <p:to>
                                        <p:strVal val="hidden"/>
                                      </p:to>
                                    </p:set>
                                  </p:subTnLst>
                                </p:cTn>
                              </p:par>
                            </p:childTnLst>
                          </p:cTn>
                        </p:par>
                        <p:par>
                          <p:cTn id="48" fill="hold" nodeType="afterGroup">
                            <p:stCondLst>
                              <p:cond delay="11000"/>
                            </p:stCondLst>
                            <p:childTnLst>
                              <p:par>
                                <p:cTn id="49" presetID="1" presetClass="entr" presetSubtype="0" fill="hold" grpId="0" nodeType="afterEffect">
                                  <p:stCondLst>
                                    <p:cond delay="1000"/>
                                  </p:stCondLst>
                                  <p:childTnLst>
                                    <p:set>
                                      <p:cBhvr>
                                        <p:cTn id="50" dur="1" fill="hold">
                                          <p:stCondLst>
                                            <p:cond delay="499"/>
                                          </p:stCondLst>
                                        </p:cTn>
                                        <p:tgtEl>
                                          <p:spTgt spid="72723"/>
                                        </p:tgtEl>
                                        <p:attrNameLst>
                                          <p:attrName>style.visibility</p:attrName>
                                        </p:attrNameLst>
                                      </p:cBhvr>
                                      <p:to>
                                        <p:strVal val="visible"/>
                                      </p:to>
                                    </p:set>
                                  </p:childTnLst>
                                  <p:subTnLst>
                                    <p:set>
                                      <p:cBhvr override="childStyle">
                                        <p:cTn dur="1" fill="hold" display="0" masterRel="nextClick" afterEffect="1"/>
                                        <p:tgtEl>
                                          <p:spTgt spid="72723"/>
                                        </p:tgtEl>
                                        <p:attrNameLst>
                                          <p:attrName>style.visibility</p:attrName>
                                        </p:attrNameLst>
                                      </p:cBhvr>
                                      <p:to>
                                        <p:strVal val="hidden"/>
                                      </p:to>
                                    </p:set>
                                  </p:subTnLst>
                                </p:cTn>
                              </p:par>
                            </p:childTnLst>
                          </p:cTn>
                        </p:par>
                        <p:par>
                          <p:cTn id="51" fill="hold" nodeType="afterGroup">
                            <p:stCondLst>
                              <p:cond delay="12500"/>
                            </p:stCondLst>
                            <p:childTnLst>
                              <p:par>
                                <p:cTn id="52" presetID="1" presetClass="entr" presetSubtype="0" fill="hold" grpId="0" nodeType="afterEffect">
                                  <p:stCondLst>
                                    <p:cond delay="1000"/>
                                  </p:stCondLst>
                                  <p:childTnLst>
                                    <p:set>
                                      <p:cBhvr>
                                        <p:cTn id="53" dur="1" fill="hold">
                                          <p:stCondLst>
                                            <p:cond delay="499"/>
                                          </p:stCondLst>
                                        </p:cTn>
                                        <p:tgtEl>
                                          <p:spTgt spid="72724"/>
                                        </p:tgtEl>
                                        <p:attrNameLst>
                                          <p:attrName>style.visibility</p:attrName>
                                        </p:attrNameLst>
                                      </p:cBhvr>
                                      <p:to>
                                        <p:strVal val="visible"/>
                                      </p:to>
                                    </p:set>
                                  </p:childTnLst>
                                  <p:subTnLst>
                                    <p:set>
                                      <p:cBhvr override="childStyle">
                                        <p:cTn dur="1" fill="hold" display="0" masterRel="nextClick" afterEffect="1"/>
                                        <p:tgtEl>
                                          <p:spTgt spid="727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nimBg="1"/>
      <p:bldP spid="72711" grpId="0" animBg="1"/>
      <p:bldP spid="72712" grpId="0" animBg="1"/>
      <p:bldP spid="72713" grpId="0" animBg="1"/>
      <p:bldP spid="72714" grpId="0" animBg="1"/>
      <p:bldP spid="72715" grpId="0" animBg="1"/>
      <p:bldP spid="72716" grpId="0" animBg="1"/>
      <p:bldP spid="72717" grpId="0" animBg="1"/>
      <p:bldP spid="72718" grpId="0" animBg="1"/>
      <p:bldP spid="72719" grpId="0" animBg="1"/>
      <p:bldP spid="72720" grpId="0" animBg="1"/>
      <p:bldP spid="72721" grpId="0" animBg="1"/>
      <p:bldP spid="72722" grpId="0" animBg="1"/>
      <p:bldP spid="72723" grpId="0" animBg="1"/>
      <p:bldP spid="727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117725" y="193675"/>
            <a:ext cx="4206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2800" b="1" dirty="0">
                <a:solidFill>
                  <a:srgbClr val="00B050"/>
                </a:solidFill>
                <a:effectLst>
                  <a:outerShdw blurRad="38100" dist="38100" dir="2700000" algn="tl">
                    <a:srgbClr val="000000">
                      <a:alpha val="43137"/>
                    </a:srgbClr>
                  </a:outerShdw>
                </a:effectLst>
              </a:rPr>
              <a:t>HENRY’S LAW  S  =  </a:t>
            </a:r>
            <a:r>
              <a:rPr lang="en-US" sz="2800" b="1" dirty="0" err="1">
                <a:solidFill>
                  <a:srgbClr val="00B050"/>
                </a:solidFill>
                <a:effectLst>
                  <a:outerShdw blurRad="38100" dist="38100" dir="2700000" algn="tl">
                    <a:srgbClr val="000000">
                      <a:alpha val="43137"/>
                    </a:srgbClr>
                  </a:outerShdw>
                </a:effectLst>
              </a:rPr>
              <a:t>k</a:t>
            </a:r>
            <a:r>
              <a:rPr lang="en-US" sz="2800" b="1" baseline="-25000" dirty="0" err="1">
                <a:solidFill>
                  <a:srgbClr val="00B050"/>
                </a:solidFill>
                <a:effectLst>
                  <a:outerShdw blurRad="38100" dist="38100" dir="2700000" algn="tl">
                    <a:srgbClr val="000000">
                      <a:alpha val="43137"/>
                    </a:srgbClr>
                  </a:outerShdw>
                </a:effectLst>
              </a:rPr>
              <a:t>H</a:t>
            </a:r>
            <a:r>
              <a:rPr lang="en-US" sz="2800" b="1" dirty="0" err="1">
                <a:solidFill>
                  <a:srgbClr val="00B050"/>
                </a:solidFill>
                <a:effectLst>
                  <a:outerShdw blurRad="38100" dist="38100" dir="2700000" algn="tl">
                    <a:srgbClr val="000000">
                      <a:alpha val="43137"/>
                    </a:srgbClr>
                  </a:outerShdw>
                </a:effectLst>
              </a:rPr>
              <a:t>P</a:t>
            </a:r>
            <a:endParaRPr lang="en-US" sz="2800" b="1" dirty="0">
              <a:solidFill>
                <a:srgbClr val="00B050"/>
              </a:solidFill>
              <a:effectLst>
                <a:outerShdw blurRad="38100" dist="38100" dir="2700000" algn="tl">
                  <a:srgbClr val="000000">
                    <a:alpha val="43137"/>
                  </a:srgbClr>
                </a:outerShdw>
              </a:effectLst>
            </a:endParaRPr>
          </a:p>
        </p:txBody>
      </p:sp>
      <p:sp>
        <p:nvSpPr>
          <p:cNvPr id="72707" name="Text Box 3"/>
          <p:cNvSpPr txBox="1">
            <a:spLocks noChangeArrowheads="1"/>
          </p:cNvSpPr>
          <p:nvPr/>
        </p:nvSpPr>
        <p:spPr bwMode="auto">
          <a:xfrm>
            <a:off x="533400" y="727075"/>
            <a:ext cx="8596313"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006600"/>
                </a:solidFill>
              </a:rPr>
              <a:t>Describes the solubility of a gas in a liquid.</a:t>
            </a:r>
          </a:p>
          <a:p>
            <a:pPr>
              <a:spcBef>
                <a:spcPct val="0"/>
              </a:spcBef>
              <a:buFontTx/>
              <a:buNone/>
            </a:pPr>
            <a:endParaRPr lang="en-US" altLang="en-US" sz="2400" b="1" dirty="0">
              <a:solidFill>
                <a:srgbClr val="006600"/>
              </a:solidFill>
            </a:endParaRPr>
          </a:p>
          <a:p>
            <a:pPr>
              <a:spcBef>
                <a:spcPct val="0"/>
              </a:spcBef>
              <a:buFontTx/>
              <a:buNone/>
            </a:pPr>
            <a:r>
              <a:rPr lang="en-US" altLang="en-US" sz="2400" b="1" dirty="0">
                <a:solidFill>
                  <a:srgbClr val="006600"/>
                </a:solidFill>
              </a:rPr>
              <a:t>S  =	solubility of gas        </a:t>
            </a:r>
            <a:r>
              <a:rPr lang="en-US" altLang="en-US" sz="2400" b="1" u="sng" dirty="0">
                <a:solidFill>
                  <a:srgbClr val="006600"/>
                </a:solidFill>
              </a:rPr>
              <a:t>mass of solute</a:t>
            </a:r>
          </a:p>
          <a:p>
            <a:pPr>
              <a:spcBef>
                <a:spcPct val="0"/>
              </a:spcBef>
              <a:buFontTx/>
              <a:buNone/>
            </a:pPr>
            <a:r>
              <a:rPr lang="en-US" altLang="en-US" sz="2400" b="1" dirty="0">
                <a:solidFill>
                  <a:srgbClr val="006600"/>
                </a:solidFill>
              </a:rPr>
              <a:t>                                               volume of solvent</a:t>
            </a:r>
          </a:p>
          <a:p>
            <a:pPr>
              <a:spcBef>
                <a:spcPct val="0"/>
              </a:spcBef>
              <a:buFontTx/>
              <a:buNone/>
            </a:pPr>
            <a:endParaRPr lang="en-US" altLang="en-US" sz="2400" b="1" dirty="0">
              <a:solidFill>
                <a:srgbClr val="006600"/>
              </a:solidFill>
            </a:endParaRPr>
          </a:p>
          <a:p>
            <a:pPr>
              <a:spcBef>
                <a:spcPct val="0"/>
              </a:spcBef>
              <a:buFontTx/>
              <a:buNone/>
            </a:pPr>
            <a:r>
              <a:rPr lang="en-US" altLang="en-US" sz="2400" b="1" dirty="0" err="1">
                <a:solidFill>
                  <a:srgbClr val="006600"/>
                </a:solidFill>
              </a:rPr>
              <a:t>k</a:t>
            </a:r>
            <a:r>
              <a:rPr lang="en-US" altLang="en-US" sz="2400" b="1" baseline="-25000" dirty="0" err="1">
                <a:solidFill>
                  <a:srgbClr val="006600"/>
                </a:solidFill>
              </a:rPr>
              <a:t>H</a:t>
            </a:r>
            <a:r>
              <a:rPr lang="en-US" altLang="en-US" sz="2400" b="1" dirty="0">
                <a:solidFill>
                  <a:srgbClr val="006600"/>
                </a:solidFill>
              </a:rPr>
              <a:t>  =  	constant for liquid at specific T</a:t>
            </a:r>
          </a:p>
          <a:p>
            <a:pPr>
              <a:spcBef>
                <a:spcPct val="0"/>
              </a:spcBef>
              <a:buFontTx/>
              <a:buNone/>
            </a:pPr>
            <a:endParaRPr lang="en-US" altLang="en-US" sz="2400" b="1" dirty="0">
              <a:solidFill>
                <a:srgbClr val="006600"/>
              </a:solidFill>
            </a:endParaRPr>
          </a:p>
          <a:p>
            <a:pPr>
              <a:spcBef>
                <a:spcPct val="0"/>
              </a:spcBef>
              <a:buFontTx/>
              <a:buNone/>
            </a:pPr>
            <a:r>
              <a:rPr lang="en-US" altLang="en-US" sz="2400" b="1" dirty="0">
                <a:solidFill>
                  <a:srgbClr val="006600"/>
                </a:solidFill>
              </a:rPr>
              <a:t>P  =  	partial pressure of gas</a:t>
            </a:r>
          </a:p>
          <a:p>
            <a:pPr>
              <a:spcBef>
                <a:spcPct val="0"/>
              </a:spcBef>
              <a:buFontTx/>
              <a:buNone/>
            </a:pPr>
            <a:endParaRPr lang="en-US" altLang="en-US" sz="2400" b="1" dirty="0"/>
          </a:p>
          <a:p>
            <a:pPr>
              <a:spcBef>
                <a:spcPct val="0"/>
              </a:spcBef>
              <a:buFontTx/>
              <a:buNone/>
            </a:pPr>
            <a:r>
              <a:rPr lang="en-US" altLang="en-US" sz="2400" b="1" dirty="0"/>
              <a:t>Q - He/O</a:t>
            </a:r>
            <a:r>
              <a:rPr lang="en-US" altLang="en-US" sz="2400" b="1" baseline="-25000" dirty="0"/>
              <a:t>2 </a:t>
            </a:r>
            <a:r>
              <a:rPr lang="en-US" altLang="en-US" sz="2400" b="1" dirty="0"/>
              <a:t>mixtures are sometimes used as breathing gas in</a:t>
            </a:r>
          </a:p>
          <a:p>
            <a:pPr>
              <a:spcBef>
                <a:spcPct val="0"/>
              </a:spcBef>
              <a:buFontTx/>
              <a:buNone/>
            </a:pPr>
            <a:r>
              <a:rPr lang="en-US" altLang="en-US" sz="2400" b="1" dirty="0"/>
              <a:t>deep sea diving.  At sea level (1 </a:t>
            </a:r>
            <a:r>
              <a:rPr lang="en-US" altLang="en-US" sz="2400" b="1" dirty="0" err="1"/>
              <a:t>atm</a:t>
            </a:r>
            <a:r>
              <a:rPr lang="en-US" altLang="en-US" sz="2400" b="1" dirty="0"/>
              <a:t>) the solubility of pure </a:t>
            </a:r>
          </a:p>
          <a:p>
            <a:pPr>
              <a:spcBef>
                <a:spcPct val="0"/>
              </a:spcBef>
              <a:buFontTx/>
              <a:buNone/>
            </a:pPr>
            <a:r>
              <a:rPr lang="en-US" altLang="en-US" sz="2400" b="1" dirty="0"/>
              <a:t>He in blood is 0.94g per 100 </a:t>
            </a:r>
            <a:r>
              <a:rPr lang="en-US" altLang="en-US" sz="2400" b="1" dirty="0" err="1"/>
              <a:t>mL.</a:t>
            </a:r>
            <a:r>
              <a:rPr lang="en-US" altLang="en-US" sz="2400" b="1" dirty="0"/>
              <a:t>  What is the solubility </a:t>
            </a:r>
          </a:p>
          <a:p>
            <a:pPr>
              <a:spcBef>
                <a:spcPct val="0"/>
              </a:spcBef>
              <a:buFontTx/>
              <a:buNone/>
            </a:pPr>
            <a:r>
              <a:rPr lang="en-US" altLang="en-US" sz="2400" b="1" dirty="0"/>
              <a:t>of pure He at a depth of 1500 </a:t>
            </a:r>
            <a:r>
              <a:rPr lang="en-US" altLang="en-US" sz="2400" b="1" dirty="0" err="1"/>
              <a:t>ft</a:t>
            </a:r>
            <a:r>
              <a:rPr lang="en-US" altLang="en-US" sz="2400" b="1" dirty="0"/>
              <a:t>?</a:t>
            </a:r>
          </a:p>
          <a:p>
            <a:pPr>
              <a:spcBef>
                <a:spcPct val="0"/>
              </a:spcBef>
              <a:buFontTx/>
              <a:buNone/>
            </a:pPr>
            <a:endParaRPr lang="en-US" altLang="en-US" sz="2400" b="1" dirty="0"/>
          </a:p>
          <a:p>
            <a:pPr>
              <a:spcBef>
                <a:spcPct val="0"/>
              </a:spcBef>
              <a:buFontTx/>
              <a:buNone/>
            </a:pPr>
            <a:r>
              <a:rPr lang="en-US" altLang="en-US" sz="2400" b="1" dirty="0"/>
              <a:t>(Pressure increases by 1 </a:t>
            </a:r>
            <a:r>
              <a:rPr lang="en-US" altLang="en-US" sz="2400" b="1" dirty="0" err="1"/>
              <a:t>atm</a:t>
            </a:r>
            <a:r>
              <a:rPr lang="en-US" altLang="en-US" sz="2400" b="1" dirty="0"/>
              <a:t>/33 ft. in depth</a:t>
            </a:r>
            <a:r>
              <a:rPr lang="en-US" altLang="en-US" sz="2400" b="1" dirty="0">
                <a:sym typeface="Symbol" panose="05050102010706020507" pitchFamily="18" charset="2"/>
              </a:rPr>
              <a:t> 1500 </a:t>
            </a:r>
            <a:r>
              <a:rPr lang="en-US" altLang="en-US" sz="2400" b="1" dirty="0" err="1">
                <a:sym typeface="Symbol" panose="05050102010706020507" pitchFamily="18" charset="2"/>
              </a:rPr>
              <a:t>ft</a:t>
            </a:r>
            <a:r>
              <a:rPr lang="en-US" altLang="en-US" sz="2400" b="1" dirty="0">
                <a:sym typeface="Symbol" panose="05050102010706020507" pitchFamily="18" charset="2"/>
              </a:rPr>
              <a:t> = 45 </a:t>
            </a:r>
            <a:r>
              <a:rPr lang="en-US" altLang="en-US" sz="2400" b="1" dirty="0" err="1">
                <a:sym typeface="Symbol" panose="05050102010706020507" pitchFamily="18" charset="2"/>
              </a:rPr>
              <a:t>atm</a:t>
            </a:r>
            <a:r>
              <a:rPr lang="en-US" altLang="en-US" sz="2400" b="1" dirty="0">
                <a:sym typeface="Symbol" panose="05050102010706020507" pitchFamily="18" charset="2"/>
              </a:rPr>
              <a:t>)</a:t>
            </a:r>
            <a:endParaRPr lang="en-US" altLang="en-US" sz="2400" b="1" u="sng" dirty="0"/>
          </a:p>
        </p:txBody>
      </p:sp>
      <p:sp>
        <p:nvSpPr>
          <p:cNvPr id="72708" name="AutoShape 4"/>
          <p:cNvSpPr>
            <a:spLocks/>
          </p:cNvSpPr>
          <p:nvPr/>
        </p:nvSpPr>
        <p:spPr bwMode="auto">
          <a:xfrm>
            <a:off x="4114800" y="1447800"/>
            <a:ext cx="76200" cy="914400"/>
          </a:xfrm>
          <a:prstGeom prst="leftBracket">
            <a:avLst>
              <a:gd name="adj" fmla="val 10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09" name="AutoShape 5"/>
          <p:cNvSpPr>
            <a:spLocks/>
          </p:cNvSpPr>
          <p:nvPr/>
        </p:nvSpPr>
        <p:spPr bwMode="auto">
          <a:xfrm>
            <a:off x="6477000" y="1447800"/>
            <a:ext cx="76200" cy="914400"/>
          </a:xfrm>
          <a:prstGeom prst="rightBracket">
            <a:avLst>
              <a:gd name="adj" fmla="val 10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12725" y="1905000"/>
            <a:ext cx="89312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600" b="1" dirty="0">
                <a:solidFill>
                  <a:srgbClr val="000099"/>
                </a:solidFill>
              </a:rPr>
              <a:t>Expressing Solution Concentration</a:t>
            </a:r>
          </a:p>
          <a:p>
            <a:pPr>
              <a:spcBef>
                <a:spcPct val="0"/>
              </a:spcBef>
              <a:buFontTx/>
              <a:buNone/>
            </a:pPr>
            <a:endParaRPr lang="en-US" altLang="en-US" sz="2400" b="1" dirty="0">
              <a:solidFill>
                <a:srgbClr val="000099"/>
              </a:solidFill>
            </a:endParaRPr>
          </a:p>
          <a:p>
            <a:pPr>
              <a:spcBef>
                <a:spcPct val="0"/>
              </a:spcBef>
              <a:buFontTx/>
              <a:buNone/>
            </a:pPr>
            <a:r>
              <a:rPr lang="en-US" altLang="en-US" sz="2400" b="1" dirty="0">
                <a:solidFill>
                  <a:srgbClr val="000099"/>
                </a:solidFill>
              </a:rPr>
              <a:t>	</a:t>
            </a:r>
            <a:endParaRPr lang="en-US" alt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12725" y="117475"/>
            <a:ext cx="8931275" cy="66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t>Solution Concentration</a:t>
            </a:r>
          </a:p>
          <a:p>
            <a:pPr>
              <a:spcBef>
                <a:spcPct val="0"/>
              </a:spcBef>
              <a:buFontTx/>
              <a:buNone/>
            </a:pPr>
            <a:endParaRPr lang="en-US" altLang="en-US" sz="1200" b="1" dirty="0"/>
          </a:p>
          <a:p>
            <a:pPr>
              <a:spcBef>
                <a:spcPct val="0"/>
              </a:spcBef>
              <a:buFontTx/>
              <a:buNone/>
            </a:pPr>
            <a:r>
              <a:rPr lang="en-US" altLang="en-US" sz="2400" b="1" dirty="0"/>
              <a:t>	</a:t>
            </a:r>
            <a:r>
              <a:rPr lang="en-US" altLang="en-US" sz="2000" b="1" dirty="0"/>
              <a:t>Earlier we learned about one method for expressing solution concentration—molarity.  We defined molarity as moles of solute/liters of solution.  Now we will describe several other methods of expressing concentration, each of which serves a different purpose</a:t>
            </a:r>
            <a:r>
              <a:rPr lang="en-US" altLang="en-US" sz="2400" b="1" dirty="0"/>
              <a:t>.</a:t>
            </a:r>
          </a:p>
          <a:p>
            <a:pPr>
              <a:spcBef>
                <a:spcPct val="0"/>
              </a:spcBef>
              <a:buFontTx/>
              <a:buNone/>
            </a:pPr>
            <a:endParaRPr lang="en-US" altLang="en-US" sz="2400" b="1" dirty="0">
              <a:solidFill>
                <a:srgbClr val="C00000"/>
              </a:solidFill>
            </a:endParaRPr>
          </a:p>
          <a:p>
            <a:pPr lvl="2">
              <a:spcBef>
                <a:spcPct val="0"/>
              </a:spcBef>
              <a:buFontTx/>
              <a:buNone/>
            </a:pPr>
            <a:r>
              <a:rPr lang="en-US" altLang="en-US" b="1" dirty="0">
                <a:solidFill>
                  <a:srgbClr val="C00000"/>
                </a:solidFill>
              </a:rPr>
              <a:t>A.  mass percentage</a:t>
            </a:r>
          </a:p>
          <a:p>
            <a:pPr>
              <a:spcBef>
                <a:spcPct val="0"/>
              </a:spcBef>
              <a:buFontTx/>
              <a:buNone/>
            </a:pPr>
            <a:r>
              <a:rPr lang="en-US" altLang="en-US" sz="2400" b="1" dirty="0">
                <a:solidFill>
                  <a:srgbClr val="C00000"/>
                </a:solidFill>
              </a:rPr>
              <a:t>		Mass % of component =</a:t>
            </a:r>
            <a:r>
              <a:rPr lang="en-US" altLang="en-US" sz="2400" dirty="0">
                <a:solidFill>
                  <a:srgbClr val="C00000"/>
                </a:solidFill>
              </a:rPr>
              <a:t> </a:t>
            </a:r>
          </a:p>
          <a:p>
            <a:pPr>
              <a:spcBef>
                <a:spcPct val="0"/>
              </a:spcBef>
              <a:buFontTx/>
              <a:buNone/>
            </a:pPr>
            <a:endParaRPr lang="en-US" altLang="en-US" sz="2400" dirty="0">
              <a:solidFill>
                <a:srgbClr val="C00000"/>
              </a:solidFill>
            </a:endParaRPr>
          </a:p>
          <a:p>
            <a:pPr lvl="2">
              <a:spcBef>
                <a:spcPct val="0"/>
              </a:spcBef>
              <a:buFontTx/>
              <a:buNone/>
            </a:pPr>
            <a:r>
              <a:rPr lang="en-US" altLang="en-US" b="1" dirty="0">
                <a:solidFill>
                  <a:srgbClr val="990033"/>
                </a:solidFill>
              </a:rPr>
              <a:t>B.  parts per million (for dilute solutions)</a:t>
            </a:r>
          </a:p>
          <a:p>
            <a:pPr>
              <a:spcBef>
                <a:spcPct val="0"/>
              </a:spcBef>
              <a:buFontTx/>
              <a:buNone/>
            </a:pPr>
            <a:r>
              <a:rPr lang="en-US" altLang="en-US" sz="2400" b="1" dirty="0">
                <a:solidFill>
                  <a:srgbClr val="990033"/>
                </a:solidFill>
              </a:rPr>
              <a:t>		</a:t>
            </a:r>
          </a:p>
          <a:p>
            <a:pPr>
              <a:spcBef>
                <a:spcPct val="0"/>
              </a:spcBef>
              <a:buFontTx/>
              <a:buNone/>
            </a:pPr>
            <a:r>
              <a:rPr lang="en-US" altLang="en-US" sz="2400" b="1" dirty="0">
                <a:solidFill>
                  <a:srgbClr val="990033"/>
                </a:solidFill>
              </a:rPr>
              <a:t>		ppm of component =</a:t>
            </a:r>
            <a:r>
              <a:rPr lang="en-US" altLang="en-US" sz="2400" dirty="0">
                <a:solidFill>
                  <a:srgbClr val="990033"/>
                </a:solidFill>
              </a:rPr>
              <a:t> </a:t>
            </a:r>
          </a:p>
          <a:p>
            <a:pPr>
              <a:spcBef>
                <a:spcPct val="0"/>
              </a:spcBef>
              <a:buFontTx/>
              <a:buNone/>
            </a:pPr>
            <a:endParaRPr lang="en-US" altLang="en-US" sz="2400" dirty="0"/>
          </a:p>
          <a:p>
            <a:pPr lvl="2">
              <a:spcBef>
                <a:spcPct val="0"/>
              </a:spcBef>
              <a:buFontTx/>
              <a:buNone/>
            </a:pPr>
            <a:r>
              <a:rPr lang="en-US" altLang="en-US" b="1" dirty="0">
                <a:solidFill>
                  <a:srgbClr val="C00000"/>
                </a:solidFill>
              </a:rPr>
              <a:t>C.  parts per billion (for even MORE dilute solutions!)</a:t>
            </a:r>
          </a:p>
          <a:p>
            <a:pPr>
              <a:spcBef>
                <a:spcPct val="0"/>
              </a:spcBef>
              <a:buFontTx/>
              <a:buNone/>
            </a:pPr>
            <a:endParaRPr lang="en-US" altLang="en-US" sz="2400" b="1" dirty="0">
              <a:solidFill>
                <a:srgbClr val="C00000"/>
              </a:solidFill>
            </a:endParaRPr>
          </a:p>
          <a:p>
            <a:pPr>
              <a:spcBef>
                <a:spcPct val="0"/>
              </a:spcBef>
              <a:buFontTx/>
              <a:buNone/>
            </a:pPr>
            <a:r>
              <a:rPr lang="en-US" altLang="en-US" sz="2400" b="1" dirty="0">
                <a:solidFill>
                  <a:srgbClr val="C00000"/>
                </a:solidFill>
              </a:rPr>
              <a:t>		ppb of component = </a:t>
            </a:r>
          </a:p>
          <a:p>
            <a:pPr>
              <a:spcBef>
                <a:spcPct val="0"/>
              </a:spcBef>
              <a:buFontTx/>
              <a:buNone/>
            </a:pPr>
            <a:endParaRPr lang="en-US" altLang="en-US" sz="2400" dirty="0"/>
          </a:p>
        </p:txBody>
      </p:sp>
      <p:graphicFrame>
        <p:nvGraphicFramePr>
          <p:cNvPr id="74755" name="Object 3"/>
          <p:cNvGraphicFramePr>
            <a:graphicFrameLocks noChangeAspect="1"/>
          </p:cNvGraphicFramePr>
          <p:nvPr/>
        </p:nvGraphicFramePr>
        <p:xfrm>
          <a:off x="5410200" y="2743200"/>
          <a:ext cx="2895600" cy="533400"/>
        </p:xfrm>
        <a:graphic>
          <a:graphicData uri="http://schemas.openxmlformats.org/presentationml/2006/ole">
            <mc:AlternateContent xmlns:mc="http://schemas.openxmlformats.org/markup-compatibility/2006">
              <mc:Choice xmlns:v="urn:schemas-microsoft-com:vml" Requires="v">
                <p:oleObj spid="_x0000_s74764" r:id="rId3" imgW="2267712" imgH="393192" progId="">
                  <p:embed/>
                </p:oleObj>
              </mc:Choice>
              <mc:Fallback>
                <p:oleObj r:id="rId3" imgW="2267712" imgH="393192"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7432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6" name="Object 4"/>
          <p:cNvGraphicFramePr>
            <a:graphicFrameLocks noChangeAspect="1"/>
          </p:cNvGraphicFramePr>
          <p:nvPr/>
        </p:nvGraphicFramePr>
        <p:xfrm>
          <a:off x="4953000" y="4191000"/>
          <a:ext cx="3276600" cy="533400"/>
        </p:xfrm>
        <a:graphic>
          <a:graphicData uri="http://schemas.openxmlformats.org/presentationml/2006/ole">
            <mc:AlternateContent xmlns:mc="http://schemas.openxmlformats.org/markup-compatibility/2006">
              <mc:Choice xmlns:v="urn:schemas-microsoft-com:vml" Requires="v">
                <p:oleObj spid="_x0000_s74765" r:id="rId5" imgW="2247900" imgH="393192" progId="">
                  <p:embed/>
                </p:oleObj>
              </mc:Choice>
              <mc:Fallback>
                <p:oleObj r:id="rId5" imgW="2247900" imgH="393192"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191000"/>
                        <a:ext cx="327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1"/>
          <p:cNvGraphicFramePr>
            <a:graphicFrameLocks noChangeAspect="1"/>
          </p:cNvGraphicFramePr>
          <p:nvPr/>
        </p:nvGraphicFramePr>
        <p:xfrm>
          <a:off x="4953000" y="5638800"/>
          <a:ext cx="3505200" cy="533400"/>
        </p:xfrm>
        <a:graphic>
          <a:graphicData uri="http://schemas.openxmlformats.org/presentationml/2006/ole">
            <mc:AlternateContent xmlns:mc="http://schemas.openxmlformats.org/markup-compatibility/2006">
              <mc:Choice xmlns:v="urn:schemas-microsoft-com:vml" Requires="v">
                <p:oleObj spid="_x0000_s74766" r:id="rId7" imgW="2247900" imgH="393192" progId="">
                  <p:embed/>
                </p:oleObj>
              </mc:Choice>
              <mc:Fallback>
                <p:oleObj r:id="rId7" imgW="2247900" imgH="393192" progId="">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5638800"/>
                        <a:ext cx="350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0" y="0"/>
            <a:ext cx="91440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b="1">
              <a:solidFill>
                <a:srgbClr val="660033"/>
              </a:solidFill>
            </a:endParaRPr>
          </a:p>
          <a:p>
            <a:pPr lvl="2">
              <a:spcBef>
                <a:spcPct val="0"/>
              </a:spcBef>
              <a:buFontTx/>
              <a:buNone/>
            </a:pPr>
            <a:r>
              <a:rPr lang="en-US" altLang="en-US" b="1">
                <a:solidFill>
                  <a:srgbClr val="660033"/>
                </a:solidFill>
              </a:rPr>
              <a:t>D.  mole fraction (denoted with the symbol </a:t>
            </a:r>
            <a:r>
              <a:rPr lang="en-US" altLang="en-US" b="1">
                <a:solidFill>
                  <a:srgbClr val="C00000"/>
                </a:solidFill>
                <a:sym typeface="Symbol" panose="05050102010706020507" pitchFamily="18" charset="2"/>
              </a:rPr>
              <a:t></a:t>
            </a:r>
            <a:r>
              <a:rPr lang="en-US" altLang="en-US" b="1">
                <a:solidFill>
                  <a:srgbClr val="660033"/>
                </a:solidFill>
              </a:rPr>
              <a:t>)</a:t>
            </a:r>
          </a:p>
          <a:p>
            <a:pPr>
              <a:spcBef>
                <a:spcPct val="0"/>
              </a:spcBef>
              <a:buFontTx/>
              <a:buNone/>
            </a:pPr>
            <a:endParaRPr lang="en-US" altLang="en-US" sz="2400" b="1">
              <a:solidFill>
                <a:srgbClr val="660033"/>
              </a:solidFill>
            </a:endParaRPr>
          </a:p>
          <a:p>
            <a:pPr>
              <a:spcBef>
                <a:spcPct val="0"/>
              </a:spcBef>
              <a:buFontTx/>
              <a:buNone/>
            </a:pPr>
            <a:r>
              <a:rPr lang="en-US" altLang="en-US" sz="2400" b="1">
                <a:solidFill>
                  <a:srgbClr val="660033"/>
                </a:solidFill>
              </a:rPr>
              <a:t>		Mole fraction of component = </a:t>
            </a:r>
          </a:p>
          <a:p>
            <a:pPr>
              <a:spcBef>
                <a:spcPct val="0"/>
              </a:spcBef>
              <a:buFontTx/>
              <a:buNone/>
            </a:pPr>
            <a:endParaRPr lang="en-US" altLang="en-US" sz="2400" b="1">
              <a:solidFill>
                <a:srgbClr val="660033"/>
              </a:solidFill>
            </a:endParaRPr>
          </a:p>
          <a:p>
            <a:pPr lvl="2">
              <a:spcBef>
                <a:spcPct val="0"/>
              </a:spcBef>
              <a:buFontTx/>
              <a:buNone/>
            </a:pPr>
            <a:r>
              <a:rPr lang="en-US" altLang="en-US" b="1">
                <a:solidFill>
                  <a:srgbClr val="660033"/>
                </a:solidFill>
              </a:rPr>
              <a:t>E.  molality (denoted with the lowercase letter </a:t>
            </a:r>
            <a:r>
              <a:rPr lang="en-US" altLang="en-US" b="1" i="1">
                <a:solidFill>
                  <a:srgbClr val="C00000"/>
                </a:solidFill>
              </a:rPr>
              <a:t>m</a:t>
            </a:r>
            <a:r>
              <a:rPr lang="en-US" altLang="en-US" b="1">
                <a:solidFill>
                  <a:srgbClr val="660033"/>
                </a:solidFill>
              </a:rPr>
              <a:t>)</a:t>
            </a:r>
          </a:p>
          <a:p>
            <a:pPr>
              <a:spcBef>
                <a:spcPct val="0"/>
              </a:spcBef>
              <a:buFontTx/>
              <a:buNone/>
            </a:pPr>
            <a:endParaRPr lang="en-US" altLang="en-US" sz="2400" b="1">
              <a:solidFill>
                <a:srgbClr val="660033"/>
              </a:solidFill>
            </a:endParaRPr>
          </a:p>
          <a:p>
            <a:pPr>
              <a:spcBef>
                <a:spcPct val="0"/>
              </a:spcBef>
              <a:buFontTx/>
              <a:buNone/>
            </a:pPr>
            <a:r>
              <a:rPr lang="en-US" altLang="en-US" sz="2400" b="1">
                <a:solidFill>
                  <a:srgbClr val="660033"/>
                </a:solidFill>
              </a:rPr>
              <a:t>		molality =</a:t>
            </a:r>
            <a:r>
              <a:rPr lang="en-US" altLang="en-US" sz="2400"/>
              <a:t> </a:t>
            </a:r>
          </a:p>
        </p:txBody>
      </p:sp>
      <p:graphicFrame>
        <p:nvGraphicFramePr>
          <p:cNvPr id="75779" name="Object 4"/>
          <p:cNvGraphicFramePr>
            <a:graphicFrameLocks noChangeAspect="1"/>
          </p:cNvGraphicFramePr>
          <p:nvPr/>
        </p:nvGraphicFramePr>
        <p:xfrm>
          <a:off x="5791200" y="1066800"/>
          <a:ext cx="2895600" cy="609600"/>
        </p:xfrm>
        <a:graphic>
          <a:graphicData uri="http://schemas.openxmlformats.org/presentationml/2006/ole">
            <mc:AlternateContent xmlns:mc="http://schemas.openxmlformats.org/markup-compatibility/2006">
              <mc:Choice xmlns:v="urn:schemas-microsoft-com:vml" Requires="v">
                <p:oleObj spid="_x0000_s75786" r:id="rId3" imgW="1667256" imgH="419100" progId="">
                  <p:embed/>
                </p:oleObj>
              </mc:Choice>
              <mc:Fallback>
                <p:oleObj r:id="rId3" imgW="1667256" imgH="4191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066800"/>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0" name="Object 5"/>
          <p:cNvGraphicFramePr>
            <a:graphicFrameLocks noChangeAspect="1"/>
          </p:cNvGraphicFramePr>
          <p:nvPr/>
        </p:nvGraphicFramePr>
        <p:xfrm>
          <a:off x="3592513" y="2436813"/>
          <a:ext cx="2263775" cy="609600"/>
        </p:xfrm>
        <a:graphic>
          <a:graphicData uri="http://schemas.openxmlformats.org/presentationml/2006/ole">
            <mc:AlternateContent xmlns:mc="http://schemas.openxmlformats.org/markup-compatibility/2006">
              <mc:Choice xmlns:v="urn:schemas-microsoft-com:vml" Requires="v">
                <p:oleObj spid="_x0000_s75787" r:id="rId5" imgW="1324356" imgH="419100" progId="">
                  <p:embed/>
                </p:oleObj>
              </mc:Choice>
              <mc:Fallback>
                <p:oleObj r:id="rId5" imgW="1324356" imgH="4191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2513" y="2436813"/>
                        <a:ext cx="2263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1" name="Text Box 6"/>
          <p:cNvSpPr txBox="1">
            <a:spLocks noChangeArrowheads="1"/>
          </p:cNvSpPr>
          <p:nvPr/>
        </p:nvSpPr>
        <p:spPr bwMode="auto">
          <a:xfrm>
            <a:off x="152400" y="3657600"/>
            <a:ext cx="8839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t>The molality of a given solution does NOT vary with temperature because masses do not vary with temperature.  Molarity, however, changes with temperature because the expansion or contraction of the solution changes its volume.  Thus, molality is often the concentration unit of choice when a solution is to be used over a range of temperatures.</a:t>
            </a:r>
            <a:endParaRPr lang="en-US" alt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04800" y="228600"/>
            <a:ext cx="8534400" cy="649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latin typeface="Comic Sans MS" panose="030F0702030302020204" pitchFamily="66" charset="0"/>
              </a:rPr>
              <a:t>1. When Potassium dichromate (s) is added to excess concentrated HCl, it reacts to produce a mixture of Chromium (III) chloride, Potassium Chloride, and evolved Cl</a:t>
            </a:r>
            <a:r>
              <a:rPr lang="en-US" altLang="en-US" sz="2400" b="1" baseline="-25000">
                <a:latin typeface="Comic Sans MS" panose="030F0702030302020204" pitchFamily="66" charset="0"/>
              </a:rPr>
              <a:t>2 </a:t>
            </a:r>
            <a:r>
              <a:rPr lang="en-US" altLang="en-US" sz="2400" b="1">
                <a:latin typeface="Comic Sans MS" panose="030F0702030302020204" pitchFamily="66" charset="0"/>
              </a:rPr>
              <a:t>gas.  Suppose 6.25 g of potassium dichromate reacts with concentrated HCl to produce a final volume of 100mL. Calculate the [Cr</a:t>
            </a:r>
            <a:r>
              <a:rPr lang="en-US" altLang="en-US" sz="2400" b="1" baseline="30000">
                <a:latin typeface="Comic Sans MS" panose="030F0702030302020204" pitchFamily="66" charset="0"/>
              </a:rPr>
              <a:t>3+</a:t>
            </a:r>
            <a:r>
              <a:rPr lang="en-US" altLang="en-US" sz="2400" b="1">
                <a:latin typeface="Comic Sans MS" panose="030F0702030302020204" pitchFamily="66" charset="0"/>
              </a:rPr>
              <a:t>]</a:t>
            </a:r>
            <a:r>
              <a:rPr lang="en-US" altLang="en-US" sz="2400" b="1" baseline="-25000">
                <a:latin typeface="Comic Sans MS" panose="030F0702030302020204" pitchFamily="66" charset="0"/>
              </a:rPr>
              <a:t>f</a:t>
            </a:r>
            <a:r>
              <a:rPr lang="en-US" altLang="en-US" sz="2400" b="1">
                <a:latin typeface="Comic Sans MS" panose="030F0702030302020204" pitchFamily="66" charset="0"/>
              </a:rPr>
              <a:t> and the moles of gas produced.</a:t>
            </a:r>
            <a:r>
              <a:rPr lang="en-US" altLang="en-US" sz="2800" b="1">
                <a:latin typeface="Comic Sans MS" panose="030F0702030302020204" pitchFamily="66" charset="0"/>
              </a:rPr>
              <a:t> </a:t>
            </a:r>
          </a:p>
          <a:p>
            <a:pPr>
              <a:spcBef>
                <a:spcPct val="0"/>
              </a:spcBef>
              <a:buFontTx/>
              <a:buNone/>
            </a:pPr>
            <a:endParaRPr lang="en-US" altLang="en-US" sz="2800" b="1">
              <a:latin typeface="Comic Sans MS" panose="030F0702030302020204" pitchFamily="66" charset="0"/>
            </a:endParaRPr>
          </a:p>
          <a:p>
            <a:pPr>
              <a:spcBef>
                <a:spcPct val="0"/>
              </a:spcBef>
              <a:buFontTx/>
              <a:buNone/>
            </a:pPr>
            <a:r>
              <a:rPr lang="en-US" altLang="en-US" sz="2400" b="1">
                <a:latin typeface="Comic Sans MS" panose="030F0702030302020204" pitchFamily="66" charset="0"/>
              </a:rPr>
              <a:t>2. The density of toluene, C</a:t>
            </a:r>
            <a:r>
              <a:rPr lang="en-US" altLang="en-US" sz="2400" b="1" baseline="-25000">
                <a:latin typeface="Comic Sans MS" panose="030F0702030302020204" pitchFamily="66" charset="0"/>
              </a:rPr>
              <a:t>7</a:t>
            </a:r>
            <a:r>
              <a:rPr lang="en-US" altLang="en-US" sz="2400" b="1">
                <a:latin typeface="Comic Sans MS" panose="030F0702030302020204" pitchFamily="66" charset="0"/>
              </a:rPr>
              <a:t>H</a:t>
            </a:r>
            <a:r>
              <a:rPr lang="en-US" altLang="en-US" sz="2400" b="1" baseline="-25000">
                <a:latin typeface="Comic Sans MS" panose="030F0702030302020204" pitchFamily="66" charset="0"/>
              </a:rPr>
              <a:t>8</a:t>
            </a:r>
            <a:r>
              <a:rPr lang="en-US" altLang="en-US" sz="2400" b="1">
                <a:latin typeface="Comic Sans MS" panose="030F0702030302020204" pitchFamily="66" charset="0"/>
              </a:rPr>
              <a:t>, is 0.867 g/mL and the density of thiophene, C</a:t>
            </a:r>
            <a:r>
              <a:rPr lang="en-US" altLang="en-US" sz="2400" b="1" baseline="-25000">
                <a:latin typeface="Comic Sans MS" panose="030F0702030302020204" pitchFamily="66" charset="0"/>
              </a:rPr>
              <a:t>4</a:t>
            </a:r>
            <a:r>
              <a:rPr lang="en-US" altLang="en-US" sz="2400" b="1">
                <a:latin typeface="Comic Sans MS" panose="030F0702030302020204" pitchFamily="66" charset="0"/>
              </a:rPr>
              <a:t>H</a:t>
            </a:r>
            <a:r>
              <a:rPr lang="en-US" altLang="en-US" sz="2400" b="1" baseline="-25000">
                <a:latin typeface="Comic Sans MS" panose="030F0702030302020204" pitchFamily="66" charset="0"/>
              </a:rPr>
              <a:t>4</a:t>
            </a:r>
            <a:r>
              <a:rPr lang="en-US" altLang="en-US" sz="2400" b="1">
                <a:latin typeface="Comic Sans MS" panose="030F0702030302020204" pitchFamily="66" charset="0"/>
              </a:rPr>
              <a:t>S, is 1.065 g/mL.  A solution is made by dissolving 15.0 g of thiophene in 250 mL of toluene.</a:t>
            </a:r>
          </a:p>
          <a:p>
            <a:pPr>
              <a:spcBef>
                <a:spcPct val="0"/>
              </a:spcBef>
              <a:buFontTx/>
              <a:buNone/>
            </a:pPr>
            <a:r>
              <a:rPr lang="en-US" altLang="en-US" sz="2400" b="1">
                <a:latin typeface="Comic Sans MS" panose="030F0702030302020204" pitchFamily="66" charset="0"/>
              </a:rPr>
              <a:t>	A.  Calculate the mole fraction</a:t>
            </a:r>
          </a:p>
          <a:p>
            <a:pPr>
              <a:spcBef>
                <a:spcPct val="0"/>
              </a:spcBef>
              <a:buFontTx/>
              <a:buNone/>
            </a:pPr>
            <a:r>
              <a:rPr lang="en-US" altLang="en-US" sz="2400" b="1">
                <a:latin typeface="Comic Sans MS" panose="030F0702030302020204" pitchFamily="66" charset="0"/>
              </a:rPr>
              <a:t>	B.  Calculate the molarity</a:t>
            </a:r>
          </a:p>
          <a:p>
            <a:pPr>
              <a:spcBef>
                <a:spcPct val="0"/>
              </a:spcBef>
              <a:buFontTx/>
              <a:buNone/>
            </a:pPr>
            <a:r>
              <a:rPr lang="en-US" altLang="en-US" sz="2400" b="1">
                <a:latin typeface="Comic Sans MS" panose="030F0702030302020204" pitchFamily="66" charset="0"/>
              </a:rPr>
              <a:t>	C.  Calculate the molality</a:t>
            </a:r>
          </a:p>
          <a:p>
            <a:pPr>
              <a:spcBef>
                <a:spcPct val="0"/>
              </a:spcBef>
              <a:buFontTx/>
              <a:buNone/>
            </a:pPr>
            <a:r>
              <a:rPr lang="en-US" altLang="en-US" sz="2400" b="1">
                <a:latin typeface="Comic Sans MS" panose="030F0702030302020204" pitchFamily="66" charset="0"/>
              </a:rPr>
              <a:t>	D.  Is it better to express this solution by mass % or ppm?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12725" y="269875"/>
            <a:ext cx="862647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u="sng" dirty="0"/>
              <a:t>Workshop on Concentration</a:t>
            </a:r>
          </a:p>
          <a:p>
            <a:pPr>
              <a:spcBef>
                <a:spcPct val="0"/>
              </a:spcBef>
              <a:buFontTx/>
              <a:buNone/>
            </a:pPr>
            <a:endParaRPr lang="en-US" altLang="en-US" sz="2400" b="1" u="sng" dirty="0"/>
          </a:p>
          <a:p>
            <a:pPr>
              <a:spcBef>
                <a:spcPct val="0"/>
              </a:spcBef>
              <a:buFontTx/>
              <a:buNone/>
            </a:pPr>
            <a:r>
              <a:rPr lang="en-US" altLang="en-US" sz="2400" b="1" dirty="0"/>
              <a:t>1.  A solution of hydrochloric acid contains 36% </a:t>
            </a:r>
            <a:r>
              <a:rPr lang="en-US" altLang="en-US" sz="2400" b="1" dirty="0" err="1"/>
              <a:t>HCl</a:t>
            </a:r>
            <a:r>
              <a:rPr lang="en-US" altLang="en-US" sz="2400" b="1" dirty="0"/>
              <a:t> by mass.  </a:t>
            </a:r>
          </a:p>
          <a:p>
            <a:pPr lvl="2">
              <a:spcBef>
                <a:spcPct val="0"/>
              </a:spcBef>
              <a:buFontTx/>
              <a:buNone/>
            </a:pPr>
            <a:r>
              <a:rPr lang="en-US" altLang="en-US" b="1" dirty="0"/>
              <a:t>A.  Calculate the mole fraction of </a:t>
            </a:r>
            <a:r>
              <a:rPr lang="en-US" altLang="en-US" b="1" dirty="0" err="1"/>
              <a:t>HCl</a:t>
            </a:r>
            <a:r>
              <a:rPr lang="en-US" altLang="en-US" b="1" dirty="0"/>
              <a:t> in the solution.</a:t>
            </a:r>
          </a:p>
          <a:p>
            <a:pPr lvl="2">
              <a:spcBef>
                <a:spcPct val="0"/>
              </a:spcBef>
              <a:buFontTx/>
              <a:buNone/>
            </a:pPr>
            <a:r>
              <a:rPr lang="en-US" altLang="en-US" b="1" dirty="0"/>
              <a:t>B.  Calculate the molality of </a:t>
            </a:r>
            <a:r>
              <a:rPr lang="en-US" altLang="en-US" b="1" dirty="0" err="1"/>
              <a:t>HCl</a:t>
            </a:r>
            <a:r>
              <a:rPr lang="en-US" altLang="en-US" b="1" dirty="0"/>
              <a:t> in the solution.</a:t>
            </a:r>
          </a:p>
          <a:p>
            <a:pPr>
              <a:spcBef>
                <a:spcPct val="0"/>
              </a:spcBef>
              <a:buFontTx/>
              <a:buNone/>
            </a:pPr>
            <a:endParaRPr lang="en-US" altLang="en-US" sz="2400" b="1" dirty="0"/>
          </a:p>
          <a:p>
            <a:pPr>
              <a:spcBef>
                <a:spcPct val="0"/>
              </a:spcBef>
              <a:buFontTx/>
              <a:buNone/>
            </a:pPr>
            <a:r>
              <a:rPr lang="en-US" altLang="en-US" sz="2400" b="1" dirty="0"/>
              <a:t>2. A solution contains 5.0 g of toluene (C</a:t>
            </a:r>
            <a:r>
              <a:rPr lang="en-US" altLang="en-US" sz="2400" b="1" baseline="-25000" dirty="0"/>
              <a:t>7</a:t>
            </a:r>
            <a:r>
              <a:rPr lang="en-US" altLang="en-US" sz="2400" b="1" dirty="0"/>
              <a:t>H</a:t>
            </a:r>
            <a:r>
              <a:rPr lang="en-US" altLang="en-US" sz="2400" b="1" baseline="-25000" dirty="0"/>
              <a:t>8</a:t>
            </a:r>
            <a:r>
              <a:rPr lang="en-US" altLang="en-US" sz="2400" b="1" dirty="0"/>
              <a:t>) and 225 g of benzene and has a density of 0.876 g/</a:t>
            </a:r>
            <a:r>
              <a:rPr lang="en-US" altLang="en-US" sz="2400" b="1" dirty="0" err="1"/>
              <a:t>mL.</a:t>
            </a:r>
            <a:r>
              <a:rPr lang="en-US" altLang="en-US" sz="2400" b="1" dirty="0"/>
              <a:t>  Calculate the molarity of the solution.</a:t>
            </a:r>
          </a:p>
          <a:p>
            <a:pPr>
              <a:spcBef>
                <a:spcPct val="0"/>
              </a:spcBef>
              <a:buFontTx/>
              <a:buNone/>
            </a:pPr>
            <a:endParaRPr lang="en-US" altLang="en-US" sz="2400" b="1" dirty="0"/>
          </a:p>
          <a:p>
            <a:pPr>
              <a:spcBef>
                <a:spcPct val="0"/>
              </a:spcBef>
              <a:buFontTx/>
              <a:buNone/>
            </a:pPr>
            <a:r>
              <a:rPr lang="en-US" altLang="en-US" sz="2400" b="1" dirty="0"/>
              <a:t>3.  Calculate the </a:t>
            </a:r>
            <a:r>
              <a:rPr lang="en-US" altLang="en-US" sz="2400" b="1" dirty="0" err="1"/>
              <a:t>mol</a:t>
            </a:r>
            <a:r>
              <a:rPr lang="en-US" altLang="en-US" sz="2400" b="1" dirty="0"/>
              <a:t> of CO</a:t>
            </a:r>
            <a:r>
              <a:rPr lang="en-US" altLang="en-US" sz="2400" b="1" baseline="-25000" dirty="0"/>
              <a:t>2</a:t>
            </a:r>
            <a:r>
              <a:rPr lang="en-US" altLang="en-US" sz="2400" b="1" dirty="0"/>
              <a:t> that will dissolve in enough water to form 900 mL of solution at 20 </a:t>
            </a:r>
            <a:r>
              <a:rPr lang="en-US" altLang="en-US" sz="2400" b="1" dirty="0">
                <a:sym typeface="Symbol" panose="05050102010706020507" pitchFamily="18" charset="2"/>
              </a:rPr>
              <a:t></a:t>
            </a:r>
            <a:r>
              <a:rPr lang="en-US" altLang="en-US" sz="2400" b="1" dirty="0"/>
              <a:t>C if the partial pressure of CO</a:t>
            </a:r>
            <a:r>
              <a:rPr lang="en-US" altLang="en-US" sz="2400" b="1" baseline="-25000" dirty="0"/>
              <a:t>2</a:t>
            </a:r>
            <a:r>
              <a:rPr lang="en-US" altLang="en-US" sz="2400" b="1" dirty="0"/>
              <a:t> is 1.00 atm.  </a:t>
            </a:r>
            <a:r>
              <a:rPr lang="en-US" altLang="en-US" sz="2400" b="1" i="1" u="sng" dirty="0"/>
              <a:t>NOTE</a:t>
            </a:r>
            <a:r>
              <a:rPr lang="en-US" altLang="en-US" sz="2400" b="1" i="1" dirty="0"/>
              <a:t>: </a:t>
            </a:r>
            <a:r>
              <a:rPr lang="en-US" altLang="en-US" sz="2400" b="1" dirty="0"/>
              <a:t>k for CO</a:t>
            </a:r>
            <a:r>
              <a:rPr lang="en-US" altLang="en-US" sz="2400" b="1" baseline="-25000" dirty="0"/>
              <a:t>2</a:t>
            </a:r>
            <a:r>
              <a:rPr lang="en-US" altLang="en-US" sz="2400" b="1" dirty="0"/>
              <a:t> in water at 20 </a:t>
            </a:r>
            <a:r>
              <a:rPr lang="en-US" altLang="en-US" sz="2400" b="1" dirty="0">
                <a:sym typeface="Symbol" panose="05050102010706020507" pitchFamily="18" charset="2"/>
              </a:rPr>
              <a:t></a:t>
            </a:r>
            <a:r>
              <a:rPr lang="en-US" altLang="en-US" sz="2400" b="1" dirty="0"/>
              <a:t>C = 2.3 x 10</a:t>
            </a:r>
            <a:r>
              <a:rPr lang="en-US" altLang="en-US" sz="2400" b="1" baseline="30000" dirty="0"/>
              <a:t>-2</a:t>
            </a:r>
            <a:r>
              <a:rPr lang="en-US" altLang="en-US" sz="2400" b="1" dirty="0"/>
              <a:t> </a:t>
            </a:r>
            <a:r>
              <a:rPr lang="en-US" altLang="en-US" sz="2400" b="1" dirty="0" err="1"/>
              <a:t>mol</a:t>
            </a:r>
            <a:r>
              <a:rPr lang="en-US" altLang="en-US" sz="2400" b="1" dirty="0"/>
              <a:t> L</a:t>
            </a:r>
            <a:r>
              <a:rPr lang="en-US" altLang="en-US" sz="2400" b="1" baseline="30000" dirty="0"/>
              <a:t>-1</a:t>
            </a:r>
            <a:r>
              <a:rPr lang="en-US" altLang="en-US" sz="2400" b="1" dirty="0"/>
              <a:t>atm</a:t>
            </a:r>
            <a:r>
              <a:rPr lang="en-US" altLang="en-US" sz="2400" b="1" baseline="30000" dirty="0"/>
              <a:t>-1</a:t>
            </a:r>
            <a:endParaRPr lang="en-US" altLang="en-US" sz="2400" baseline="30000" dirty="0"/>
          </a:p>
          <a:p>
            <a:pPr>
              <a:spcBef>
                <a:spcPct val="0"/>
              </a:spcBef>
              <a:buFontTx/>
              <a:buNone/>
            </a:pPr>
            <a:endParaRPr lang="en-US"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24225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0"/>
            <a:ext cx="24225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114800"/>
            <a:ext cx="24225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1981200" y="609600"/>
            <a:ext cx="640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Like dissolves like: solubility of methanol in water.</a:t>
            </a:r>
          </a:p>
        </p:txBody>
      </p:sp>
      <p:grpSp>
        <p:nvGrpSpPr>
          <p:cNvPr id="48135" name="Group 7"/>
          <p:cNvGrpSpPr>
            <a:grpSpLocks/>
          </p:cNvGrpSpPr>
          <p:nvPr/>
        </p:nvGrpSpPr>
        <p:grpSpPr bwMode="auto">
          <a:xfrm>
            <a:off x="3581400" y="2408238"/>
            <a:ext cx="1371600" cy="366712"/>
            <a:chOff x="384" y="1229"/>
            <a:chExt cx="864" cy="231"/>
          </a:xfrm>
        </p:grpSpPr>
        <p:sp>
          <p:nvSpPr>
            <p:cNvPr id="11281" name="Text Box 8"/>
            <p:cNvSpPr txBox="1">
              <a:spLocks noChangeArrowheads="1"/>
            </p:cNvSpPr>
            <p:nvPr/>
          </p:nvSpPr>
          <p:spPr bwMode="auto">
            <a:xfrm>
              <a:off x="384" y="1229"/>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water</a:t>
              </a:r>
            </a:p>
          </p:txBody>
        </p:sp>
        <p:sp>
          <p:nvSpPr>
            <p:cNvPr id="11282" name="Line 9"/>
            <p:cNvSpPr>
              <a:spLocks noChangeShapeType="1"/>
            </p:cNvSpPr>
            <p:nvPr/>
          </p:nvSpPr>
          <p:spPr bwMode="auto">
            <a:xfrm>
              <a:off x="912" y="1344"/>
              <a:ext cx="3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138" name="Oval 10"/>
          <p:cNvSpPr>
            <a:spLocks noChangeArrowheads="1"/>
          </p:cNvSpPr>
          <p:nvPr/>
        </p:nvSpPr>
        <p:spPr bwMode="auto">
          <a:xfrm>
            <a:off x="5715000" y="1676400"/>
            <a:ext cx="609600" cy="533400"/>
          </a:xfrm>
          <a:prstGeom prst="ellipse">
            <a:avLst/>
          </a:prstGeom>
          <a:noFill/>
          <a:ln w="19050">
            <a:solidFill>
              <a:srgbClr val="FFEA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48139" name="Group 11"/>
          <p:cNvGrpSpPr>
            <a:grpSpLocks/>
          </p:cNvGrpSpPr>
          <p:nvPr/>
        </p:nvGrpSpPr>
        <p:grpSpPr bwMode="auto">
          <a:xfrm>
            <a:off x="685800" y="4953000"/>
            <a:ext cx="1905000" cy="366713"/>
            <a:chOff x="3072" y="1728"/>
            <a:chExt cx="1200" cy="231"/>
          </a:xfrm>
        </p:grpSpPr>
        <p:sp>
          <p:nvSpPr>
            <p:cNvPr id="11279" name="Text Box 12"/>
            <p:cNvSpPr txBox="1">
              <a:spLocks noChangeArrowheads="1"/>
            </p:cNvSpPr>
            <p:nvPr/>
          </p:nvSpPr>
          <p:spPr bwMode="auto">
            <a:xfrm>
              <a:off x="3072" y="1728"/>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Arial" panose="020B0604020202020204" pitchFamily="34" charset="0"/>
                </a:rPr>
                <a:t>methanol</a:t>
              </a:r>
            </a:p>
          </p:txBody>
        </p:sp>
        <p:sp>
          <p:nvSpPr>
            <p:cNvPr id="11280" name="Line 13"/>
            <p:cNvSpPr>
              <a:spLocks noChangeShapeType="1"/>
            </p:cNvSpPr>
            <p:nvPr/>
          </p:nvSpPr>
          <p:spPr bwMode="auto">
            <a:xfrm>
              <a:off x="3792" y="1843"/>
              <a:ext cx="4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142" name="Oval 14"/>
          <p:cNvSpPr>
            <a:spLocks noChangeArrowheads="1"/>
          </p:cNvSpPr>
          <p:nvPr/>
        </p:nvSpPr>
        <p:spPr bwMode="auto">
          <a:xfrm>
            <a:off x="2667000" y="4419600"/>
            <a:ext cx="609600" cy="609600"/>
          </a:xfrm>
          <a:prstGeom prst="ellipse">
            <a:avLst/>
          </a:prstGeom>
          <a:noFill/>
          <a:ln w="28575">
            <a:solidFill>
              <a:srgbClr val="1822C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48143" name="Group 15"/>
          <p:cNvGrpSpPr>
            <a:grpSpLocks/>
          </p:cNvGrpSpPr>
          <p:nvPr/>
        </p:nvGrpSpPr>
        <p:grpSpPr bwMode="auto">
          <a:xfrm>
            <a:off x="3429000" y="5791200"/>
            <a:ext cx="2743200" cy="641350"/>
            <a:chOff x="960" y="3360"/>
            <a:chExt cx="1728" cy="404"/>
          </a:xfrm>
        </p:grpSpPr>
        <p:sp>
          <p:nvSpPr>
            <p:cNvPr id="11277" name="Text Box 16"/>
            <p:cNvSpPr txBox="1">
              <a:spLocks noChangeArrowheads="1"/>
            </p:cNvSpPr>
            <p:nvPr/>
          </p:nvSpPr>
          <p:spPr bwMode="auto">
            <a:xfrm>
              <a:off x="960" y="3360"/>
              <a:ext cx="14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a:latin typeface="Arial" panose="020B0604020202020204" pitchFamily="34" charset="0"/>
                </a:rPr>
                <a:t>A solution of methanol in water</a:t>
              </a:r>
            </a:p>
          </p:txBody>
        </p:sp>
        <p:sp>
          <p:nvSpPr>
            <p:cNvPr id="11278" name="Line 17"/>
            <p:cNvSpPr>
              <a:spLocks noChangeShapeType="1"/>
            </p:cNvSpPr>
            <p:nvPr/>
          </p:nvSpPr>
          <p:spPr bwMode="auto">
            <a:xfrm>
              <a:off x="2352" y="3552"/>
              <a:ext cx="3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146" name="Oval 18"/>
          <p:cNvSpPr>
            <a:spLocks noChangeArrowheads="1"/>
          </p:cNvSpPr>
          <p:nvPr/>
        </p:nvSpPr>
        <p:spPr bwMode="auto">
          <a:xfrm>
            <a:off x="6934200" y="5486400"/>
            <a:ext cx="533400" cy="457200"/>
          </a:xfrm>
          <a:prstGeom prst="ellipse">
            <a:avLst/>
          </a:prstGeom>
          <a:noFill/>
          <a:ln w="28575">
            <a:solidFill>
              <a:srgbClr val="ED181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8147" name="Oval 19"/>
          <p:cNvSpPr>
            <a:spLocks noChangeArrowheads="1"/>
          </p:cNvSpPr>
          <p:nvPr/>
        </p:nvSpPr>
        <p:spPr bwMode="auto">
          <a:xfrm>
            <a:off x="7696200" y="5486400"/>
            <a:ext cx="533400" cy="457200"/>
          </a:xfrm>
          <a:prstGeom prst="ellipse">
            <a:avLst/>
          </a:prstGeom>
          <a:noFill/>
          <a:ln w="28575">
            <a:solidFill>
              <a:srgbClr val="ED181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dissolve">
                                      <p:cBhvr>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8135"/>
                                        </p:tgtEl>
                                        <p:attrNameLst>
                                          <p:attrName>style.visibility</p:attrName>
                                        </p:attrNameLst>
                                      </p:cBhvr>
                                      <p:to>
                                        <p:strVal val="visible"/>
                                      </p:to>
                                    </p:set>
                                    <p:animEffect transition="in" filter="wipe(left)">
                                      <p:cBhvr>
                                        <p:cTn id="12" dur="500"/>
                                        <p:tgtEl>
                                          <p:spTgt spid="481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8138"/>
                                        </p:tgtEl>
                                        <p:attrNameLst>
                                          <p:attrName>style.visibility</p:attrName>
                                        </p:attrNameLst>
                                      </p:cBhvr>
                                      <p:to>
                                        <p:strVal val="visible"/>
                                      </p:to>
                                    </p:set>
                                  </p:childTnLst>
                                  <p:subTnLst>
                                    <p:set>
                                      <p:cBhvr override="childStyle">
                                        <p:cTn dur="1" fill="hold" display="0" masterRel="nextClick" afterEffect="1"/>
                                        <p:tgtEl>
                                          <p:spTgt spid="48138"/>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48132"/>
                                        </p:tgtEl>
                                        <p:attrNameLst>
                                          <p:attrName>style.visibility</p:attrName>
                                        </p:attrNameLst>
                                      </p:cBhvr>
                                      <p:to>
                                        <p:strVal val="visible"/>
                                      </p:to>
                                    </p:set>
                                    <p:animEffect transition="in" filter="dissolve">
                                      <p:cBhvr>
                                        <p:cTn id="21" dur="500"/>
                                        <p:tgtEl>
                                          <p:spTgt spid="481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8139"/>
                                        </p:tgtEl>
                                        <p:attrNameLst>
                                          <p:attrName>style.visibility</p:attrName>
                                        </p:attrNameLst>
                                      </p:cBhvr>
                                      <p:to>
                                        <p:strVal val="visible"/>
                                      </p:to>
                                    </p:set>
                                    <p:animEffect transition="in" filter="wipe(left)">
                                      <p:cBhvr>
                                        <p:cTn id="26" dur="500"/>
                                        <p:tgtEl>
                                          <p:spTgt spid="481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8142"/>
                                        </p:tgtEl>
                                        <p:attrNameLst>
                                          <p:attrName>style.visibility</p:attrName>
                                        </p:attrNameLst>
                                      </p:cBhvr>
                                      <p:to>
                                        <p:strVal val="visible"/>
                                      </p:to>
                                    </p:set>
                                  </p:childTnLst>
                                  <p:subTnLst>
                                    <p:set>
                                      <p:cBhvr override="childStyle">
                                        <p:cTn dur="1" fill="hold" display="0" masterRel="nextClick" afterEffect="1"/>
                                        <p:tgtEl>
                                          <p:spTgt spid="48142"/>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48133"/>
                                        </p:tgtEl>
                                        <p:attrNameLst>
                                          <p:attrName>style.visibility</p:attrName>
                                        </p:attrNameLst>
                                      </p:cBhvr>
                                      <p:to>
                                        <p:strVal val="visible"/>
                                      </p:to>
                                    </p:set>
                                    <p:animEffect transition="in" filter="dissolve">
                                      <p:cBhvr>
                                        <p:cTn id="35" dur="500"/>
                                        <p:tgtEl>
                                          <p:spTgt spid="4813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48143"/>
                                        </p:tgtEl>
                                        <p:attrNameLst>
                                          <p:attrName>style.visibility</p:attrName>
                                        </p:attrNameLst>
                                      </p:cBhvr>
                                      <p:to>
                                        <p:strVal val="visible"/>
                                      </p:to>
                                    </p:set>
                                    <p:animEffect transition="in" filter="wipe(left)">
                                      <p:cBhvr>
                                        <p:cTn id="40" dur="500"/>
                                        <p:tgtEl>
                                          <p:spTgt spid="4814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8146"/>
                                        </p:tgtEl>
                                        <p:attrNameLst>
                                          <p:attrName>style.visibility</p:attrName>
                                        </p:attrNameLst>
                                      </p:cBhvr>
                                      <p:to>
                                        <p:strVal val="visible"/>
                                      </p:to>
                                    </p:set>
                                  </p:childTnLst>
                                  <p:subTnLst>
                                    <p:set>
                                      <p:cBhvr override="childStyle">
                                        <p:cTn dur="1" fill="hold" display="0" masterRel="nextClick" afterEffect="1"/>
                                        <p:tgtEl>
                                          <p:spTgt spid="48146"/>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48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animBg="1"/>
      <p:bldP spid="48142" grpId="0" animBg="1"/>
      <p:bldP spid="48146" grpId="0" animBg="1"/>
      <p:bldP spid="481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22325" y="0"/>
            <a:ext cx="7254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t>SOLUTIONS</a:t>
            </a:r>
          </a:p>
          <a:p>
            <a:pPr algn="ctr">
              <a:spcBef>
                <a:spcPct val="0"/>
              </a:spcBef>
              <a:buFontTx/>
              <a:buNone/>
            </a:pPr>
            <a:r>
              <a:rPr lang="en-US" altLang="en-US" sz="2400" b="1"/>
              <a:t>(HOMOGENEOUS MIXTURES)</a:t>
            </a:r>
          </a:p>
        </p:txBody>
      </p:sp>
      <p:sp>
        <p:nvSpPr>
          <p:cNvPr id="6147" name="Text Box 3"/>
          <p:cNvSpPr txBox="1">
            <a:spLocks noChangeArrowheads="1"/>
          </p:cNvSpPr>
          <p:nvPr/>
        </p:nvSpPr>
        <p:spPr bwMode="auto">
          <a:xfrm>
            <a:off x="381000" y="1066800"/>
            <a:ext cx="8345488"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effectLst>
                  <a:outerShdw blurRad="38100" dist="38100" dir="2700000" algn="tl">
                    <a:srgbClr val="000000">
                      <a:alpha val="43137"/>
                    </a:srgbClr>
                  </a:outerShdw>
                </a:effectLst>
              </a:rPr>
              <a:t>Dissolution:</a:t>
            </a:r>
          </a:p>
          <a:p>
            <a:pPr>
              <a:defRPr/>
            </a:pPr>
            <a:r>
              <a:rPr lang="en-US" sz="2800" b="1" dirty="0"/>
              <a:t>The attractive forces between Ions and water (ion-dipole) overcomes the lattice energy by solvation.</a:t>
            </a:r>
          </a:p>
          <a:p>
            <a:pPr>
              <a:defRPr/>
            </a:pPr>
            <a:endParaRPr lang="en-US" sz="1800" b="1" dirty="0"/>
          </a:p>
          <a:p>
            <a:pPr>
              <a:defRPr/>
            </a:pPr>
            <a:endParaRPr lang="en-US" sz="1800" b="1" dirty="0"/>
          </a:p>
          <a:p>
            <a:pPr>
              <a:defRPr/>
            </a:pPr>
            <a:r>
              <a:rPr lang="en-US" sz="2800" b="1" dirty="0">
                <a:effectLst>
                  <a:outerShdw blurRad="38100" dist="38100" dir="2700000" algn="tl">
                    <a:srgbClr val="000000">
                      <a:alpha val="43137"/>
                    </a:srgbClr>
                  </a:outerShdw>
                </a:effectLst>
              </a:rPr>
              <a:t>Solvation:</a:t>
            </a:r>
          </a:p>
          <a:p>
            <a:pPr>
              <a:defRPr/>
            </a:pPr>
            <a:r>
              <a:rPr lang="en-US" sz="2800" b="1" dirty="0"/>
              <a:t>The clustering of solvent molecules around a solute molecule.   If the solvent is H</a:t>
            </a:r>
            <a:r>
              <a:rPr lang="en-US" sz="2800" b="1" baseline="-25000" dirty="0"/>
              <a:t>2</a:t>
            </a:r>
            <a:r>
              <a:rPr lang="en-US" sz="2800" b="1" dirty="0"/>
              <a:t>O also called hydration.</a:t>
            </a:r>
          </a:p>
          <a:p>
            <a:pPr>
              <a:defRPr/>
            </a:pPr>
            <a:endParaRPr lang="en-US" sz="2800" b="1" dirty="0"/>
          </a:p>
          <a:p>
            <a:pPr>
              <a:defRPr/>
            </a:pPr>
            <a:r>
              <a:rPr lang="en-US" sz="2800" b="1" dirty="0"/>
              <a:t>Factors:	1.  Charge</a:t>
            </a:r>
          </a:p>
          <a:p>
            <a:pPr>
              <a:defRPr/>
            </a:pPr>
            <a:r>
              <a:rPr lang="en-US" sz="2800" b="1" dirty="0"/>
              <a:t>		2.  Size</a:t>
            </a:r>
          </a:p>
          <a:p>
            <a:pPr>
              <a:defRPr/>
            </a:pPr>
            <a:r>
              <a:rPr lang="en-US" sz="2800" b="1" dirty="0"/>
              <a:t>		     a.  Lattice energy</a:t>
            </a:r>
          </a:p>
          <a:p>
            <a:pPr>
              <a:defRPr/>
            </a:pPr>
            <a:r>
              <a:rPr lang="en-US" sz="2800" b="1" dirty="0"/>
              <a:t>		     b.  Hydration energy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t="1819"/>
          <a:stretch>
            <a:fillRect/>
          </a:stretch>
        </p:blipFill>
        <p:spPr bwMode="auto">
          <a:xfrm>
            <a:off x="2514600" y="14478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p:cNvSpPr txBox="1">
            <a:spLocks noChangeArrowheads="1"/>
          </p:cNvSpPr>
          <p:nvPr/>
        </p:nvSpPr>
        <p:spPr bwMode="auto">
          <a:xfrm>
            <a:off x="2057400" y="655638"/>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Arial" panose="020B0604020202020204" pitchFamily="34" charset="0"/>
              </a:rPr>
              <a:t>Hydration shells around an aqueous 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431925" y="0"/>
            <a:ext cx="573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t>SOLUTIONS</a:t>
            </a:r>
          </a:p>
        </p:txBody>
      </p:sp>
      <p:sp>
        <p:nvSpPr>
          <p:cNvPr id="8195" name="Text Box 3"/>
          <p:cNvSpPr txBox="1">
            <a:spLocks noChangeArrowheads="1"/>
          </p:cNvSpPr>
          <p:nvPr/>
        </p:nvSpPr>
        <p:spPr bwMode="auto">
          <a:xfrm>
            <a:off x="288925" y="731838"/>
            <a:ext cx="8474075"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2800" b="1" u="sng" dirty="0">
                <a:latin typeface="+mn-lt"/>
              </a:rPr>
              <a:t>Dissolving </a:t>
            </a:r>
            <a:r>
              <a:rPr lang="en-US" sz="2800" b="1" u="sng" dirty="0" err="1">
                <a:latin typeface="+mn-lt"/>
              </a:rPr>
              <a:t>NaCl</a:t>
            </a:r>
            <a:r>
              <a:rPr lang="en-US" sz="2800" b="1" u="sng" dirty="0">
                <a:latin typeface="+mn-lt"/>
              </a:rPr>
              <a:t> by H</a:t>
            </a:r>
            <a:r>
              <a:rPr lang="en-US" sz="2800" b="1" u="sng" baseline="-25000" dirty="0">
                <a:latin typeface="+mn-lt"/>
              </a:rPr>
              <a:t>2</a:t>
            </a:r>
            <a:r>
              <a:rPr lang="en-US" sz="2800" b="1" u="sng" dirty="0">
                <a:latin typeface="+mn-lt"/>
              </a:rPr>
              <a:t>O</a:t>
            </a:r>
            <a:endParaRPr lang="en-US" sz="2800" b="1" dirty="0">
              <a:latin typeface="+mn-lt"/>
            </a:endParaRPr>
          </a:p>
          <a:p>
            <a:pPr>
              <a:defRPr/>
            </a:pPr>
            <a:endParaRPr lang="en-US" sz="2800" b="1" dirty="0">
              <a:latin typeface="+mn-lt"/>
            </a:endParaRPr>
          </a:p>
          <a:p>
            <a:pPr>
              <a:defRPr/>
            </a:pPr>
            <a:r>
              <a:rPr lang="en-US" sz="2800" b="1" dirty="0">
                <a:latin typeface="+mn-lt"/>
              </a:rPr>
              <a:t>The attractive forces between Ions and H</a:t>
            </a:r>
            <a:r>
              <a:rPr lang="en-US" sz="2800" b="1" baseline="-25000" dirty="0">
                <a:latin typeface="+mn-lt"/>
              </a:rPr>
              <a:t>2</a:t>
            </a:r>
            <a:r>
              <a:rPr lang="en-US" sz="2800" b="1" dirty="0">
                <a:latin typeface="+mn-lt"/>
              </a:rPr>
              <a:t>O (Ion-dipole force) overcomes the lattice energy by solvation.</a:t>
            </a:r>
          </a:p>
          <a:p>
            <a:pPr>
              <a:defRPr/>
            </a:pPr>
            <a:r>
              <a:rPr lang="en-US" sz="2800" b="1" dirty="0">
                <a:latin typeface="+mn-lt"/>
              </a:rPr>
              <a:t>	</a:t>
            </a:r>
          </a:p>
          <a:p>
            <a:pPr>
              <a:defRPr/>
            </a:pPr>
            <a:r>
              <a:rPr lang="en-US" sz="2800" b="1" dirty="0">
                <a:latin typeface="+mn-lt"/>
              </a:rPr>
              <a:t>	</a:t>
            </a:r>
            <a:r>
              <a:rPr lang="en-US" sz="2800" b="1" dirty="0">
                <a:effectLst>
                  <a:outerShdw blurRad="38100" dist="38100" dir="2700000" algn="tl">
                    <a:srgbClr val="000000">
                      <a:alpha val="43137"/>
                    </a:srgbClr>
                  </a:outerShdw>
                </a:effectLst>
                <a:latin typeface="+mn-lt"/>
              </a:rPr>
              <a:t>Solvation  </a:t>
            </a:r>
            <a:r>
              <a:rPr lang="en-US" sz="2800" b="1" dirty="0">
                <a:effectLst>
                  <a:outerShdw blurRad="38100" dist="38100" dir="2700000" algn="tl">
                    <a:srgbClr val="000000">
                      <a:alpha val="43137"/>
                    </a:srgbClr>
                  </a:outerShdw>
                </a:effectLst>
                <a:latin typeface="+mn-lt"/>
                <a:sym typeface="Symbol" pitchFamily="18" charset="2"/>
              </a:rPr>
              <a:t>  the clustering of solvent</a:t>
            </a:r>
          </a:p>
          <a:p>
            <a:pPr>
              <a:defRPr/>
            </a:pPr>
            <a:endParaRPr lang="en-US" sz="2800" b="1" dirty="0">
              <a:latin typeface="+mn-lt"/>
              <a:sym typeface="Symbol" pitchFamily="18" charset="2"/>
            </a:endParaRPr>
          </a:p>
          <a:p>
            <a:pPr>
              <a:defRPr/>
            </a:pPr>
            <a:r>
              <a:rPr lang="en-US" sz="2800" b="1" dirty="0">
                <a:latin typeface="+mn-lt"/>
                <a:sym typeface="Symbol" pitchFamily="18" charset="2"/>
              </a:rPr>
              <a:t>Molecules around a solute molecule if water is involved called	</a:t>
            </a:r>
            <a:r>
              <a:rPr lang="en-US" sz="2800" b="1" dirty="0">
                <a:effectLst>
                  <a:outerShdw blurRad="38100" dist="38100" dir="2700000" algn="tl">
                    <a:srgbClr val="000000">
                      <a:alpha val="43137"/>
                    </a:srgbClr>
                  </a:outerShdw>
                </a:effectLst>
                <a:latin typeface="+mn-lt"/>
                <a:sym typeface="Symbol" pitchFamily="18" charset="2"/>
              </a:rPr>
              <a:t>hydration</a:t>
            </a:r>
            <a:r>
              <a:rPr lang="en-US" sz="2800" b="1" dirty="0">
                <a:latin typeface="+mn-lt"/>
                <a:sym typeface="Symbol" pitchFamily="18" charset="2"/>
              </a:rPr>
              <a:t>    the clustering of H</a:t>
            </a:r>
            <a:r>
              <a:rPr lang="en-US" sz="2800" b="1" baseline="-25000" dirty="0">
                <a:latin typeface="+mn-lt"/>
                <a:sym typeface="Symbol" pitchFamily="18" charset="2"/>
              </a:rPr>
              <a:t>2</a:t>
            </a:r>
            <a:r>
              <a:rPr lang="en-US" sz="2800" b="1" dirty="0">
                <a:latin typeface="+mn-lt"/>
                <a:sym typeface="Symbol" pitchFamily="18" charset="2"/>
              </a:rPr>
              <a:t>O molecule around a solute (Ion-Dipole force)</a:t>
            </a:r>
          </a:p>
          <a:p>
            <a:pPr>
              <a:defRPr/>
            </a:pPr>
            <a:endParaRPr lang="en-US" b="1" dirty="0">
              <a:latin typeface="Comic Sans MS" pitchFamily="66" charset="0"/>
              <a:sym typeface="Symbol" pitchFamily="18" charset="2"/>
            </a:endParaRPr>
          </a:p>
          <a:p>
            <a:pPr>
              <a:defRPr/>
            </a:pPr>
            <a:r>
              <a:rPr lang="en-US" b="1" dirty="0">
                <a:sym typeface="Symbol" pitchFamily="18" charset="2"/>
              </a:rPr>
              <a:t> </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t="1808"/>
          <a:stretch>
            <a:fillRect/>
          </a:stretch>
        </p:blipFill>
        <p:spPr bwMode="auto">
          <a:xfrm>
            <a:off x="1044575" y="214313"/>
            <a:ext cx="7054850"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2897</Words>
  <Application>Microsoft Office PowerPoint</Application>
  <PresentationFormat>On-screen Show (4:3)</PresentationFormat>
  <Paragraphs>361</Paragraphs>
  <Slides>47</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47</vt:i4>
      </vt:variant>
    </vt:vector>
  </HeadingPairs>
  <TitlesOfParts>
    <vt:vector size="54" baseType="lpstr">
      <vt:lpstr>MS PGothic</vt:lpstr>
      <vt:lpstr>Arial</vt:lpstr>
      <vt:lpstr>Comic Sans MS</vt:lpstr>
      <vt:lpstr>Symbol</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 Process</vt:lpstr>
      <vt:lpstr>Solution Process</vt:lpstr>
      <vt:lpstr>Solution Process</vt:lpstr>
      <vt:lpstr>Energetics of Solution Formation</vt:lpstr>
      <vt:lpstr>Energetics of Solution Formation</vt:lpstr>
      <vt:lpstr>PowerPoint Presentation</vt:lpstr>
      <vt:lpstr>Comparing Heat of Solution to Heat of Hydration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Boan, Terry A.</cp:lastModifiedBy>
  <cp:revision>39</cp:revision>
  <dcterms:created xsi:type="dcterms:W3CDTF">2005-09-29T22:32:35Z</dcterms:created>
  <dcterms:modified xsi:type="dcterms:W3CDTF">2020-06-06T19:03:16Z</dcterms:modified>
</cp:coreProperties>
</file>