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6" r:id="rId5"/>
    <p:sldId id="271" r:id="rId6"/>
    <p:sldId id="274" r:id="rId7"/>
    <p:sldId id="262" r:id="rId8"/>
    <p:sldId id="259" r:id="rId9"/>
    <p:sldId id="263" r:id="rId10"/>
    <p:sldId id="270" r:id="rId11"/>
    <p:sldId id="258" r:id="rId12"/>
    <p:sldId id="257" r:id="rId13"/>
    <p:sldId id="268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SPECTROSCOPY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 Beer-Lambert Law</a:t>
            </a:r>
            <a:endParaRPr lang="en-US" dirty="0"/>
          </a:p>
        </p:txBody>
      </p:sp>
      <p:pic>
        <p:nvPicPr>
          <p:cNvPr id="1026" name="Picture 2" descr="C:\Users\terry\Desktop\BEERSLAW\Spec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" b="6985"/>
          <a:stretch/>
        </p:blipFill>
        <p:spPr bwMode="auto">
          <a:xfrm>
            <a:off x="2257204" y="2971800"/>
            <a:ext cx="49343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216134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Chemistry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5964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When making solutions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450975" y="1752600"/>
            <a:ext cx="319088" cy="127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4" name="AutoShape 8"/>
          <p:cNvSpPr>
            <a:spLocks/>
          </p:cNvSpPr>
          <p:nvPr/>
        </p:nvSpPr>
        <p:spPr bwMode="auto">
          <a:xfrm rot="-5400000">
            <a:off x="1521619" y="2931319"/>
            <a:ext cx="233362" cy="1600200"/>
          </a:xfrm>
          <a:prstGeom prst="leftBracket">
            <a:avLst>
              <a:gd name="adj" fmla="val 571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Freeform 9"/>
          <p:cNvSpPr>
            <a:spLocks/>
          </p:cNvSpPr>
          <p:nvPr/>
        </p:nvSpPr>
        <p:spPr bwMode="auto">
          <a:xfrm>
            <a:off x="838200" y="3033713"/>
            <a:ext cx="615950" cy="581025"/>
          </a:xfrm>
          <a:custGeom>
            <a:avLst/>
            <a:gdLst>
              <a:gd name="T0" fmla="*/ 2147483647 w 462"/>
              <a:gd name="T1" fmla="*/ 0 h 714"/>
              <a:gd name="T2" fmla="*/ 0 w 462"/>
              <a:gd name="T3" fmla="*/ 2147483647 h 714"/>
              <a:gd name="T4" fmla="*/ 0 60000 65536"/>
              <a:gd name="T5" fmla="*/ 0 60000 65536"/>
              <a:gd name="T6" fmla="*/ 0 w 462"/>
              <a:gd name="T7" fmla="*/ 0 h 714"/>
              <a:gd name="T8" fmla="*/ 462 w 462"/>
              <a:gd name="T9" fmla="*/ 714 h 7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714">
                <a:moveTo>
                  <a:pt x="462" y="0"/>
                </a:moveTo>
                <a:lnTo>
                  <a:pt x="0" y="71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Freeform 10"/>
          <p:cNvSpPr>
            <a:spLocks/>
          </p:cNvSpPr>
          <p:nvPr/>
        </p:nvSpPr>
        <p:spPr bwMode="auto">
          <a:xfrm>
            <a:off x="1770063" y="3032125"/>
            <a:ext cx="668337" cy="592138"/>
          </a:xfrm>
          <a:custGeom>
            <a:avLst/>
            <a:gdLst>
              <a:gd name="T0" fmla="*/ 0 w 501"/>
              <a:gd name="T1" fmla="*/ 0 h 729"/>
              <a:gd name="T2" fmla="*/ 2147483647 w 501"/>
              <a:gd name="T3" fmla="*/ 2147483647 h 729"/>
              <a:gd name="T4" fmla="*/ 0 60000 65536"/>
              <a:gd name="T5" fmla="*/ 0 60000 65536"/>
              <a:gd name="T6" fmla="*/ 0 w 501"/>
              <a:gd name="T7" fmla="*/ 0 h 729"/>
              <a:gd name="T8" fmla="*/ 501 w 501"/>
              <a:gd name="T9" fmla="*/ 729 h 7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" h="729">
                <a:moveTo>
                  <a:pt x="0" y="0"/>
                </a:moveTo>
                <a:lnTo>
                  <a:pt x="501" y="7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Oval 11"/>
          <p:cNvSpPr>
            <a:spLocks noChangeArrowheads="1"/>
          </p:cNvSpPr>
          <p:nvPr/>
        </p:nvSpPr>
        <p:spPr bwMode="auto">
          <a:xfrm>
            <a:off x="1446213" y="2522538"/>
            <a:ext cx="320675" cy="396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8" name="AutoShape 12" descr="Light downward diagonal"/>
          <p:cNvSpPr>
            <a:spLocks noChangeArrowheads="1"/>
          </p:cNvSpPr>
          <p:nvPr/>
        </p:nvSpPr>
        <p:spPr bwMode="auto">
          <a:xfrm>
            <a:off x="1414463" y="1676400"/>
            <a:ext cx="400050" cy="155575"/>
          </a:xfrm>
          <a:custGeom>
            <a:avLst/>
            <a:gdLst>
              <a:gd name="T0" fmla="*/ 2147483647 w 21600"/>
              <a:gd name="T1" fmla="*/ 29065037 h 21600"/>
              <a:gd name="T2" fmla="*/ 1270766366 w 21600"/>
              <a:gd name="T3" fmla="*/ 58129670 h 21600"/>
              <a:gd name="T4" fmla="*/ 317690110 w 21600"/>
              <a:gd name="T5" fmla="*/ 29065037 h 21600"/>
              <a:gd name="T6" fmla="*/ 127076636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pattFill prst="lt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 flipH="1">
            <a:off x="1735138" y="2276475"/>
            <a:ext cx="684212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2209800" y="2057400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500 mL mark</a:t>
            </a:r>
            <a:endParaRPr lang="en-US" altLang="en-US"/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1346200" y="33147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500mL </a:t>
            </a:r>
            <a:endParaRPr lang="en-US" altLang="en-US"/>
          </a:p>
        </p:txBody>
      </p:sp>
      <p:sp>
        <p:nvSpPr>
          <p:cNvPr id="46092" name="Rectangle 16"/>
          <p:cNvSpPr>
            <a:spLocks noChangeArrowheads="1"/>
          </p:cNvSpPr>
          <p:nvPr/>
        </p:nvSpPr>
        <p:spPr bwMode="auto">
          <a:xfrm>
            <a:off x="4267200" y="2314575"/>
            <a:ext cx="68580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3" name="AutoShape 17"/>
          <p:cNvSpPr>
            <a:spLocks/>
          </p:cNvSpPr>
          <p:nvPr/>
        </p:nvSpPr>
        <p:spPr bwMode="auto">
          <a:xfrm rot="-5400000">
            <a:off x="4490244" y="2931319"/>
            <a:ext cx="233362" cy="1600200"/>
          </a:xfrm>
          <a:prstGeom prst="leftBracket">
            <a:avLst>
              <a:gd name="adj" fmla="val 571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4" name="Freeform 18"/>
          <p:cNvSpPr>
            <a:spLocks/>
          </p:cNvSpPr>
          <p:nvPr/>
        </p:nvSpPr>
        <p:spPr bwMode="auto">
          <a:xfrm>
            <a:off x="3806825" y="2819400"/>
            <a:ext cx="460375" cy="795338"/>
          </a:xfrm>
          <a:custGeom>
            <a:avLst/>
            <a:gdLst>
              <a:gd name="T0" fmla="*/ 2147483647 w 462"/>
              <a:gd name="T1" fmla="*/ 0 h 714"/>
              <a:gd name="T2" fmla="*/ 0 w 462"/>
              <a:gd name="T3" fmla="*/ 2147483647 h 714"/>
              <a:gd name="T4" fmla="*/ 0 60000 65536"/>
              <a:gd name="T5" fmla="*/ 0 60000 65536"/>
              <a:gd name="T6" fmla="*/ 0 w 462"/>
              <a:gd name="T7" fmla="*/ 0 h 714"/>
              <a:gd name="T8" fmla="*/ 462 w 462"/>
              <a:gd name="T9" fmla="*/ 714 h 7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714">
                <a:moveTo>
                  <a:pt x="462" y="0"/>
                </a:moveTo>
                <a:lnTo>
                  <a:pt x="0" y="71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5" name="Freeform 19"/>
          <p:cNvSpPr>
            <a:spLocks/>
          </p:cNvSpPr>
          <p:nvPr/>
        </p:nvSpPr>
        <p:spPr bwMode="auto">
          <a:xfrm>
            <a:off x="4953000" y="2819400"/>
            <a:ext cx="454025" cy="804863"/>
          </a:xfrm>
          <a:custGeom>
            <a:avLst/>
            <a:gdLst>
              <a:gd name="T0" fmla="*/ 0 w 501"/>
              <a:gd name="T1" fmla="*/ 0 h 729"/>
              <a:gd name="T2" fmla="*/ 2147483647 w 501"/>
              <a:gd name="T3" fmla="*/ 2147483647 h 729"/>
              <a:gd name="T4" fmla="*/ 0 60000 65536"/>
              <a:gd name="T5" fmla="*/ 0 60000 65536"/>
              <a:gd name="T6" fmla="*/ 0 w 501"/>
              <a:gd name="T7" fmla="*/ 0 h 729"/>
              <a:gd name="T8" fmla="*/ 501 w 501"/>
              <a:gd name="T9" fmla="*/ 729 h 7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" h="729">
                <a:moveTo>
                  <a:pt x="0" y="0"/>
                </a:moveTo>
                <a:lnTo>
                  <a:pt x="501" y="7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6" name="Oval 20"/>
          <p:cNvSpPr>
            <a:spLocks noChangeArrowheads="1"/>
          </p:cNvSpPr>
          <p:nvPr/>
        </p:nvSpPr>
        <p:spPr bwMode="auto">
          <a:xfrm>
            <a:off x="4191000" y="2251075"/>
            <a:ext cx="838200" cy="7461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7" name="Text Box 22"/>
          <p:cNvSpPr txBox="1">
            <a:spLocks noChangeArrowheads="1"/>
          </p:cNvSpPr>
          <p:nvPr/>
        </p:nvSpPr>
        <p:spPr bwMode="auto">
          <a:xfrm>
            <a:off x="4314825" y="33147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500mL </a:t>
            </a:r>
            <a:endParaRPr lang="en-US" altLang="en-US"/>
          </a:p>
        </p:txBody>
      </p:sp>
      <p:sp>
        <p:nvSpPr>
          <p:cNvPr id="46098" name="Line 26"/>
          <p:cNvSpPr>
            <a:spLocks noChangeShapeType="1"/>
          </p:cNvSpPr>
          <p:nvPr/>
        </p:nvSpPr>
        <p:spPr bwMode="auto">
          <a:xfrm>
            <a:off x="6858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27"/>
          <p:cNvSpPr>
            <a:spLocks noChangeShapeType="1"/>
          </p:cNvSpPr>
          <p:nvPr/>
        </p:nvSpPr>
        <p:spPr bwMode="auto">
          <a:xfrm>
            <a:off x="6858000" y="34766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8"/>
          <p:cNvSpPr>
            <a:spLocks noChangeShapeType="1"/>
          </p:cNvSpPr>
          <p:nvPr/>
        </p:nvSpPr>
        <p:spPr bwMode="auto">
          <a:xfrm>
            <a:off x="68580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9"/>
          <p:cNvSpPr>
            <a:spLocks noChangeShapeType="1"/>
          </p:cNvSpPr>
          <p:nvPr/>
        </p:nvSpPr>
        <p:spPr bwMode="auto">
          <a:xfrm>
            <a:off x="6858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30"/>
          <p:cNvSpPr>
            <a:spLocks noChangeArrowheads="1"/>
          </p:cNvSpPr>
          <p:nvPr/>
        </p:nvSpPr>
        <p:spPr bwMode="auto">
          <a:xfrm>
            <a:off x="6467475" y="2514600"/>
            <a:ext cx="1143000" cy="228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3" name="Text Box 31"/>
          <p:cNvSpPr txBox="1">
            <a:spLocks noChangeArrowheads="1"/>
          </p:cNvSpPr>
          <p:nvPr/>
        </p:nvSpPr>
        <p:spPr bwMode="auto">
          <a:xfrm>
            <a:off x="914400" y="396240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Volumetric</a:t>
            </a:r>
          </a:p>
          <a:p>
            <a:pPr algn="ctr" eaLnBrk="1" hangingPunct="1"/>
            <a:r>
              <a:rPr lang="en-US" altLang="en-US"/>
              <a:t>flask</a:t>
            </a:r>
          </a:p>
        </p:txBody>
      </p:sp>
      <p:sp>
        <p:nvSpPr>
          <p:cNvPr id="46104" name="Text Box 32"/>
          <p:cNvSpPr txBox="1">
            <a:spLocks noChangeArrowheads="1"/>
          </p:cNvSpPr>
          <p:nvPr/>
        </p:nvSpPr>
        <p:spPr bwMode="auto">
          <a:xfrm>
            <a:off x="3917950" y="4038600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Erlenmeyer</a:t>
            </a:r>
          </a:p>
          <a:p>
            <a:pPr algn="ctr" eaLnBrk="1" hangingPunct="1"/>
            <a:r>
              <a:rPr lang="en-US" altLang="en-US"/>
              <a:t>flask</a:t>
            </a:r>
          </a:p>
        </p:txBody>
      </p:sp>
      <p:sp>
        <p:nvSpPr>
          <p:cNvPr id="46105" name="Text Box 33"/>
          <p:cNvSpPr txBox="1">
            <a:spLocks noChangeArrowheads="1"/>
          </p:cNvSpPr>
          <p:nvPr/>
        </p:nvSpPr>
        <p:spPr bwMode="auto">
          <a:xfrm>
            <a:off x="6607175" y="403860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Beaker</a:t>
            </a:r>
          </a:p>
        </p:txBody>
      </p:sp>
      <p:sp>
        <p:nvSpPr>
          <p:cNvPr id="46106" name="Text Box 34"/>
          <p:cNvSpPr txBox="1">
            <a:spLocks noChangeArrowheads="1"/>
          </p:cNvSpPr>
          <p:nvPr/>
        </p:nvSpPr>
        <p:spPr bwMode="auto">
          <a:xfrm>
            <a:off x="762000" y="47244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Very accurate</a:t>
            </a:r>
          </a:p>
        </p:txBody>
      </p:sp>
      <p:sp>
        <p:nvSpPr>
          <p:cNvPr id="46107" name="Text Box 35"/>
          <p:cNvSpPr txBox="1">
            <a:spLocks noChangeArrowheads="1"/>
          </p:cNvSpPr>
          <p:nvPr/>
        </p:nvSpPr>
        <p:spPr bwMode="auto">
          <a:xfrm>
            <a:off x="3810000" y="46482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less accurate</a:t>
            </a:r>
          </a:p>
        </p:txBody>
      </p:sp>
      <p:sp>
        <p:nvSpPr>
          <p:cNvPr id="46108" name="Text Box 36"/>
          <p:cNvSpPr txBox="1">
            <a:spLocks noChangeArrowheads="1"/>
          </p:cNvSpPr>
          <p:nvPr/>
        </p:nvSpPr>
        <p:spPr bwMode="auto">
          <a:xfrm>
            <a:off x="6324600" y="4724400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not </a:t>
            </a:r>
            <a:r>
              <a:rPr lang="en-US" altLang="en-US" dirty="0"/>
              <a:t>accurate</a:t>
            </a:r>
          </a:p>
        </p:txBody>
      </p:sp>
      <p:sp>
        <p:nvSpPr>
          <p:cNvPr id="46109" name="Line 37"/>
          <p:cNvSpPr>
            <a:spLocks noChangeShapeType="1"/>
          </p:cNvSpPr>
          <p:nvPr/>
        </p:nvSpPr>
        <p:spPr bwMode="auto">
          <a:xfrm>
            <a:off x="44196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38"/>
          <p:cNvSpPr>
            <a:spLocks noChangeShapeType="1"/>
          </p:cNvSpPr>
          <p:nvPr/>
        </p:nvSpPr>
        <p:spPr bwMode="auto">
          <a:xfrm>
            <a:off x="4419600" y="35528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39"/>
          <p:cNvSpPr>
            <a:spLocks noChangeShapeType="1"/>
          </p:cNvSpPr>
          <p:nvPr/>
        </p:nvSpPr>
        <p:spPr bwMode="auto">
          <a:xfrm>
            <a:off x="44196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40"/>
          <p:cNvSpPr>
            <a:spLocks noChangeShapeType="1"/>
          </p:cNvSpPr>
          <p:nvPr/>
        </p:nvSpPr>
        <p:spPr bwMode="auto">
          <a:xfrm>
            <a:off x="4419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AutoShape 24"/>
          <p:cNvSpPr>
            <a:spLocks noChangeArrowheads="1"/>
          </p:cNvSpPr>
          <p:nvPr/>
        </p:nvSpPr>
        <p:spPr bwMode="auto">
          <a:xfrm>
            <a:off x="6477000" y="2514600"/>
            <a:ext cx="1143000" cy="1295400"/>
          </a:xfrm>
          <a:prstGeom prst="can">
            <a:avLst>
              <a:gd name="adj" fmla="val 206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rry\Desktop\BEERSLAW\Beer’s+Law+A+=+ebc+The+actual+absorbance+readings+are+shown+her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" y="-1"/>
            <a:ext cx="9119191" cy="68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745"/>
            <a:ext cx="7391400" cy="645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5892398" y="2821470"/>
            <a:ext cx="4591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 Curve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8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61913" y="100013"/>
            <a:ext cx="8934450" cy="747712"/>
          </a:xfrm>
          <a:prstGeom prst="bevel">
            <a:avLst>
              <a:gd name="adj" fmla="val 7431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UV/Visible Applications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1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This paper looks at </a:t>
            </a:r>
            <a:r>
              <a:rPr lang="en-US" altLang="en-US" sz="2400" b="1">
                <a:solidFill>
                  <a:srgbClr val="993300"/>
                </a:solidFill>
                <a:latin typeface="Californian FB" panose="0207040306080B030204" pitchFamily="18" charset="0"/>
              </a:rPr>
              <a:t>iron-sulfur</a:t>
            </a:r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 clusters in a native and a mutant protein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057400"/>
            <a:ext cx="3201987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987800" y="2108200"/>
            <a:ext cx="27178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4" name="Picture 8" descr="Iron Sulfur clu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193925"/>
            <a:ext cx="2566987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832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110038" y="3676650"/>
            <a:ext cx="45799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C196S Mutant lacks broad absorption band between 400-600 nm which is diagnostic of an 2Fe-2S cluster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921125" y="5948363"/>
            <a:ext cx="4630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0066"/>
                </a:solidFill>
                <a:latin typeface="Californian FB" panose="0207040306080B030204" pitchFamily="18" charset="0"/>
              </a:rPr>
              <a:t>JBC</a:t>
            </a:r>
            <a:r>
              <a:rPr lang="en-US" altLang="en-US" b="1">
                <a:solidFill>
                  <a:srgbClr val="000066"/>
                </a:solidFill>
                <a:latin typeface="Californian FB" panose="0207040306080B030204" pitchFamily="18" charset="0"/>
              </a:rPr>
              <a:t> (1998)Vol. 273, No. 35;28 pp. 22311–22316</a:t>
            </a:r>
          </a:p>
        </p:txBody>
      </p:sp>
    </p:spTree>
    <p:extLst>
      <p:ext uri="{BB962C8B-B14F-4D97-AF65-F5344CB8AC3E}">
        <p14:creationId xmlns:p14="http://schemas.microsoft.com/office/powerpoint/2010/main" val="20918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rry\Desktop\BEERSLAW\Spc20Bl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533400"/>
            <a:ext cx="8305723" cy="57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" y="0"/>
            <a:ext cx="9058275" cy="6858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How to use the spectrophotometer (Spec 20/20D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Turn on the instrument and let it warm up for at least 5-10 minutes.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Select the wavelength with the dial next to the sample compartment.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With the sample compartment closed and empty, adjust the % Transmittance (zero percent transmission of light) to read 0% T using the left front dial.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Place a clean (no fingerprints), dry cuvette filled approximately 3/4 full of the blank sample (solvent only) in the sample compartment. Close the sample compartment. Adjust the % Transmittance to read 100% T (100 percent transmission of light) using the right front dial.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Remove the blank cuvette and place the cuvette containing the sample in the sample compartment. Close the sample compartment. Read and record the value registered on the meter.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Every time the wavelength of light is changed, the instrument must be recalibrated to read 0% T and 100% T with the blank. Repeat steps 2-5. </a:t>
            </a:r>
          </a:p>
        </p:txBody>
      </p:sp>
    </p:spTree>
    <p:extLst>
      <p:ext uri="{BB962C8B-B14F-4D97-AF65-F5344CB8AC3E}">
        <p14:creationId xmlns:p14="http://schemas.microsoft.com/office/powerpoint/2010/main" val="2780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</a:t>
            </a:r>
            <a:r>
              <a:rPr lang="en-US" sz="2400" b="1" dirty="0" smtClean="0"/>
              <a:t>visible </a:t>
            </a:r>
            <a:r>
              <a:rPr lang="en-US" sz="2400" b="1" dirty="0"/>
              <a:t>white light strikes a substance, the substance may (1) reflect the light if it is opaque, </a:t>
            </a:r>
            <a:endParaRPr lang="en-US" sz="2400" b="1" dirty="0" smtClean="0"/>
          </a:p>
          <a:p>
            <a:r>
              <a:rPr lang="en-US" sz="2400" b="1" dirty="0" smtClean="0"/>
              <a:t>(</a:t>
            </a:r>
            <a:r>
              <a:rPr lang="en-US" sz="2400" b="1" dirty="0"/>
              <a:t>2) transmit the light if it is transparent to the light striking it, or (3) absorb the light.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Substances </a:t>
            </a:r>
            <a:r>
              <a:rPr lang="en-US" sz="2400" b="1" dirty="0"/>
              <a:t>absorb light by changing their electronic </a:t>
            </a:r>
            <a:r>
              <a:rPr lang="en-US" sz="2400" b="1" dirty="0" smtClean="0"/>
              <a:t>&amp; vibrational </a:t>
            </a:r>
            <a:r>
              <a:rPr lang="en-US" sz="2400" b="1" dirty="0"/>
              <a:t>quantum states or modes. These modes, which are related to harmonic variations of bond lengths and angles and electronic configurations, have energies on the order of ultraviolet and visible (UV-</a:t>
            </a:r>
            <a:r>
              <a:rPr lang="en-US" sz="2400" b="1" dirty="0" err="1"/>
              <a:t>vis</a:t>
            </a:r>
            <a:r>
              <a:rPr lang="en-US" sz="2400" b="1" dirty="0"/>
              <a:t>) light. 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SPECTROSCOPY is the study of</a:t>
            </a:r>
          </a:p>
          <a:p>
            <a:r>
              <a:rPr lang="en-US" sz="2400" b="1" dirty="0" smtClean="0"/>
              <a:t>Light energy interactions with</a:t>
            </a:r>
          </a:p>
          <a:p>
            <a:r>
              <a:rPr lang="en-US" sz="2400" b="1" dirty="0" smtClean="0"/>
              <a:t>Matter. To the right is a simple </a:t>
            </a:r>
          </a:p>
          <a:p>
            <a:r>
              <a:rPr lang="en-US" sz="2400" b="1" dirty="0" smtClean="0"/>
              <a:t>Spectrophotometer.</a:t>
            </a: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>
            <a:fillRect/>
          </a:stretch>
        </p:blipFill>
        <p:spPr bwMode="auto">
          <a:xfrm>
            <a:off x="4610100" y="4125218"/>
            <a:ext cx="4229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erry\Desktop\BEERSLAW\UV-Vis+spectroscopy+Electronic+absorption+spect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" y="-334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61913" y="100013"/>
            <a:ext cx="8934450" cy="747712"/>
          </a:xfrm>
          <a:prstGeom prst="bevel">
            <a:avLst>
              <a:gd name="adj" fmla="val 7431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UV/Visible Spectroscopy: Instrumentation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In absorption spectroscopy, we measure </a:t>
            </a:r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 as a function of wavelength 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4999" name="Picture 7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3590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3538" y="2203450"/>
            <a:ext cx="8097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The instrument we use to do this is called a </a:t>
            </a:r>
            <a:r>
              <a:rPr lang="en-US" altLang="en-US" sz="2400" b="1">
                <a:solidFill>
                  <a:srgbClr val="993300"/>
                </a:solidFill>
                <a:latin typeface="Californian FB" panose="0207040306080B030204" pitchFamily="18" charset="0"/>
              </a:rPr>
              <a:t>UV/visible Spectrophotometer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997200"/>
            <a:ext cx="3890963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2" name="Picture 10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4385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88938" y="3270250"/>
            <a:ext cx="809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The Major Components Are: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5004" name="Picture 12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48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467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5356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909638" y="38798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A light source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922338" y="42989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A monochromator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935038" y="51752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A detector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5011" name="Picture 19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8990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922338" y="47307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A Sample Compartment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87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85003" grpId="0"/>
      <p:bldP spid="85008" grpId="0"/>
      <p:bldP spid="85009" grpId="0"/>
      <p:bldP spid="85010" grpId="0"/>
      <p:bldP spid="850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5625" y="249238"/>
            <a:ext cx="8196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/>
              <a:t>Interaction of light with matter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2971800" y="1676400"/>
            <a:ext cx="3429000" cy="1152525"/>
            <a:chOff x="336" y="960"/>
            <a:chExt cx="2160" cy="726"/>
          </a:xfrm>
        </p:grpSpPr>
        <p:sp>
          <p:nvSpPr>
            <p:cNvPr id="18443" name="Rectangle 7" descr="5%"/>
            <p:cNvSpPr>
              <a:spLocks noChangeArrowheads="1"/>
            </p:cNvSpPr>
            <p:nvPr/>
          </p:nvSpPr>
          <p:spPr bwMode="auto">
            <a:xfrm>
              <a:off x="1142" y="960"/>
              <a:ext cx="387" cy="726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4" name="Line 8"/>
            <p:cNvSpPr>
              <a:spLocks noChangeShapeType="1"/>
            </p:cNvSpPr>
            <p:nvPr/>
          </p:nvSpPr>
          <p:spPr bwMode="auto">
            <a:xfrm>
              <a:off x="562" y="1257"/>
              <a:ext cx="13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9"/>
            <p:cNvSpPr txBox="1">
              <a:spLocks noChangeArrowheads="1"/>
            </p:cNvSpPr>
            <p:nvPr/>
          </p:nvSpPr>
          <p:spPr bwMode="auto">
            <a:xfrm>
              <a:off x="336" y="1111"/>
              <a:ext cx="38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2000">
                  <a:latin typeface="Tahoma" panose="020B0604030504040204" pitchFamily="34" charset="0"/>
                  <a:ea typeface="SimSun" panose="02010600030101010101" pitchFamily="2" charset="-122"/>
                </a:rPr>
                <a:t>I</a:t>
              </a:r>
              <a:r>
                <a:rPr lang="en-US" altLang="zh-CN" sz="2000" baseline="-25000">
                  <a:latin typeface="Tahoma" panose="020B0604030504040204" pitchFamily="34" charset="0"/>
                  <a:ea typeface="SimSun" panose="02010600030101010101" pitchFamily="2" charset="-122"/>
                </a:rPr>
                <a:t>in</a:t>
              </a:r>
              <a:endParaRPr lang="en-US" altLang="en-US" sz="2000"/>
            </a:p>
          </p:txBody>
        </p:sp>
        <p:sp>
          <p:nvSpPr>
            <p:cNvPr id="18446" name="Text Box 10"/>
            <p:cNvSpPr txBox="1">
              <a:spLocks noChangeArrowheads="1"/>
            </p:cNvSpPr>
            <p:nvPr/>
          </p:nvSpPr>
          <p:spPr bwMode="auto">
            <a:xfrm>
              <a:off x="1969" y="1131"/>
              <a:ext cx="52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2000">
                  <a:latin typeface="Tahoma" panose="020B0604030504040204" pitchFamily="34" charset="0"/>
                  <a:ea typeface="SimSun" panose="02010600030101010101" pitchFamily="2" charset="-122"/>
                </a:rPr>
                <a:t>I</a:t>
              </a:r>
              <a:r>
                <a:rPr lang="en-US" altLang="zh-CN" sz="2000" baseline="-25000">
                  <a:latin typeface="Tahoma" panose="020B0604030504040204" pitchFamily="34" charset="0"/>
                  <a:ea typeface="SimSun" panose="02010600030101010101" pitchFamily="2" charset="-122"/>
                </a:rPr>
                <a:t>out</a:t>
              </a:r>
              <a:r>
                <a:rPr lang="en-US" altLang="zh-CN" sz="2000">
                  <a:latin typeface="Tahoma" panose="020B0604030504040204" pitchFamily="34" charset="0"/>
                  <a:ea typeface="SimSun" panose="02010600030101010101" pitchFamily="2" charset="-122"/>
                </a:rPr>
                <a:t> </a:t>
              </a:r>
              <a:endParaRPr lang="en-US" altLang="en-US" sz="2000"/>
            </a:p>
          </p:txBody>
        </p:sp>
      </p:grp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384255" y="933917"/>
            <a:ext cx="8494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Definition of absorbance &amp; transmittance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23963" y="3417888"/>
            <a:ext cx="2243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Absorbance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5937250" y="3457575"/>
            <a:ext cx="261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Transmittance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28600" y="6019800"/>
            <a:ext cx="875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Absorbance (A) and transmittance (T) are unitless</a:t>
            </a: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84525" y="2173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</a:t>
            </a:r>
          </a:p>
        </p:txBody>
      </p:sp>
      <p:graphicFrame>
        <p:nvGraphicFramePr>
          <p:cNvPr id="18434" name="Object 15"/>
          <p:cNvGraphicFramePr>
            <a:graphicFrameLocks noChangeAspect="1"/>
          </p:cNvGraphicFramePr>
          <p:nvPr/>
        </p:nvGraphicFramePr>
        <p:xfrm>
          <a:off x="4876800" y="3962400"/>
          <a:ext cx="40020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193760" imgH="431640" progId="Equation.3">
                  <p:embed/>
                </p:oleObj>
              </mc:Choice>
              <mc:Fallback>
                <p:oleObj name="Equation" r:id="rId3" imgW="1193760" imgH="431640" progId="Equation.3">
                  <p:embed/>
                  <p:pic>
                    <p:nvPicPr>
                      <p:cNvPr id="184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40020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143000" y="4038600"/>
          <a:ext cx="2597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774360" imgH="431640" progId="Equation.3">
                  <p:embed/>
                </p:oleObj>
              </mc:Choice>
              <mc:Fallback>
                <p:oleObj name="Equation" r:id="rId5" imgW="774360" imgH="431640" progId="Equation.3">
                  <p:embed/>
                  <p:pic>
                    <p:nvPicPr>
                      <p:cNvPr id="184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25971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3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2969"/>
              </p:ext>
            </p:extLst>
          </p:nvPr>
        </p:nvGraphicFramePr>
        <p:xfrm>
          <a:off x="738773" y="1428228"/>
          <a:ext cx="7466574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2857500" imgH="1838325" progId="Excel.Chart.8">
                  <p:embed/>
                </p:oleObj>
              </mc:Choice>
              <mc:Fallback>
                <p:oleObj name="Chart" r:id="rId3" imgW="2857500" imgH="1838325" progId="Excel.Chart.8">
                  <p:embed/>
                  <p:pic>
                    <p:nvPicPr>
                      <p:cNvPr id="19459" name="Object 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73" y="1428228"/>
                        <a:ext cx="7466574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143000" y="1716593"/>
            <a:ext cx="1277938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Graph #1</a:t>
            </a:r>
            <a:endParaRPr lang="en-US" altLang="en-US" sz="2000" b="1" dirty="0"/>
          </a:p>
        </p:txBody>
      </p:sp>
      <p:sp>
        <p:nvSpPr>
          <p:cNvPr id="19463" name="Freeform 10"/>
          <p:cNvSpPr>
            <a:spLocks/>
          </p:cNvSpPr>
          <p:nvPr/>
        </p:nvSpPr>
        <p:spPr bwMode="auto">
          <a:xfrm>
            <a:off x="6705600" y="2511477"/>
            <a:ext cx="6350" cy="1069975"/>
          </a:xfrm>
          <a:custGeom>
            <a:avLst/>
            <a:gdLst>
              <a:gd name="T0" fmla="*/ 2147483647 w 4"/>
              <a:gd name="T1" fmla="*/ 0 h 674"/>
              <a:gd name="T2" fmla="*/ 0 w 4"/>
              <a:gd name="T3" fmla="*/ 2147483647 h 674"/>
              <a:gd name="T4" fmla="*/ 0 60000 65536"/>
              <a:gd name="T5" fmla="*/ 0 60000 65536"/>
              <a:gd name="T6" fmla="*/ 0 w 4"/>
              <a:gd name="T7" fmla="*/ 0 h 674"/>
              <a:gd name="T8" fmla="*/ 4 w 4"/>
              <a:gd name="T9" fmla="*/ 674 h 6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674">
                <a:moveTo>
                  <a:pt x="4" y="0"/>
                </a:moveTo>
                <a:lnTo>
                  <a:pt x="0" y="674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959475" y="1992818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</a:t>
            </a:r>
            <a:r>
              <a:rPr lang="en-US" altLang="en-US" baseline="-25000" dirty="0">
                <a:sym typeface="Symbol" panose="05050102010706020507" pitchFamily="18" charset="2"/>
              </a:rPr>
              <a:t>max</a:t>
            </a:r>
            <a:r>
              <a:rPr lang="en-US" altLang="en-US" dirty="0">
                <a:sym typeface="Symbol" panose="05050102010706020507" pitchFamily="18" charset="2"/>
              </a:rPr>
              <a:t>=740 nm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738773" y="475311"/>
            <a:ext cx="7608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Wavelength of maximum absorption, </a:t>
            </a:r>
            <a:r>
              <a:rPr lang="en-US" altLang="en-US" sz="3200" dirty="0">
                <a:sym typeface="Symbol" panose="05050102010706020507" pitchFamily="18" charset="2"/>
              </a:rPr>
              <a:t></a:t>
            </a:r>
            <a:r>
              <a:rPr lang="en-US" altLang="en-US" sz="3200" baseline="-25000" dirty="0">
                <a:sym typeface="Symbol" panose="05050102010706020507" pitchFamily="18" charset="2"/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773" y="5048129"/>
            <a:ext cx="6090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CuSO</a:t>
            </a:r>
            <a:r>
              <a:rPr lang="en-US" sz="2800" b="1" baseline="-25000" dirty="0" smtClean="0"/>
              <a:t>4</a:t>
            </a:r>
            <a:r>
              <a:rPr lang="en-US" b="1" dirty="0" smtClean="0"/>
              <a:t>(</a:t>
            </a:r>
            <a:r>
              <a:rPr lang="en-US" b="1" dirty="0" err="1" smtClean="0"/>
              <a:t>aq</a:t>
            </a:r>
            <a:r>
              <a:rPr lang="en-US" b="1" dirty="0" smtClean="0"/>
              <a:t>) </a:t>
            </a:r>
            <a:r>
              <a:rPr lang="en-US" sz="2800" b="1" dirty="0" smtClean="0"/>
              <a:t>is a light blue solution, notice location of the absorption peaks.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2495" t="35009" r="1674" b="36491"/>
          <a:stretch/>
        </p:blipFill>
        <p:spPr>
          <a:xfrm>
            <a:off x="6553200" y="4840813"/>
            <a:ext cx="2051050" cy="16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rry\Desktop\BEERSLAW\UV-Vis-spectra-of-CrIII-a-and-2-3-DHBA-b-Conditions-a-ChromiumIII-Spectr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/>
          <a:stretch/>
        </p:blipFill>
        <p:spPr bwMode="auto">
          <a:xfrm>
            <a:off x="4495800" y="2895600"/>
            <a:ext cx="4572000" cy="37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4196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582" y="3765838"/>
            <a:ext cx="3628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Based on the spectra, you will determine </a:t>
            </a:r>
            <a:r>
              <a:rPr lang="en-US" sz="2400" b="1" dirty="0" smtClean="0"/>
              <a:t>the </a:t>
            </a:r>
            <a:r>
              <a:rPr lang="en-US" sz="2400" b="1" dirty="0" smtClean="0"/>
              <a:t>maximum (peak) wavelength.  This wavelength,  </a:t>
            </a:r>
            <a:r>
              <a:rPr lang="en-US" altLang="en-US" sz="2400" dirty="0"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max</a:t>
            </a:r>
            <a:r>
              <a:rPr lang="en-US" sz="2400" b="1" dirty="0" smtClean="0"/>
              <a:t>, will be used </a:t>
            </a:r>
            <a:r>
              <a:rPr lang="en-US" sz="2400" b="1" dirty="0" smtClean="0"/>
              <a:t>in part </a:t>
            </a:r>
            <a:r>
              <a:rPr lang="en-US" sz="2400" b="1" dirty="0" smtClean="0"/>
              <a:t>two of the experiment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24400" y="748468"/>
            <a:ext cx="3981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part </a:t>
            </a:r>
            <a:r>
              <a:rPr lang="en-US" sz="2400" b="1" dirty="0" smtClean="0"/>
              <a:t>one </a:t>
            </a:r>
            <a:r>
              <a:rPr lang="en-US" sz="2400" b="1" dirty="0" smtClean="0"/>
              <a:t>of the experiment, you </a:t>
            </a:r>
            <a:r>
              <a:rPr lang="en-US" sz="2400" b="1" dirty="0" smtClean="0"/>
              <a:t>will </a:t>
            </a:r>
            <a:r>
              <a:rPr lang="en-US" sz="2400" b="1" dirty="0" smtClean="0"/>
              <a:t>use the spectrophotometer to determine </a:t>
            </a:r>
            <a:r>
              <a:rPr lang="en-US" sz="2400" b="1" dirty="0" smtClean="0"/>
              <a:t>the absorbance </a:t>
            </a:r>
            <a:r>
              <a:rPr lang="en-US" sz="2400" b="1" dirty="0" smtClean="0"/>
              <a:t>spectrum of KMnO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solution.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396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rry\Desktop\BEERSLAW\Beer’s+Law+Describes+the+relationship+between+the+absorbance+of+a+solution,+and+its+concentratio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14" y="1771"/>
            <a:ext cx="9181214" cy="68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erry\Desktop\BEERSLAW\Beer_lam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2159203" cy="17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53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light is absorbed by the sample, the intensity of the transmitted light exiting the sample (</a:t>
            </a:r>
            <a:r>
              <a:rPr lang="en-US" sz="2000" b="1" i="1" dirty="0"/>
              <a:t>I</a:t>
            </a:r>
            <a:r>
              <a:rPr lang="en-US" sz="2000" b="1" dirty="0"/>
              <a:t>) will be less than the intensity of the incident light (</a:t>
            </a:r>
            <a:r>
              <a:rPr lang="en-US" sz="2000" b="1" i="1" dirty="0"/>
              <a:t>I</a:t>
            </a:r>
            <a:r>
              <a:rPr lang="en-US" sz="2000" b="1" i="1" baseline="-25000" dirty="0"/>
              <a:t>o</a:t>
            </a:r>
            <a:r>
              <a:rPr lang="en-US" sz="2000" b="1" dirty="0"/>
              <a:t>).  The ratio of transmitted light intensity to the incident light intensity is the transmittance, </a:t>
            </a:r>
            <a:r>
              <a:rPr lang="en-US" sz="2000" b="1" i="1" dirty="0"/>
              <a:t>T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/>
              <a:t>					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5061"/>
            <a:ext cx="1295400" cy="11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1662"/>
            <a:ext cx="21574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16" y="1446998"/>
            <a:ext cx="3822017" cy="74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8" y="2815847"/>
            <a:ext cx="6640724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0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586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Californian FB</vt:lpstr>
      <vt:lpstr>Symbol</vt:lpstr>
      <vt:lpstr>Tahoma</vt:lpstr>
      <vt:lpstr>Times New Roman</vt:lpstr>
      <vt:lpstr>Office Theme</vt:lpstr>
      <vt:lpstr>Microsoft Equation 3.0</vt:lpstr>
      <vt:lpstr>Microsoft Office Excel Chart</vt:lpstr>
      <vt:lpstr>SPECTROSCOPY  &amp;  Beer-Lambert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terry</dc:creator>
  <cp:lastModifiedBy>Boan, Terry A</cp:lastModifiedBy>
  <cp:revision>13</cp:revision>
  <dcterms:created xsi:type="dcterms:W3CDTF">2018-05-02T23:20:35Z</dcterms:created>
  <dcterms:modified xsi:type="dcterms:W3CDTF">2020-08-01T02:12:39Z</dcterms:modified>
</cp:coreProperties>
</file>