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3" r:id="rId24"/>
    <p:sldId id="292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309" r:id="rId41"/>
    <p:sldId id="310" r:id="rId42"/>
    <p:sldId id="311" r:id="rId43"/>
    <p:sldId id="313" r:id="rId44"/>
    <p:sldId id="314" r:id="rId45"/>
    <p:sldId id="315" r:id="rId46"/>
    <p:sldId id="316" r:id="rId47"/>
    <p:sldId id="317" r:id="rId48"/>
    <p:sldId id="318" r:id="rId49"/>
    <p:sldId id="319" r:id="rId50"/>
    <p:sldId id="320" r:id="rId51"/>
    <p:sldId id="321" r:id="rId52"/>
    <p:sldId id="322" r:id="rId53"/>
    <p:sldId id="323" r:id="rId54"/>
    <p:sldId id="324" r:id="rId55"/>
    <p:sldId id="325" r:id="rId56"/>
    <p:sldId id="326" r:id="rId57"/>
  </p:sldIdLst>
  <p:sldSz cx="9144000" cy="6858000" type="screen4x3"/>
  <p:notesSz cx="7315200" cy="9601200"/>
  <p:custDataLst>
    <p:tags r:id="rId6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4C4BE5"/>
    <a:srgbClr val="E65106"/>
    <a:srgbClr val="FFB650"/>
    <a:srgbClr val="55B2B9"/>
    <a:srgbClr val="ED1A3B"/>
    <a:srgbClr val="0066B3"/>
    <a:srgbClr val="F58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5" autoAdjust="0"/>
    <p:restoredTop sz="94383" autoAdjust="0"/>
  </p:normalViewPr>
  <p:slideViewPr>
    <p:cSldViewPr snapToGrid="0" showGuides="1">
      <p:cViewPr varScale="1">
        <p:scale>
          <a:sx n="106" d="100"/>
          <a:sy n="106" d="100"/>
        </p:scale>
        <p:origin x="-920" y="-112"/>
      </p:cViewPr>
      <p:guideLst>
        <p:guide orient="horz" pos="426"/>
        <p:guide orient="horz" pos="618"/>
        <p:guide pos="47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-1800" y="-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handoutMaster" Target="handoutMasters/handout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interSettings" Target="printerSettings/printerSettings1.bin"/><Relationship Id="rId61" Type="http://schemas.openxmlformats.org/officeDocument/2006/relationships/tags" Target="tags/tag1.xml"/><Relationship Id="rId62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spcBef>
                <a:spcPct val="50000"/>
              </a:spcBef>
              <a:defRPr sz="1300"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spcBef>
                <a:spcPct val="50000"/>
              </a:spcBef>
              <a:defRPr sz="1300"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fld id="{54D44E16-3763-4907-85FA-EE9EC73234FD}" type="datetimeFigureOut">
              <a:rPr lang="en-US"/>
              <a:pPr>
                <a:defRPr/>
              </a:pPr>
              <a:t>8/16/17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spcBef>
                <a:spcPct val="50000"/>
              </a:spcBef>
              <a:defRPr sz="1300"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spcBef>
                <a:spcPct val="50000"/>
              </a:spcBef>
              <a:defRPr sz="1300"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fld id="{751BCE83-DE87-4CD7-953F-EA26CDD99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7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300"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300"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300"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300"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fld id="{75EB2769-3A87-436C-BD67-5934C6390B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142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1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10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11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12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13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14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15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16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17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18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19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2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20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21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22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23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24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25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26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27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28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29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3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30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31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32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33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34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35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36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37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38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39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4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40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41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42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43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44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45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46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47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48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49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5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50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51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52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53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54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55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56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6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FD683E0-6452-41E7-A734-607445D8277A}" type="slidenum">
              <a:rPr lang="en-US" altLang="en-US" smtClean="0"/>
              <a:pPr>
                <a:defRPr/>
              </a:pPr>
              <a:t>7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8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5372" indent="-302066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8265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1571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4878" indent="-241653"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87345E8-52C3-44C6-B898-DFEC52A29436}" type="slidenum">
              <a:rPr lang="en-US" altLang="en-US" smtClean="0"/>
              <a:pPr>
                <a:defRPr/>
              </a:pPr>
              <a:t>9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20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1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206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04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9541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85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45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315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3072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3944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6572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Line 10"/>
          <p:cNvSpPr>
            <a:spLocks noChangeShapeType="1"/>
          </p:cNvSpPr>
          <p:nvPr/>
        </p:nvSpPr>
        <p:spPr bwMode="auto">
          <a:xfrm>
            <a:off x="0" y="6210300"/>
            <a:ext cx="914082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Rectangle 12"/>
          <p:cNvSpPr>
            <a:spLocks noChangeArrowheads="1"/>
          </p:cNvSpPr>
          <p:nvPr/>
        </p:nvSpPr>
        <p:spPr bwMode="auto">
          <a:xfrm>
            <a:off x="6019800" y="6321425"/>
            <a:ext cx="312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7" dir="2700000" algn="ctr" rotWithShape="0">
                    <a:schemeClr val="bg2">
                      <a:alpha val="75000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  <a:defRPr/>
            </a:pPr>
            <a:r>
              <a:rPr lang="en-US" altLang="en-US" sz="10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© 2018 Pearson Education, Inc.</a:t>
            </a:r>
          </a:p>
        </p:txBody>
      </p:sp>
      <p:sp>
        <p:nvSpPr>
          <p:cNvPr id="1030" name="Text Box 13"/>
          <p:cNvSpPr txBox="1">
            <a:spLocks noChangeArrowheads="1"/>
          </p:cNvSpPr>
          <p:nvPr/>
        </p:nvSpPr>
        <p:spPr bwMode="auto">
          <a:xfrm>
            <a:off x="0" y="6324600"/>
            <a:ext cx="5230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48" charset="-128"/>
              </a:defRPr>
            </a:lvl9pPr>
          </a:lstStyle>
          <a:p>
            <a:pPr eaLnBrk="0" hangingPunct="0">
              <a:defRPr/>
            </a:pPr>
            <a:r>
              <a:rPr lang="en-US" sz="1000" i="1" dirty="0" smtClean="0">
                <a:latin typeface="Arial" charset="0"/>
              </a:rPr>
              <a:t>Chemistry: The Central Science</a:t>
            </a:r>
            <a:r>
              <a:rPr lang="en-US" sz="1000" dirty="0" smtClean="0">
                <a:latin typeface="Arial" charset="0"/>
              </a:rPr>
              <a:t>, 14th </a:t>
            </a:r>
            <a:r>
              <a:rPr lang="en-US" sz="1000" dirty="0">
                <a:latin typeface="Arial" charset="0"/>
              </a:rPr>
              <a:t>Edition</a:t>
            </a:r>
            <a:endParaRPr lang="en-US" sz="1000" dirty="0">
              <a:solidFill>
                <a:schemeClr val="tx2"/>
              </a:solidFill>
              <a:latin typeface="Arial" charset="0"/>
            </a:endParaRPr>
          </a:p>
          <a:p>
            <a:pPr eaLnBrk="0" hangingPunct="0">
              <a:defRPr/>
            </a:pPr>
            <a:r>
              <a:rPr lang="en-US" sz="1000" dirty="0" smtClean="0">
                <a:latin typeface="Helvetica"/>
                <a:ea typeface="Times"/>
              </a:rPr>
              <a:t>Brown/</a:t>
            </a:r>
            <a:r>
              <a:rPr lang="en-US" sz="1000" dirty="0" err="1" smtClean="0">
                <a:latin typeface="Helvetica"/>
                <a:ea typeface="Times"/>
              </a:rPr>
              <a:t>LeMay</a:t>
            </a:r>
            <a:r>
              <a:rPr lang="en-US" sz="1000" dirty="0" smtClean="0">
                <a:latin typeface="Helvetica"/>
                <a:ea typeface="Times"/>
              </a:rPr>
              <a:t>/</a:t>
            </a:r>
            <a:r>
              <a:rPr lang="en-US" sz="1000" dirty="0" err="1" smtClean="0">
                <a:latin typeface="Helvetica"/>
                <a:ea typeface="Times"/>
              </a:rPr>
              <a:t>Bursten</a:t>
            </a:r>
            <a:r>
              <a:rPr lang="en-US" sz="1000" dirty="0" smtClean="0">
                <a:latin typeface="Helvetica"/>
                <a:ea typeface="Times"/>
              </a:rPr>
              <a:t>/Murphy/Woodward/</a:t>
            </a:r>
            <a:r>
              <a:rPr lang="en-US" sz="1000" dirty="0" err="1" smtClean="0">
                <a:latin typeface="Helvetica"/>
                <a:ea typeface="Times"/>
              </a:rPr>
              <a:t>Stoltzfus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4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4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4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4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4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4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4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eg"/><Relationship Id="rId5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eg"/><Relationship Id="rId5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5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5" Type="http://schemas.openxmlformats.org/officeDocument/2006/relationships/image" Target="../media/image24.jpg"/><Relationship Id="rId6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29.jpg"/><Relationship Id="rId5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4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4" Type="http://schemas.openxmlformats.org/officeDocument/2006/relationships/image" Target="../media/image3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7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4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4" Type="http://schemas.openxmlformats.org/officeDocument/2006/relationships/image" Target="../media/image4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4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5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4" Type="http://schemas.openxmlformats.org/officeDocument/2006/relationships/image" Target="../media/image47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4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4" Type="http://schemas.openxmlformats.org/officeDocument/2006/relationships/image" Target="../media/image51.jpg"/><Relationship Id="rId5" Type="http://schemas.openxmlformats.org/officeDocument/2006/relationships/image" Target="../media/image48.jpeg"/><Relationship Id="rId6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4" Type="http://schemas.openxmlformats.org/officeDocument/2006/relationships/image" Target="../media/image54.jpg"/><Relationship Id="rId5" Type="http://schemas.openxmlformats.org/officeDocument/2006/relationships/image" Target="../media/image52.jpeg"/><Relationship Id="rId6" Type="http://schemas.openxmlformats.org/officeDocument/2006/relationships/image" Target="../media/image5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4" Type="http://schemas.openxmlformats.org/officeDocument/2006/relationships/image" Target="../media/image57.jpg"/><Relationship Id="rId5" Type="http://schemas.openxmlformats.org/officeDocument/2006/relationships/image" Target="../media/image5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4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388252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5" y="1399138"/>
            <a:ext cx="8723313" cy="139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altLang="en-US" sz="1600" b="1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Solution</a:t>
            </a: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</a:rPr>
              <a:t>Analyze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We are asked to give the conjugate base for several </a:t>
            </a:r>
            <a:r>
              <a:rPr lang="en-US" altLang="en-US" sz="1400" dirty="0" smtClean="0">
                <a:latin typeface="+mn-lt"/>
              </a:rPr>
              <a:t>acids and </a:t>
            </a:r>
            <a:r>
              <a:rPr lang="en-US" altLang="en-US" sz="1400" dirty="0">
                <a:latin typeface="+mn-lt"/>
              </a:rPr>
              <a:t>the conjugate acid for several bases.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</a:rPr>
              <a:t>Plan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The conjugate base of a substance is simply the parent </a:t>
            </a:r>
            <a:r>
              <a:rPr lang="en-US" altLang="en-US" sz="1400" dirty="0" smtClean="0">
                <a:latin typeface="+mn-lt"/>
              </a:rPr>
              <a:t>substance minus </a:t>
            </a:r>
            <a:r>
              <a:rPr lang="en-US" altLang="en-US" sz="1400" dirty="0">
                <a:latin typeface="+mn-lt"/>
              </a:rPr>
              <a:t>one proton, and the conjugate acid of a substance </a:t>
            </a:r>
            <a:r>
              <a:rPr lang="en-US" altLang="en-US" sz="1400" dirty="0" smtClean="0">
                <a:latin typeface="+mn-lt"/>
              </a:rPr>
              <a:t>is the </a:t>
            </a:r>
            <a:r>
              <a:rPr lang="en-US" altLang="en-US" sz="1400" dirty="0">
                <a:latin typeface="+mn-lt"/>
              </a:rPr>
              <a:t>parent substance plus one proton.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</a:rPr>
              <a:t>Solve</a:t>
            </a:r>
            <a:endParaRPr lang="en-US" altLang="en-US" sz="1400" b="1" dirty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altLang="en-US" sz="1400" b="1" dirty="0">
                <a:latin typeface="+mn-lt"/>
              </a:rPr>
              <a:t>(</a:t>
            </a:r>
            <a:r>
              <a:rPr lang="en-US" altLang="en-US" sz="1400" b="1" dirty="0" smtClean="0">
                <a:latin typeface="+mn-lt"/>
              </a:rPr>
              <a:t>a)</a:t>
            </a:r>
            <a:r>
              <a:rPr lang="en-US" altLang="en-US" sz="1400" dirty="0" smtClean="0">
                <a:latin typeface="+mn-lt"/>
              </a:rPr>
              <a:t>	If </a:t>
            </a:r>
            <a:r>
              <a:rPr lang="en-US" altLang="en-US" sz="1400" dirty="0">
                <a:latin typeface="+mn-lt"/>
              </a:rPr>
              <a:t>we remove a proton from HClO</a:t>
            </a:r>
            <a:r>
              <a:rPr lang="en-US" altLang="en-US" sz="1400" baseline="-25000" dirty="0">
                <a:latin typeface="+mn-lt"/>
              </a:rPr>
              <a:t>4</a:t>
            </a:r>
            <a:r>
              <a:rPr lang="en-US" altLang="en-US" sz="1400" dirty="0">
                <a:latin typeface="+mn-lt"/>
              </a:rPr>
              <a:t>, we obtain </a:t>
            </a:r>
            <a:r>
              <a:rPr lang="en-US" altLang="en-US" sz="1400" dirty="0" smtClean="0">
                <a:latin typeface="+mn-lt"/>
              </a:rPr>
              <a:t>ClO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, which is </a:t>
            </a:r>
            <a:r>
              <a:rPr lang="en-US" altLang="en-US" sz="1400" dirty="0">
                <a:latin typeface="+mn-lt"/>
              </a:rPr>
              <a:t>its conjugate base. The other conjugate bases are </a:t>
            </a:r>
            <a:r>
              <a:rPr lang="en-US" altLang="en-US" sz="1400" dirty="0" smtClean="0">
                <a:latin typeface="+mn-lt"/>
              </a:rPr>
              <a:t>HS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, PH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altLang="en-US" sz="1400" dirty="0" smtClean="0">
                <a:latin typeface="+mn-lt"/>
              </a:rPr>
              <a:t>, and CO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baseline="30000" dirty="0" smtClean="0">
                <a:latin typeface="+mn-lt"/>
              </a:rPr>
              <a:t>2</a:t>
            </a:r>
            <a:r>
              <a:rPr lang="en-US" sz="1400" baseline="30000" dirty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.</a:t>
            </a:r>
            <a:endParaRPr lang="en-US" alt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altLang="en-US" sz="1400" b="1" dirty="0">
                <a:latin typeface="+mn-lt"/>
              </a:rPr>
              <a:t>(b</a:t>
            </a:r>
            <a:r>
              <a:rPr lang="en-US" altLang="en-US" sz="1400" b="1" dirty="0" smtClean="0">
                <a:latin typeface="+mn-lt"/>
              </a:rPr>
              <a:t>)</a:t>
            </a:r>
            <a:r>
              <a:rPr lang="en-US" altLang="en-US" sz="1400" dirty="0" smtClean="0">
                <a:latin typeface="+mn-lt"/>
              </a:rPr>
              <a:t>	If </a:t>
            </a:r>
            <a:r>
              <a:rPr lang="en-US" altLang="en-US" sz="1400" dirty="0">
                <a:latin typeface="+mn-lt"/>
              </a:rPr>
              <a:t>we add a proton to </a:t>
            </a:r>
            <a:r>
              <a:rPr lang="en-US" altLang="en-US" sz="1400" dirty="0" smtClean="0">
                <a:latin typeface="+mn-lt"/>
              </a:rPr>
              <a:t>CN</a:t>
            </a:r>
            <a:r>
              <a:rPr lang="en-US" alt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, we get HCN, its conjugate acid. </a:t>
            </a:r>
            <a:r>
              <a:rPr lang="en-US" altLang="en-US" sz="1400" dirty="0" smtClean="0">
                <a:latin typeface="+mn-lt"/>
              </a:rPr>
              <a:t>The other </a:t>
            </a:r>
            <a:r>
              <a:rPr lang="en-US" altLang="en-US" sz="1400" dirty="0">
                <a:latin typeface="+mn-lt"/>
              </a:rPr>
              <a:t>conjugate acids are </a:t>
            </a:r>
            <a:r>
              <a:rPr lang="en-US" altLang="en-US" sz="1400" dirty="0" smtClean="0">
                <a:latin typeface="+mn-lt"/>
              </a:rPr>
              <a:t>HSO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, </a:t>
            </a:r>
            <a:r>
              <a:rPr lang="en-US" altLang="en-US" sz="1400" dirty="0">
                <a:latin typeface="+mn-lt"/>
              </a:rPr>
              <a:t>H</a:t>
            </a:r>
            <a:r>
              <a:rPr lang="en-US" altLang="en-US" sz="1400" baseline="-25000" dirty="0">
                <a:latin typeface="+mn-lt"/>
              </a:rPr>
              <a:t>3</a:t>
            </a:r>
            <a:r>
              <a:rPr lang="en-US" altLang="en-US" sz="1400" dirty="0">
                <a:latin typeface="+mn-lt"/>
              </a:rPr>
              <a:t>O</a:t>
            </a:r>
            <a:r>
              <a:rPr lang="en-US" altLang="en-US" sz="1400" baseline="30000" dirty="0">
                <a:latin typeface="+mn-lt"/>
              </a:rPr>
              <a:t>+</a:t>
            </a:r>
            <a:r>
              <a:rPr lang="en-US" altLang="en-US" sz="1400" dirty="0">
                <a:latin typeface="+mn-lt"/>
              </a:rPr>
              <a:t>, and H</a:t>
            </a:r>
            <a:r>
              <a:rPr lang="en-US" altLang="en-US" sz="1400" baseline="-25000" dirty="0">
                <a:latin typeface="+mn-lt"/>
              </a:rPr>
              <a:t>2</a:t>
            </a:r>
            <a:r>
              <a:rPr lang="en-US" altLang="en-US" sz="1400" dirty="0">
                <a:latin typeface="+mn-lt"/>
              </a:rPr>
              <a:t>CO</a:t>
            </a:r>
            <a:r>
              <a:rPr lang="en-US" altLang="en-US" sz="1400" baseline="-25000" dirty="0">
                <a:latin typeface="+mn-lt"/>
              </a:rPr>
              <a:t>3</a:t>
            </a:r>
            <a:r>
              <a:rPr lang="en-US" altLang="en-US" sz="1400" dirty="0">
                <a:latin typeface="+mn-lt"/>
              </a:rPr>
              <a:t>. </a:t>
            </a:r>
            <a:r>
              <a:rPr lang="en-US" altLang="en-US" sz="1400" dirty="0" smtClean="0">
                <a:latin typeface="+mn-lt"/>
              </a:rPr>
              <a:t>Notice that </a:t>
            </a:r>
            <a:r>
              <a:rPr lang="en-US" altLang="en-US" sz="1400" dirty="0">
                <a:latin typeface="+mn-lt"/>
              </a:rPr>
              <a:t>the hydrogen carbonate ion </a:t>
            </a:r>
            <a:r>
              <a:rPr lang="en-US" altLang="en-US" sz="1400" dirty="0" smtClean="0">
                <a:latin typeface="+mn-lt"/>
              </a:rPr>
              <a:t>(HCO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is </a:t>
            </a:r>
            <a:r>
              <a:rPr lang="en-US" altLang="en-US" sz="1400" dirty="0" err="1">
                <a:latin typeface="+mn-lt"/>
              </a:rPr>
              <a:t>amphiprotic</a:t>
            </a:r>
            <a:r>
              <a:rPr lang="en-US" altLang="en-US" sz="1400" dirty="0">
                <a:latin typeface="+mn-lt"/>
              </a:rPr>
              <a:t>. </a:t>
            </a:r>
            <a:r>
              <a:rPr lang="en-US" altLang="en-US" sz="1400" dirty="0" smtClean="0">
                <a:latin typeface="+mn-lt"/>
              </a:rPr>
              <a:t>It can </a:t>
            </a:r>
            <a:r>
              <a:rPr lang="en-US" altLang="en-US" sz="1400" dirty="0">
                <a:latin typeface="+mn-lt"/>
              </a:rPr>
              <a:t>act as either an acid or a base.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1</a:t>
            </a: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Consider </a:t>
            </a:r>
            <a:r>
              <a:rPr lang="en-US" altLang="en-US" sz="1400" dirty="0">
                <a:latin typeface="+mn-lt"/>
              </a:rPr>
              <a:t>the following equilibrium reaction: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algn="ctr" eaLnBrk="0" hangingPunct="0">
              <a:defRPr/>
            </a:pPr>
            <a:r>
              <a:rPr lang="en-US" altLang="en-US" sz="1400" dirty="0" smtClean="0">
                <a:latin typeface="+mn-lt"/>
              </a:rPr>
              <a:t>HSO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baseline="30000" dirty="0" smtClean="0">
                <a:latin typeface="+mn-lt"/>
              </a:rPr>
              <a:t>– 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+ </a:t>
            </a:r>
            <a:r>
              <a:rPr lang="en-US" altLang="en-US" sz="1400" dirty="0" smtClean="0">
                <a:latin typeface="+mn-lt"/>
              </a:rPr>
              <a:t>OH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           SO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baseline="30000" dirty="0" smtClean="0">
                <a:latin typeface="+mn-lt"/>
              </a:rPr>
              <a:t>2</a:t>
            </a:r>
            <a:r>
              <a:rPr lang="en-US" sz="1400" baseline="30000" dirty="0">
                <a:latin typeface="+mn-lt"/>
              </a:rPr>
              <a:t>– 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+ </a:t>
            </a:r>
            <a:r>
              <a:rPr lang="en-US" altLang="en-US" sz="1400" dirty="0" smtClean="0">
                <a:latin typeface="+mn-lt"/>
              </a:rPr>
              <a:t>H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O(</a:t>
            </a:r>
            <a:r>
              <a:rPr lang="en-US" altLang="en-US" sz="1400" i="1" dirty="0" smtClean="0">
                <a:latin typeface="+mn-lt"/>
              </a:rPr>
              <a:t>l</a:t>
            </a:r>
            <a:r>
              <a:rPr lang="en-US" altLang="en-US" sz="1400" dirty="0" smtClean="0">
                <a:latin typeface="+mn-lt"/>
              </a:rPr>
              <a:t>)</a:t>
            </a:r>
            <a:endParaRPr lang="en-US" altLang="en-US" sz="1400" dirty="0">
              <a:latin typeface="+mn-lt"/>
            </a:endParaRP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800" y="304800"/>
            <a:ext cx="12435" cy="4984826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1"/>
            <a:ext cx="8440739" cy="53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sz="1400" b="1" dirty="0">
                <a:latin typeface="+mn-lt"/>
              </a:rPr>
              <a:t>(a</a:t>
            </a:r>
            <a:r>
              <a:rPr lang="en-US" sz="1400" b="1" dirty="0" smtClean="0">
                <a:latin typeface="+mn-lt"/>
              </a:rPr>
              <a:t>)	</a:t>
            </a:r>
            <a:r>
              <a:rPr lang="en-US" sz="1400" dirty="0" smtClean="0">
                <a:latin typeface="+mn-lt"/>
              </a:rPr>
              <a:t>What </a:t>
            </a:r>
            <a:r>
              <a:rPr lang="en-US" sz="1400" dirty="0">
                <a:latin typeface="+mn-lt"/>
              </a:rPr>
              <a:t>is the conjugate base of HClO</a:t>
            </a:r>
            <a:r>
              <a:rPr lang="en-US" sz="1400" baseline="-25000" dirty="0">
                <a:latin typeface="+mn-lt"/>
              </a:rPr>
              <a:t>4</a:t>
            </a:r>
            <a:r>
              <a:rPr lang="en-US" sz="1400" dirty="0">
                <a:latin typeface="+mn-lt"/>
              </a:rPr>
              <a:t>, H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S, </a:t>
            </a:r>
            <a:r>
              <a:rPr lang="en-US" sz="1400" dirty="0" smtClean="0">
                <a:latin typeface="+mn-lt"/>
              </a:rPr>
              <a:t>PH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, HCO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?</a:t>
            </a: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b="1" dirty="0">
                <a:latin typeface="+mn-lt"/>
              </a:rPr>
              <a:t>(b</a:t>
            </a:r>
            <a:r>
              <a:rPr lang="en-US" sz="1400" b="1" dirty="0" smtClean="0">
                <a:latin typeface="+mn-lt"/>
              </a:rPr>
              <a:t>)	</a:t>
            </a:r>
            <a:r>
              <a:rPr lang="en-US" sz="1400" dirty="0" smtClean="0">
                <a:latin typeface="+mn-lt"/>
              </a:rPr>
              <a:t>What </a:t>
            </a:r>
            <a:r>
              <a:rPr lang="en-US" sz="1400" dirty="0">
                <a:latin typeface="+mn-lt"/>
              </a:rPr>
              <a:t>is the conjugate acid of </a:t>
            </a:r>
            <a:r>
              <a:rPr lang="en-US" sz="1400" dirty="0" smtClean="0">
                <a:latin typeface="+mn-lt"/>
              </a:rPr>
              <a:t>CN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, SO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baseline="30000" dirty="0" smtClean="0">
                <a:latin typeface="+mn-lt"/>
              </a:rPr>
              <a:t>2</a:t>
            </a:r>
            <a:r>
              <a:rPr lang="en-US" sz="1400" baseline="30000" dirty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, </a:t>
            </a:r>
            <a:r>
              <a:rPr lang="en-US" sz="1400" dirty="0">
                <a:latin typeface="+mn-lt"/>
              </a:rPr>
              <a:t>H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O, </a:t>
            </a:r>
            <a:r>
              <a:rPr lang="en-US" sz="1400" dirty="0" smtClean="0">
                <a:latin typeface="+mn-lt"/>
              </a:rPr>
              <a:t>HCO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?</a:t>
            </a:r>
            <a:endParaRPr lang="en-US" sz="1400" dirty="0">
              <a:latin typeface="+mn-lt"/>
            </a:endParaRP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16.1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Identifying Conjugate Acids and Bases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7182" y="5289626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" name="Picture 16" descr="15_4double arr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585" y="5057132"/>
            <a:ext cx="357124" cy="117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599408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5" y="1603858"/>
            <a:ext cx="8547903" cy="1531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altLang="en-US" sz="1600" b="1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Solution</a:t>
            </a: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</a:rPr>
              <a:t>Analyze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We are asked to calculate the </a:t>
            </a:r>
            <a:r>
              <a:rPr lang="en-US" altLang="en-US" sz="1400" dirty="0" smtClean="0">
                <a:latin typeface="+mn-lt"/>
              </a:rPr>
              <a:t>[H</a:t>
            </a:r>
            <a:r>
              <a:rPr lang="en-US" altLang="en-US" sz="1400" baseline="30000" dirty="0" smtClean="0">
                <a:latin typeface="+mn-lt"/>
              </a:rPr>
              <a:t>+</a:t>
            </a:r>
            <a:r>
              <a:rPr lang="en-US" altLang="en-US" sz="1400" dirty="0" smtClean="0">
                <a:latin typeface="+mn-lt"/>
              </a:rPr>
              <a:t>] </a:t>
            </a:r>
            <a:r>
              <a:rPr lang="en-US" altLang="en-US" sz="1400" dirty="0">
                <a:latin typeface="+mn-lt"/>
              </a:rPr>
              <a:t>concentration in </a:t>
            </a:r>
            <a:r>
              <a:rPr lang="en-US" altLang="en-US" sz="1400" dirty="0" smtClean="0">
                <a:latin typeface="+mn-lt"/>
              </a:rPr>
              <a:t>an aqueous </a:t>
            </a:r>
            <a:r>
              <a:rPr lang="en-US" altLang="en-US" sz="1400" dirty="0">
                <a:latin typeface="+mn-lt"/>
              </a:rPr>
              <a:t>solution where the hydroxide concentration is known.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</a:rPr>
              <a:t>Plan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We can use the equilibrium-constant expression for the </a:t>
            </a:r>
            <a:r>
              <a:rPr lang="en-US" altLang="en-US" sz="1400" dirty="0" err="1" smtClean="0">
                <a:latin typeface="+mn-lt"/>
              </a:rPr>
              <a:t>autoionization</a:t>
            </a:r>
            <a:r>
              <a:rPr lang="en-US" altLang="en-US" sz="1400" dirty="0" smtClean="0">
                <a:latin typeface="+mn-lt"/>
              </a:rPr>
              <a:t> of </a:t>
            </a:r>
            <a:r>
              <a:rPr lang="en-US" altLang="en-US" sz="1400" dirty="0">
                <a:latin typeface="+mn-lt"/>
              </a:rPr>
              <a:t>water and the value of </a:t>
            </a:r>
            <a:r>
              <a:rPr lang="en-US" altLang="en-US" sz="1400" i="1" dirty="0">
                <a:latin typeface="+mn-lt"/>
              </a:rPr>
              <a:t>K</a:t>
            </a:r>
            <a:r>
              <a:rPr lang="en-US" altLang="en-US" sz="1400" i="1" baseline="-25000" dirty="0">
                <a:latin typeface="+mn-lt"/>
              </a:rPr>
              <a:t>w</a:t>
            </a:r>
            <a:r>
              <a:rPr lang="en-US" altLang="en-US" sz="1400" dirty="0">
                <a:latin typeface="+mn-lt"/>
              </a:rPr>
              <a:t> to solve for each </a:t>
            </a:r>
            <a:r>
              <a:rPr lang="en-US" altLang="en-US" sz="1400" dirty="0" smtClean="0">
                <a:latin typeface="+mn-lt"/>
              </a:rPr>
              <a:t>unknown concentration.</a:t>
            </a: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>
                <a:latin typeface="+mn-lt"/>
              </a:rPr>
              <a:t>Solve</a:t>
            </a:r>
          </a:p>
          <a:p>
            <a:pPr marL="283464" indent="-283464" eaLnBrk="0" hangingPunct="0">
              <a:defRPr/>
            </a:pPr>
            <a:r>
              <a:rPr lang="en-US" altLang="en-US" sz="1400" b="1" dirty="0" smtClean="0">
                <a:latin typeface="+mn-lt"/>
              </a:rPr>
              <a:t>(a)	</a:t>
            </a:r>
            <a:r>
              <a:rPr lang="en-US" altLang="en-US" sz="1400" dirty="0" smtClean="0">
                <a:latin typeface="+mn-lt"/>
              </a:rPr>
              <a:t>Using </a:t>
            </a:r>
            <a:r>
              <a:rPr lang="en-US" altLang="en-US" sz="1400" dirty="0">
                <a:latin typeface="+mn-lt"/>
              </a:rPr>
              <a:t>Equation 16.16, we </a:t>
            </a:r>
            <a:r>
              <a:rPr lang="en-US" altLang="en-US" sz="1400" dirty="0" smtClean="0">
                <a:latin typeface="+mn-lt"/>
              </a:rPr>
              <a:t>have</a:t>
            </a:r>
          </a:p>
          <a:p>
            <a:pPr marL="283464" indent="-283464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altLang="en-US" sz="1400" dirty="0" smtClean="0">
                <a:latin typeface="+mn-lt"/>
              </a:rPr>
              <a:t>	This </a:t>
            </a:r>
            <a:r>
              <a:rPr lang="en-US" altLang="en-US" sz="1400" dirty="0">
                <a:latin typeface="+mn-lt"/>
              </a:rPr>
              <a:t>solution is basic </a:t>
            </a:r>
            <a:r>
              <a:rPr lang="en-US" altLang="en-US" sz="1400" dirty="0" smtClean="0">
                <a:latin typeface="+mn-lt"/>
              </a:rPr>
              <a:t>because</a:t>
            </a:r>
          </a:p>
          <a:p>
            <a:pPr marL="283464" indent="-283464" algn="ctr" eaLnBrk="0" hangingPunct="0">
              <a:defRPr/>
            </a:pPr>
            <a:r>
              <a:rPr lang="en-US" altLang="en-US" sz="1400" dirty="0" smtClean="0">
                <a:latin typeface="+mn-lt"/>
              </a:rPr>
              <a:t>[OH</a:t>
            </a:r>
            <a:r>
              <a:rPr lang="en-US" sz="1400" baseline="30000" dirty="0" smtClean="0"/>
              <a:t>–</a:t>
            </a:r>
            <a:r>
              <a:rPr lang="en-US" altLang="en-US" sz="1400" dirty="0" smtClean="0">
                <a:latin typeface="+mn-lt"/>
              </a:rPr>
              <a:t>] &gt; [H</a:t>
            </a:r>
            <a:r>
              <a:rPr lang="en-US" altLang="en-US" sz="1400" baseline="30000" dirty="0" smtClean="0">
                <a:latin typeface="+mn-lt"/>
              </a:rPr>
              <a:t>+</a:t>
            </a:r>
            <a:r>
              <a:rPr lang="en-US" altLang="en-US" sz="1400" dirty="0" smtClean="0">
                <a:latin typeface="+mn-lt"/>
              </a:rPr>
              <a:t>]</a:t>
            </a:r>
            <a:endParaRPr lang="en-US" altLang="en-US" sz="1400" dirty="0">
              <a:latin typeface="+mn-lt"/>
            </a:endParaRP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800" y="304800"/>
            <a:ext cx="13238" cy="5306718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0"/>
            <a:ext cx="7920649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Calculate the concentration of 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in </a:t>
            </a:r>
            <a:r>
              <a:rPr lang="en-US" sz="1400" b="1" dirty="0">
                <a:latin typeface="+mn-lt"/>
              </a:rPr>
              <a:t>(a) </a:t>
            </a:r>
            <a:r>
              <a:rPr lang="en-US" sz="1400" dirty="0">
                <a:latin typeface="+mn-lt"/>
              </a:rPr>
              <a:t>a solution in which [OH</a:t>
            </a:r>
            <a:r>
              <a:rPr lang="en-US" sz="1400" baseline="30000" dirty="0">
                <a:latin typeface="+mn-lt"/>
              </a:rPr>
              <a:t>–</a:t>
            </a:r>
            <a:r>
              <a:rPr lang="en-US" sz="1400" dirty="0">
                <a:latin typeface="+mn-lt"/>
              </a:rPr>
              <a:t>]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is 0.010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, </a:t>
            </a:r>
            <a:r>
              <a:rPr lang="en-US" sz="1400" b="1" dirty="0">
                <a:latin typeface="+mn-lt"/>
              </a:rPr>
              <a:t>(b) </a:t>
            </a:r>
            <a:r>
              <a:rPr lang="en-US" sz="1400" dirty="0">
                <a:latin typeface="+mn-lt"/>
              </a:rPr>
              <a:t>a solution in which [OH</a:t>
            </a:r>
            <a:r>
              <a:rPr lang="en-US" sz="1400" baseline="30000" dirty="0">
                <a:latin typeface="+mn-lt"/>
              </a:rPr>
              <a:t>–</a:t>
            </a:r>
            <a:r>
              <a:rPr lang="en-US" sz="1400" dirty="0">
                <a:latin typeface="+mn-lt"/>
              </a:rPr>
              <a:t>]</a:t>
            </a:r>
            <a:r>
              <a:rPr lang="en-US" sz="1400" dirty="0" smtClean="0">
                <a:latin typeface="+mn-lt"/>
              </a:rPr>
              <a:t> is 1.8 </a:t>
            </a:r>
            <a:r>
              <a:rPr lang="en-US" altLang="en-US" sz="1400" dirty="0" smtClean="0">
                <a:latin typeface="+mn-lt"/>
              </a:rPr>
              <a:t>× 10</a:t>
            </a:r>
            <a:r>
              <a:rPr lang="en-US" altLang="en-US" sz="1400" baseline="30000" dirty="0" smtClean="0">
                <a:latin typeface="+mn-lt"/>
              </a:rPr>
              <a:t>–9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i="1" dirty="0">
                <a:latin typeface="+mn-lt"/>
              </a:rPr>
              <a:t>M</a:t>
            </a:r>
            <a:r>
              <a:rPr lang="en-US" sz="1400" dirty="0" smtClean="0">
                <a:latin typeface="+mn-lt"/>
              </a:rPr>
              <a:t>. </a:t>
            </a:r>
            <a:r>
              <a:rPr lang="en-US" sz="1400" i="1" dirty="0">
                <a:latin typeface="+mn-lt"/>
              </a:rPr>
              <a:t>Note: </a:t>
            </a:r>
            <a:r>
              <a:rPr lang="en-US" sz="1400" dirty="0">
                <a:latin typeface="+mn-lt"/>
              </a:rPr>
              <a:t>In this problem and all that follow, we assume, unless stated otherwise, that the temperature is </a:t>
            </a:r>
            <a:r>
              <a:rPr lang="en-US" sz="1400" dirty="0" smtClean="0">
                <a:latin typeface="+mn-lt"/>
              </a:rPr>
              <a:t>25 </a:t>
            </a:r>
            <a:r>
              <a:rPr lang="en-US" sz="1400" dirty="0" smtClean="0">
                <a:latin typeface="+mn-lt"/>
                <a:ea typeface="Calibri"/>
              </a:rPr>
              <a:t>°</a:t>
            </a:r>
            <a:r>
              <a:rPr lang="en-US" sz="1400" dirty="0" smtClean="0">
                <a:latin typeface="+mn-lt"/>
              </a:rPr>
              <a:t>C</a:t>
            </a:r>
            <a:r>
              <a:rPr lang="en-US" sz="1400" dirty="0">
                <a:latin typeface="+mn-lt"/>
              </a:rPr>
              <a:t>.</a:t>
            </a: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16.5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Calculating </a:t>
            </a:r>
            <a:r>
              <a:rPr lang="en-US" altLang="en-US" b="1" dirty="0" smtClean="0">
                <a:latin typeface="Arial" charset="0"/>
              </a:rPr>
              <a:t>[H</a:t>
            </a:r>
            <a:r>
              <a:rPr lang="en-US" altLang="en-US" b="1" baseline="30000" dirty="0" smtClean="0">
                <a:latin typeface="Arial" charset="0"/>
              </a:rPr>
              <a:t>+</a:t>
            </a:r>
            <a:r>
              <a:rPr lang="en-US" altLang="en-US" b="1" dirty="0" smtClean="0">
                <a:latin typeface="Arial" charset="0"/>
              </a:rPr>
              <a:t>] </a:t>
            </a:r>
            <a:r>
              <a:rPr lang="en-US" altLang="en-US" b="1" dirty="0">
                <a:latin typeface="Arial" charset="0"/>
              </a:rPr>
              <a:t>from </a:t>
            </a:r>
            <a:r>
              <a:rPr lang="en-US" altLang="en-US" b="1" dirty="0" smtClean="0">
                <a:latin typeface="Arial" charset="0"/>
              </a:rPr>
              <a:t>[OH</a:t>
            </a:r>
            <a:r>
              <a:rPr lang="en-US" altLang="en-US" b="1" baseline="30000" dirty="0" smtClean="0">
                <a:latin typeface="Arial" charset="0"/>
              </a:rPr>
              <a:t>–</a:t>
            </a:r>
            <a:r>
              <a:rPr lang="en-US" altLang="en-US" b="1" dirty="0" smtClean="0">
                <a:latin typeface="Arial" charset="0"/>
              </a:rPr>
              <a:t>]</a:t>
            </a:r>
            <a:endParaRPr lang="en-US" altLang="en-US" b="1" dirty="0">
              <a:latin typeface="Arial" charset="0"/>
            </a:endParaRP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7182" y="5611518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354" y="4003360"/>
            <a:ext cx="4296578" cy="75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535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162620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5" y="1178793"/>
            <a:ext cx="8547903" cy="1531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altLang="en-US" sz="1400" b="1" dirty="0">
                <a:latin typeface="+mn-lt"/>
              </a:rPr>
              <a:t>(</a:t>
            </a:r>
            <a:r>
              <a:rPr lang="en-US" altLang="en-US" sz="1400" b="1" dirty="0" smtClean="0">
                <a:latin typeface="+mn-lt"/>
              </a:rPr>
              <a:t>b)	</a:t>
            </a:r>
            <a:r>
              <a:rPr lang="en-US" altLang="en-US" sz="1400" dirty="0" smtClean="0">
                <a:latin typeface="+mn-lt"/>
              </a:rPr>
              <a:t>In </a:t>
            </a:r>
            <a:r>
              <a:rPr lang="en-US" altLang="en-US" sz="1400" dirty="0">
                <a:latin typeface="+mn-lt"/>
              </a:rPr>
              <a:t>this instance</a:t>
            </a:r>
          </a:p>
          <a:p>
            <a:pPr marL="283464" indent="-283464" eaLnBrk="0" hangingPunct="0">
              <a:defRPr/>
            </a:pPr>
            <a:r>
              <a:rPr lang="en-US" altLang="en-US" sz="1400" dirty="0" smtClean="0">
                <a:latin typeface="+mn-lt"/>
              </a:rPr>
              <a:t>	</a:t>
            </a:r>
          </a:p>
          <a:p>
            <a:pPr marL="283464" indent="-283464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altLang="en-US" sz="1400" dirty="0" smtClean="0">
                <a:latin typeface="+mn-lt"/>
              </a:rPr>
              <a:t>	</a:t>
            </a:r>
          </a:p>
          <a:p>
            <a:pPr marL="283464" indent="-283464" eaLnBrk="0" hangingPunct="0">
              <a:defRPr/>
            </a:pPr>
            <a:r>
              <a:rPr lang="en-US" altLang="en-US" sz="1400" dirty="0">
                <a:latin typeface="+mn-lt"/>
              </a:rPr>
              <a:t>	</a:t>
            </a:r>
            <a:r>
              <a:rPr lang="en-US" altLang="en-US" sz="1400" dirty="0" smtClean="0">
                <a:latin typeface="+mn-lt"/>
              </a:rPr>
              <a:t>This </a:t>
            </a:r>
            <a:r>
              <a:rPr lang="en-US" altLang="en-US" sz="1400" dirty="0">
                <a:latin typeface="+mn-lt"/>
              </a:rPr>
              <a:t>solution is acidic </a:t>
            </a:r>
            <a:r>
              <a:rPr lang="en-US" altLang="en-US" sz="1400" dirty="0" smtClean="0">
                <a:latin typeface="+mn-lt"/>
              </a:rPr>
              <a:t>because</a:t>
            </a:r>
          </a:p>
          <a:p>
            <a:pPr marL="283464" indent="-283464" algn="ctr" eaLnBrk="0" hangingPunct="0">
              <a:defRPr/>
            </a:pPr>
            <a:r>
              <a:rPr lang="en-US" altLang="en-US" sz="1400" dirty="0">
                <a:latin typeface="+mn-lt"/>
              </a:rPr>
              <a:t>[H</a:t>
            </a:r>
            <a:r>
              <a:rPr lang="en-US" altLang="en-US" sz="1400" baseline="30000" dirty="0">
                <a:latin typeface="+mn-lt"/>
              </a:rPr>
              <a:t>+</a:t>
            </a:r>
            <a:r>
              <a:rPr lang="en-US" altLang="en-US" sz="1400" dirty="0">
                <a:latin typeface="+mn-lt"/>
              </a:rPr>
              <a:t>]</a:t>
            </a:r>
            <a:r>
              <a:rPr lang="en-US" altLang="en-US" sz="1400" dirty="0" smtClean="0">
                <a:latin typeface="+mn-lt"/>
              </a:rPr>
              <a:t> &gt; </a:t>
            </a:r>
            <a:r>
              <a:rPr lang="en-US" altLang="en-US" sz="1400" dirty="0">
                <a:latin typeface="+mn-lt"/>
              </a:rPr>
              <a:t>[OH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]</a:t>
            </a:r>
          </a:p>
          <a:p>
            <a:pPr marL="283464" indent="-283464" eaLnBrk="0" hangingPunct="0">
              <a:defRPr/>
            </a:pPr>
            <a:endParaRPr lang="en-US" altLang="en-US" sz="1400" dirty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1</a:t>
            </a:r>
          </a:p>
          <a:p>
            <a:pPr marL="283464" indent="-283464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altLang="en-US" sz="1400" dirty="0" smtClean="0">
                <a:latin typeface="+mn-lt"/>
              </a:rPr>
              <a:t>A </a:t>
            </a:r>
            <a:r>
              <a:rPr lang="en-US" altLang="en-US" sz="1400" dirty="0">
                <a:latin typeface="+mn-lt"/>
              </a:rPr>
              <a:t>solution has [OH</a:t>
            </a:r>
            <a:r>
              <a:rPr lang="en-US" sz="1400" baseline="30000" dirty="0">
                <a:latin typeface="+mn-lt"/>
              </a:rPr>
              <a:t>–</a:t>
            </a:r>
            <a:r>
              <a:rPr lang="en-US" altLang="en-US" sz="1400" dirty="0">
                <a:latin typeface="+mn-lt"/>
              </a:rPr>
              <a:t>]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= 4.0 × </a:t>
            </a:r>
            <a:r>
              <a:rPr lang="en-US" altLang="en-US" sz="1400" dirty="0" smtClean="0">
                <a:latin typeface="+mn-lt"/>
              </a:rPr>
              <a:t>10</a:t>
            </a:r>
            <a:r>
              <a:rPr lang="en-US" altLang="en-US" sz="1400" baseline="30000" dirty="0" smtClean="0">
                <a:latin typeface="+mn-lt"/>
              </a:rPr>
              <a:t>–8</a:t>
            </a:r>
            <a:r>
              <a:rPr lang="en-US" altLang="en-US" sz="1400" dirty="0" smtClean="0">
                <a:latin typeface="+mn-lt"/>
              </a:rPr>
              <a:t>. </a:t>
            </a:r>
            <a:r>
              <a:rPr lang="en-US" altLang="en-US" sz="1400" dirty="0">
                <a:latin typeface="+mn-lt"/>
              </a:rPr>
              <a:t>What is the value </a:t>
            </a:r>
            <a:r>
              <a:rPr lang="en-US" altLang="en-US" sz="1400" dirty="0" smtClean="0">
                <a:latin typeface="+mn-lt"/>
              </a:rPr>
              <a:t>of </a:t>
            </a:r>
            <a:r>
              <a:rPr lang="en-US" altLang="en-US" sz="1400" dirty="0">
                <a:latin typeface="+mn-lt"/>
              </a:rPr>
              <a:t>[H</a:t>
            </a:r>
            <a:r>
              <a:rPr lang="en-US" altLang="en-US" sz="1400" baseline="30000" dirty="0">
                <a:latin typeface="+mn-lt"/>
              </a:rPr>
              <a:t>+</a:t>
            </a:r>
            <a:r>
              <a:rPr lang="en-US" altLang="en-US" sz="1400" dirty="0">
                <a:latin typeface="+mn-lt"/>
              </a:rPr>
              <a:t>]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for the solution?</a:t>
            </a:r>
          </a:p>
          <a:p>
            <a:pPr marL="283464" indent="-283464" eaLnBrk="0" hangingPunct="0">
              <a:defRPr/>
            </a:pPr>
            <a:r>
              <a:rPr lang="en-US" altLang="en-US" sz="1400" b="1" dirty="0">
                <a:latin typeface="+mn-lt"/>
              </a:rPr>
              <a:t>(a) </a:t>
            </a:r>
            <a:r>
              <a:rPr lang="en-US" altLang="en-US" sz="1400" dirty="0">
                <a:latin typeface="+mn-lt"/>
              </a:rPr>
              <a:t>2.5 × </a:t>
            </a:r>
            <a:r>
              <a:rPr lang="en-US" altLang="en-US" sz="1400" dirty="0" smtClean="0">
                <a:latin typeface="+mn-lt"/>
              </a:rPr>
              <a:t>10</a:t>
            </a:r>
            <a:r>
              <a:rPr lang="en-US" altLang="en-US" sz="1400" baseline="30000" dirty="0" smtClean="0">
                <a:latin typeface="+mn-lt"/>
              </a:rPr>
              <a:t>–8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i="1" dirty="0">
                <a:latin typeface="+mn-lt"/>
              </a:rPr>
              <a:t>M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b="1" dirty="0">
                <a:latin typeface="+mn-lt"/>
              </a:rPr>
              <a:t>(b) </a:t>
            </a:r>
            <a:r>
              <a:rPr lang="en-US" altLang="en-US" sz="1400" dirty="0">
                <a:latin typeface="+mn-lt"/>
              </a:rPr>
              <a:t>4.0 × </a:t>
            </a:r>
            <a:r>
              <a:rPr lang="en-US" altLang="en-US" sz="1400" dirty="0" smtClean="0">
                <a:latin typeface="+mn-lt"/>
              </a:rPr>
              <a:t>10</a:t>
            </a:r>
            <a:r>
              <a:rPr lang="en-US" altLang="en-US" sz="1400" baseline="30000" dirty="0" smtClean="0">
                <a:latin typeface="+mn-lt"/>
              </a:rPr>
              <a:t>–8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i="1" dirty="0">
                <a:latin typeface="+mn-lt"/>
              </a:rPr>
              <a:t>M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b="1" dirty="0">
                <a:latin typeface="+mn-lt"/>
              </a:rPr>
              <a:t>(c) </a:t>
            </a:r>
            <a:r>
              <a:rPr lang="en-US" altLang="en-US" sz="1400" dirty="0">
                <a:latin typeface="+mn-lt"/>
              </a:rPr>
              <a:t>2.5 × </a:t>
            </a:r>
            <a:r>
              <a:rPr lang="en-US" altLang="en-US" sz="1400" dirty="0" smtClean="0">
                <a:latin typeface="+mn-lt"/>
              </a:rPr>
              <a:t>10</a:t>
            </a:r>
            <a:r>
              <a:rPr lang="en-US" altLang="en-US" sz="1400" baseline="30000" dirty="0" smtClean="0">
                <a:latin typeface="+mn-lt"/>
              </a:rPr>
              <a:t>–7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i="1" dirty="0">
                <a:latin typeface="+mn-lt"/>
              </a:rPr>
              <a:t>M</a:t>
            </a:r>
            <a:endParaRPr lang="en-US" alt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altLang="en-US" sz="1400" b="1" dirty="0">
                <a:latin typeface="+mn-lt"/>
              </a:rPr>
              <a:t>(d) </a:t>
            </a:r>
            <a:r>
              <a:rPr lang="en-US" altLang="en-US" sz="1400" dirty="0">
                <a:latin typeface="+mn-lt"/>
              </a:rPr>
              <a:t>2.5 × </a:t>
            </a:r>
            <a:r>
              <a:rPr lang="en-US" altLang="en-US" sz="1400" dirty="0" smtClean="0">
                <a:latin typeface="+mn-lt"/>
              </a:rPr>
              <a:t>10</a:t>
            </a:r>
            <a:r>
              <a:rPr lang="en-US" altLang="en-US" sz="1400" baseline="30000" dirty="0" smtClean="0">
                <a:latin typeface="+mn-lt"/>
              </a:rPr>
              <a:t>–6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i="1" dirty="0">
                <a:latin typeface="+mn-lt"/>
              </a:rPr>
              <a:t>M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b="1" dirty="0">
                <a:latin typeface="+mn-lt"/>
              </a:rPr>
              <a:t>(e) </a:t>
            </a:r>
            <a:r>
              <a:rPr lang="en-US" altLang="en-US" sz="1400" dirty="0">
                <a:latin typeface="+mn-lt"/>
              </a:rPr>
              <a:t>4.0 × </a:t>
            </a:r>
            <a:r>
              <a:rPr lang="en-US" altLang="en-US" sz="1400" dirty="0" smtClean="0">
                <a:latin typeface="+mn-lt"/>
              </a:rPr>
              <a:t>10</a:t>
            </a:r>
            <a:r>
              <a:rPr lang="en-US" altLang="en-US" sz="1400" baseline="30000" dirty="0" smtClean="0">
                <a:latin typeface="+mn-lt"/>
              </a:rPr>
              <a:t>–6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i="1" dirty="0">
                <a:latin typeface="+mn-lt"/>
              </a:rPr>
              <a:t>M</a:t>
            </a:r>
            <a:endParaRPr lang="en-US" alt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</a:t>
            </a:r>
            <a:r>
              <a:rPr lang="en-US" sz="1600" b="1" dirty="0" smtClean="0">
                <a:solidFill>
                  <a:srgbClr val="3366FF"/>
                </a:solidFill>
              </a:rPr>
              <a:t>2</a:t>
            </a:r>
            <a:endParaRPr lang="en-US" sz="1600" b="1" dirty="0">
              <a:solidFill>
                <a:srgbClr val="3366FF"/>
              </a:solidFill>
            </a:endParaRPr>
          </a:p>
          <a:p>
            <a:pPr marL="283464" indent="-283464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altLang="en-US" sz="1400" dirty="0" smtClean="0">
                <a:latin typeface="+mn-lt"/>
              </a:rPr>
              <a:t>Calculate </a:t>
            </a:r>
            <a:r>
              <a:rPr lang="en-US" altLang="en-US" sz="1400" dirty="0">
                <a:latin typeface="+mn-lt"/>
              </a:rPr>
              <a:t>the concentration of </a:t>
            </a:r>
            <a:r>
              <a:rPr lang="en-US" altLang="en-US" sz="1400" dirty="0" smtClean="0">
                <a:latin typeface="+mn-lt"/>
              </a:rPr>
              <a:t>OH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in a solution </a:t>
            </a:r>
            <a:r>
              <a:rPr lang="en-US" altLang="en-US" sz="1400" dirty="0" smtClean="0">
                <a:latin typeface="+mn-lt"/>
              </a:rPr>
              <a:t>in which</a:t>
            </a:r>
            <a:endParaRPr lang="en-US" alt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altLang="en-US" sz="1400" b="1" dirty="0">
                <a:latin typeface="+mn-lt"/>
              </a:rPr>
              <a:t>(a) </a:t>
            </a:r>
            <a:r>
              <a:rPr lang="en-US" altLang="en-US" sz="1400" dirty="0">
                <a:latin typeface="+mn-lt"/>
              </a:rPr>
              <a:t>[H</a:t>
            </a:r>
            <a:r>
              <a:rPr lang="en-US" altLang="en-US" sz="1400" baseline="30000" dirty="0">
                <a:latin typeface="+mn-lt"/>
              </a:rPr>
              <a:t>+</a:t>
            </a:r>
            <a:r>
              <a:rPr lang="en-US" altLang="en-US" sz="1400" dirty="0">
                <a:latin typeface="+mn-lt"/>
              </a:rPr>
              <a:t>]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= 2 × </a:t>
            </a:r>
            <a:r>
              <a:rPr lang="en-US" altLang="en-US" sz="1400" dirty="0" smtClean="0">
                <a:latin typeface="+mn-lt"/>
              </a:rPr>
              <a:t>10</a:t>
            </a:r>
            <a:r>
              <a:rPr lang="en-US" altLang="en-US" sz="1400" baseline="30000" dirty="0" smtClean="0">
                <a:latin typeface="+mn-lt"/>
              </a:rPr>
              <a:t>–6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i="1" dirty="0">
                <a:latin typeface="+mn-lt"/>
              </a:rPr>
              <a:t>M</a:t>
            </a:r>
            <a:r>
              <a:rPr lang="en-US" altLang="en-US" sz="1400" dirty="0" smtClean="0">
                <a:latin typeface="+mn-lt"/>
              </a:rPr>
              <a:t>; </a:t>
            </a:r>
            <a:r>
              <a:rPr lang="en-US" altLang="en-US" sz="1400" b="1" dirty="0">
                <a:latin typeface="+mn-lt"/>
              </a:rPr>
              <a:t>(b) </a:t>
            </a:r>
            <a:r>
              <a:rPr lang="en-US" altLang="en-US" sz="1400" dirty="0">
                <a:latin typeface="+mn-lt"/>
              </a:rPr>
              <a:t>[H</a:t>
            </a:r>
            <a:r>
              <a:rPr lang="en-US" altLang="en-US" sz="1400" baseline="30000" dirty="0">
                <a:latin typeface="+mn-lt"/>
              </a:rPr>
              <a:t>+</a:t>
            </a:r>
            <a:r>
              <a:rPr lang="en-US" altLang="en-US" sz="1400" dirty="0">
                <a:latin typeface="+mn-lt"/>
              </a:rPr>
              <a:t>]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= [OH</a:t>
            </a:r>
            <a:r>
              <a:rPr lang="en-US" sz="1400" baseline="30000" dirty="0">
                <a:latin typeface="+mn-lt"/>
              </a:rPr>
              <a:t>–</a:t>
            </a:r>
            <a:r>
              <a:rPr lang="en-US" altLang="en-US" sz="1400" dirty="0">
                <a:latin typeface="+mn-lt"/>
              </a:rPr>
              <a:t>]</a:t>
            </a:r>
            <a:r>
              <a:rPr lang="en-US" altLang="en-US" sz="1400" dirty="0" smtClean="0">
                <a:latin typeface="+mn-lt"/>
              </a:rPr>
              <a:t>;</a:t>
            </a:r>
            <a:endParaRPr lang="en-US" alt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altLang="en-US" sz="1400" b="1" dirty="0">
                <a:latin typeface="+mn-lt"/>
              </a:rPr>
              <a:t>(c) </a:t>
            </a:r>
            <a:r>
              <a:rPr lang="en-US" altLang="en-US" sz="1400" dirty="0">
                <a:latin typeface="+mn-lt"/>
              </a:rPr>
              <a:t>[H</a:t>
            </a:r>
            <a:r>
              <a:rPr lang="en-US" altLang="en-US" sz="1400" baseline="30000" dirty="0">
                <a:latin typeface="+mn-lt"/>
              </a:rPr>
              <a:t>+</a:t>
            </a:r>
            <a:r>
              <a:rPr lang="en-US" altLang="en-US" sz="1400" dirty="0">
                <a:latin typeface="+mn-lt"/>
              </a:rPr>
              <a:t>]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= 200 </a:t>
            </a:r>
            <a:r>
              <a:rPr lang="en-US" altLang="en-US" sz="1400" dirty="0" smtClean="0">
                <a:latin typeface="+mn-lt"/>
              </a:rPr>
              <a:t>× </a:t>
            </a:r>
            <a:r>
              <a:rPr lang="en-US" altLang="en-US" sz="1400" dirty="0">
                <a:latin typeface="+mn-lt"/>
              </a:rPr>
              <a:t>[OH</a:t>
            </a:r>
            <a:r>
              <a:rPr lang="en-US" sz="1400" baseline="30000" dirty="0">
                <a:latin typeface="+mn-lt"/>
              </a:rPr>
              <a:t>–</a:t>
            </a:r>
            <a:r>
              <a:rPr lang="en-US" altLang="en-US" sz="1400" dirty="0">
                <a:latin typeface="+mn-lt"/>
              </a:rPr>
              <a:t>]</a:t>
            </a:r>
            <a:r>
              <a:rPr lang="en-US" altLang="en-US" sz="1400" dirty="0" smtClean="0">
                <a:latin typeface="+mn-lt"/>
              </a:rPr>
              <a:t>.</a:t>
            </a:r>
            <a:endParaRPr lang="en-US" altLang="en-US" sz="1400" dirty="0">
              <a:latin typeface="+mn-lt"/>
            </a:endParaRP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800" y="304799"/>
            <a:ext cx="12765" cy="5117031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0"/>
            <a:ext cx="7258931" cy="37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16.5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Calculating </a:t>
            </a:r>
            <a:r>
              <a:rPr lang="en-US" altLang="en-US" b="1" dirty="0" smtClean="0">
                <a:latin typeface="Arial" charset="0"/>
              </a:rPr>
              <a:t>[H</a:t>
            </a:r>
            <a:r>
              <a:rPr lang="en-US" altLang="en-US" b="1" baseline="30000" dirty="0" smtClean="0">
                <a:latin typeface="Arial" charset="0"/>
              </a:rPr>
              <a:t>+</a:t>
            </a:r>
            <a:r>
              <a:rPr lang="en-US" altLang="en-US" b="1" dirty="0" smtClean="0">
                <a:latin typeface="Arial" charset="0"/>
              </a:rPr>
              <a:t>] </a:t>
            </a:r>
            <a:r>
              <a:rPr lang="en-US" altLang="en-US" b="1" dirty="0">
                <a:latin typeface="Arial" charset="0"/>
              </a:rPr>
              <a:t>from </a:t>
            </a:r>
            <a:r>
              <a:rPr lang="en-US" altLang="en-US" b="1" dirty="0" smtClean="0">
                <a:latin typeface="Arial" charset="0"/>
              </a:rPr>
              <a:t>[OH</a:t>
            </a:r>
            <a:r>
              <a:rPr lang="en-US" altLang="en-US" b="1" baseline="30000" dirty="0" smtClean="0">
                <a:latin typeface="Arial" charset="0"/>
              </a:rPr>
              <a:t>–</a:t>
            </a:r>
            <a:r>
              <a:rPr lang="en-US" altLang="en-US" b="1" dirty="0" smtClean="0">
                <a:latin typeface="Arial" charset="0"/>
              </a:rPr>
              <a:t>]</a:t>
            </a:r>
            <a:endParaRPr lang="en-US" altLang="en-US" b="1" dirty="0">
              <a:latin typeface="Arial" charset="0"/>
            </a:endParaRP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7182" y="5421830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2" y="1450344"/>
            <a:ext cx="4571995" cy="49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002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129569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5" y="1145742"/>
            <a:ext cx="8547903" cy="1244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altLang="en-US" sz="1600" b="1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Solution</a:t>
            </a: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</a:rPr>
              <a:t>Analyze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We are asked to determine the pH of aqueous solutions </a:t>
            </a:r>
            <a:r>
              <a:rPr lang="en-US" altLang="en-US" sz="1400" dirty="0" smtClean="0">
                <a:latin typeface="+mn-lt"/>
              </a:rPr>
              <a:t>for which </a:t>
            </a:r>
            <a:r>
              <a:rPr lang="en-US" altLang="en-US" sz="1400" dirty="0">
                <a:latin typeface="+mn-lt"/>
              </a:rPr>
              <a:t>we have already calculated </a:t>
            </a:r>
            <a:r>
              <a:rPr lang="en-US" altLang="en-US" sz="1400" dirty="0" smtClean="0">
                <a:latin typeface="+mn-lt"/>
              </a:rPr>
              <a:t>[H</a:t>
            </a:r>
            <a:r>
              <a:rPr lang="en-US" altLang="en-US" sz="1400" baseline="30000" dirty="0" smtClean="0">
                <a:latin typeface="+mn-lt"/>
              </a:rPr>
              <a:t>+</a:t>
            </a:r>
            <a:r>
              <a:rPr lang="en-US" altLang="en-US" sz="1400" dirty="0" smtClean="0">
                <a:latin typeface="+mn-lt"/>
              </a:rPr>
              <a:t>].</a:t>
            </a: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/>
            </a:r>
            <a:br>
              <a:rPr lang="en-US" altLang="en-US" sz="1400" dirty="0" smtClean="0">
                <a:latin typeface="+mn-lt"/>
              </a:rPr>
            </a:br>
            <a:r>
              <a:rPr lang="en-US" altLang="en-US" sz="1400" b="1" dirty="0" smtClean="0">
                <a:latin typeface="+mn-lt"/>
              </a:rPr>
              <a:t>Plan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We can calculate pH using its defining equation, Equation 16.17.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</a:rPr>
              <a:t>Solve</a:t>
            </a:r>
            <a:endParaRPr lang="en-US" altLang="en-US" sz="1400" b="1" dirty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altLang="en-US" sz="1400" b="1" dirty="0" smtClean="0">
                <a:latin typeface="+mn-lt"/>
              </a:rPr>
              <a:t>(a)</a:t>
            </a:r>
            <a:r>
              <a:rPr lang="en-US" altLang="en-US" sz="1400" dirty="0" smtClean="0">
                <a:latin typeface="+mn-lt"/>
              </a:rPr>
              <a:t>	In </a:t>
            </a:r>
            <a:r>
              <a:rPr lang="en-US" altLang="en-US" sz="1400" dirty="0">
                <a:latin typeface="+mn-lt"/>
              </a:rPr>
              <a:t>the first instance we found [H</a:t>
            </a:r>
            <a:r>
              <a:rPr lang="en-US" altLang="en-US" sz="1400" baseline="30000" dirty="0">
                <a:latin typeface="+mn-lt"/>
              </a:rPr>
              <a:t>+</a:t>
            </a:r>
            <a:r>
              <a:rPr lang="en-US" altLang="en-US" sz="1400" dirty="0">
                <a:latin typeface="+mn-lt"/>
              </a:rPr>
              <a:t>]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to be 1.0 × 10</a:t>
            </a:r>
            <a:r>
              <a:rPr lang="en-US" altLang="en-US" sz="1400" baseline="30000" dirty="0">
                <a:latin typeface="+mn-lt"/>
              </a:rPr>
              <a:t>–12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i="1" dirty="0">
                <a:latin typeface="+mn-lt"/>
              </a:rPr>
              <a:t>M</a:t>
            </a:r>
            <a:r>
              <a:rPr lang="en-US" altLang="en-US" sz="1400" dirty="0">
                <a:latin typeface="+mn-lt"/>
              </a:rPr>
              <a:t>, so </a:t>
            </a:r>
            <a:r>
              <a:rPr lang="en-US" altLang="en-US" sz="1400" dirty="0" smtClean="0">
                <a:latin typeface="+mn-lt"/>
              </a:rPr>
              <a:t>that </a:t>
            </a:r>
          </a:p>
          <a:p>
            <a:pPr marL="283464" indent="-283464" algn="ctr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283464" indent="-283464" algn="ctr" eaLnBrk="0" hangingPunct="0">
              <a:defRPr/>
            </a:pPr>
            <a:r>
              <a:rPr lang="en-US" altLang="en-US" sz="1400" dirty="0" smtClean="0">
                <a:latin typeface="+mn-lt"/>
              </a:rPr>
              <a:t>pH </a:t>
            </a:r>
            <a:r>
              <a:rPr lang="en-US" altLang="en-US" sz="1400" dirty="0">
                <a:latin typeface="+mn-lt"/>
              </a:rPr>
              <a:t>= </a:t>
            </a:r>
            <a:r>
              <a:rPr lang="en-US" altLang="en-US" sz="1400" dirty="0" smtClean="0">
                <a:latin typeface="+mn-lt"/>
              </a:rPr>
              <a:t>–log(1.0 × 10</a:t>
            </a:r>
            <a:r>
              <a:rPr lang="en-US" altLang="en-US" sz="1400" baseline="30000" dirty="0" smtClean="0">
                <a:latin typeface="+mn-lt"/>
              </a:rPr>
              <a:t>–12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= </a:t>
            </a:r>
            <a:r>
              <a:rPr lang="en-US" altLang="en-US" sz="1400" dirty="0" smtClean="0">
                <a:latin typeface="+mn-lt"/>
              </a:rPr>
              <a:t>–(–12.00) </a:t>
            </a:r>
            <a:r>
              <a:rPr lang="en-US" altLang="en-US" sz="1400" dirty="0">
                <a:latin typeface="+mn-lt"/>
              </a:rPr>
              <a:t>= 12.00</a:t>
            </a:r>
          </a:p>
          <a:p>
            <a:pPr marL="283464" indent="-283464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altLang="en-US" sz="1400" dirty="0" smtClean="0">
                <a:latin typeface="+mn-lt"/>
              </a:rPr>
              <a:t>	Because </a:t>
            </a:r>
            <a:r>
              <a:rPr lang="en-US" altLang="en-US" sz="1400" dirty="0">
                <a:latin typeface="+mn-lt"/>
              </a:rPr>
              <a:t>1.0 </a:t>
            </a:r>
            <a:r>
              <a:rPr lang="en-US" altLang="en-US" sz="1400" dirty="0" smtClean="0">
                <a:latin typeface="+mn-lt"/>
              </a:rPr>
              <a:t>× 10</a:t>
            </a:r>
            <a:r>
              <a:rPr lang="en-US" altLang="en-US" sz="1400" baseline="30000" dirty="0" smtClean="0">
                <a:latin typeface="+mn-lt"/>
              </a:rPr>
              <a:t>–12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has two significant figures, the pH has </a:t>
            </a:r>
            <a:r>
              <a:rPr lang="en-US" altLang="en-US" sz="1400" dirty="0" smtClean="0">
                <a:latin typeface="+mn-lt"/>
              </a:rPr>
              <a:t>two decimal </a:t>
            </a:r>
            <a:r>
              <a:rPr lang="en-US" altLang="en-US" sz="1400" dirty="0">
                <a:latin typeface="+mn-lt"/>
              </a:rPr>
              <a:t>places, 12.00.</a:t>
            </a:r>
          </a:p>
          <a:p>
            <a:pPr marL="283464" indent="-283464" eaLnBrk="0" hangingPunct="0">
              <a:defRPr/>
            </a:pPr>
            <a:r>
              <a:rPr lang="en-US" altLang="en-US" sz="1400" b="1" dirty="0">
                <a:latin typeface="+mn-lt"/>
              </a:rPr>
              <a:t>(b</a:t>
            </a:r>
            <a:r>
              <a:rPr lang="en-US" altLang="en-US" sz="1400" b="1" dirty="0" smtClean="0">
                <a:latin typeface="+mn-lt"/>
              </a:rPr>
              <a:t>)</a:t>
            </a:r>
            <a:r>
              <a:rPr lang="en-US" altLang="en-US" sz="1400" dirty="0" smtClean="0">
                <a:latin typeface="+mn-lt"/>
              </a:rPr>
              <a:t>	For </a:t>
            </a:r>
            <a:r>
              <a:rPr lang="en-US" altLang="en-US" sz="1400" dirty="0">
                <a:latin typeface="+mn-lt"/>
              </a:rPr>
              <a:t>the second solution, [H</a:t>
            </a:r>
            <a:r>
              <a:rPr lang="en-US" altLang="en-US" sz="1400" baseline="30000" dirty="0">
                <a:latin typeface="+mn-lt"/>
              </a:rPr>
              <a:t>+</a:t>
            </a:r>
            <a:r>
              <a:rPr lang="en-US" altLang="en-US" sz="1400" dirty="0">
                <a:latin typeface="+mn-lt"/>
              </a:rPr>
              <a:t>]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= 5.6 × 10</a:t>
            </a:r>
            <a:r>
              <a:rPr lang="en-US" altLang="en-US" sz="1400" baseline="30000" dirty="0">
                <a:latin typeface="+mn-lt"/>
              </a:rPr>
              <a:t>–6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i="1" dirty="0">
                <a:latin typeface="+mn-lt"/>
              </a:rPr>
              <a:t>M</a:t>
            </a:r>
            <a:r>
              <a:rPr lang="en-US" altLang="en-US" sz="1400" dirty="0">
                <a:latin typeface="+mn-lt"/>
              </a:rPr>
              <a:t>. Before </a:t>
            </a:r>
            <a:r>
              <a:rPr lang="en-US" altLang="en-US" sz="1400" dirty="0" smtClean="0">
                <a:latin typeface="+mn-lt"/>
              </a:rPr>
              <a:t>performing the </a:t>
            </a:r>
            <a:r>
              <a:rPr lang="en-US" altLang="en-US" sz="1400" dirty="0">
                <a:latin typeface="+mn-lt"/>
              </a:rPr>
              <a:t>calculation, it is helpful to estimate the </a:t>
            </a:r>
            <a:r>
              <a:rPr lang="en-US" altLang="en-US" sz="1400" dirty="0" err="1">
                <a:latin typeface="+mn-lt"/>
              </a:rPr>
              <a:t>pH.</a:t>
            </a:r>
            <a:r>
              <a:rPr lang="en-US" altLang="en-US" sz="1400" dirty="0">
                <a:latin typeface="+mn-lt"/>
              </a:rPr>
              <a:t> To do so</a:t>
            </a:r>
            <a:r>
              <a:rPr lang="en-US" altLang="en-US" sz="1400" dirty="0" smtClean="0">
                <a:latin typeface="+mn-lt"/>
              </a:rPr>
              <a:t>, we </a:t>
            </a:r>
            <a:r>
              <a:rPr lang="en-US" altLang="en-US" sz="1400" dirty="0">
                <a:latin typeface="+mn-lt"/>
              </a:rPr>
              <a:t>note that [H</a:t>
            </a:r>
            <a:r>
              <a:rPr lang="en-US" altLang="en-US" sz="1400" baseline="30000" dirty="0">
                <a:latin typeface="+mn-lt"/>
              </a:rPr>
              <a:t>+</a:t>
            </a:r>
            <a:r>
              <a:rPr lang="en-US" altLang="en-US" sz="1400" dirty="0">
                <a:latin typeface="+mn-lt"/>
              </a:rPr>
              <a:t>]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lies between 1 × 10</a:t>
            </a:r>
            <a:r>
              <a:rPr lang="en-US" altLang="en-US" sz="1400" baseline="30000" dirty="0">
                <a:latin typeface="+mn-lt"/>
              </a:rPr>
              <a:t>–6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and 1 × </a:t>
            </a:r>
            <a:r>
              <a:rPr lang="en-US" altLang="en-US" sz="1400" dirty="0" smtClean="0">
                <a:latin typeface="+mn-lt"/>
              </a:rPr>
              <a:t>10</a:t>
            </a:r>
            <a:r>
              <a:rPr lang="en-US" altLang="en-US" sz="1400" baseline="30000" dirty="0" smtClean="0">
                <a:latin typeface="+mn-lt"/>
              </a:rPr>
              <a:t>–5</a:t>
            </a:r>
            <a:r>
              <a:rPr lang="en-US" altLang="en-US" sz="1400" dirty="0" smtClean="0">
                <a:latin typeface="+mn-lt"/>
              </a:rPr>
              <a:t>. </a:t>
            </a:r>
            <a:r>
              <a:rPr lang="en-US" altLang="en-US" sz="1400" dirty="0">
                <a:latin typeface="+mn-lt"/>
              </a:rPr>
              <a:t>Thus, </a:t>
            </a:r>
            <a:r>
              <a:rPr lang="en-US" altLang="en-US" sz="1400" dirty="0" smtClean="0">
                <a:latin typeface="+mn-lt"/>
              </a:rPr>
              <a:t>we expect </a:t>
            </a:r>
            <a:r>
              <a:rPr lang="en-US" altLang="en-US" sz="1400" dirty="0">
                <a:latin typeface="+mn-lt"/>
              </a:rPr>
              <a:t>the pH to lie between 6.0 and 5.0. We use Equation </a:t>
            </a:r>
            <a:r>
              <a:rPr lang="en-US" altLang="en-US" sz="1400" dirty="0" smtClean="0">
                <a:latin typeface="+mn-lt"/>
              </a:rPr>
              <a:t>16.17 to </a:t>
            </a:r>
            <a:r>
              <a:rPr lang="en-US" altLang="en-US" sz="1400" dirty="0">
                <a:latin typeface="+mn-lt"/>
              </a:rPr>
              <a:t>calculate the pH:</a:t>
            </a:r>
          </a:p>
          <a:p>
            <a:pPr marL="0" indent="0" algn="ctr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algn="ctr" eaLnBrk="0" hangingPunct="0">
              <a:defRPr/>
            </a:pPr>
            <a:r>
              <a:rPr lang="en-US" altLang="en-US" sz="1400" dirty="0" smtClean="0">
                <a:latin typeface="+mn-lt"/>
              </a:rPr>
              <a:t>pH </a:t>
            </a:r>
            <a:r>
              <a:rPr lang="en-US" altLang="en-US" sz="1400" dirty="0">
                <a:latin typeface="+mn-lt"/>
              </a:rPr>
              <a:t>= </a:t>
            </a:r>
            <a:r>
              <a:rPr lang="en-US" altLang="en-US" sz="1400" dirty="0" smtClean="0">
                <a:latin typeface="+mn-lt"/>
              </a:rPr>
              <a:t>–log(5.6 × 10</a:t>
            </a:r>
            <a:r>
              <a:rPr lang="en-US" altLang="en-US" sz="1400" baseline="30000" dirty="0" smtClean="0">
                <a:latin typeface="+mn-lt"/>
              </a:rPr>
              <a:t>–6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= </a:t>
            </a:r>
            <a:r>
              <a:rPr lang="en-US" altLang="en-US" sz="1400" dirty="0" smtClean="0">
                <a:latin typeface="+mn-lt"/>
              </a:rPr>
              <a:t>5.25</a:t>
            </a: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>
                <a:latin typeface="+mn-lt"/>
              </a:rPr>
              <a:t>Check</a:t>
            </a:r>
            <a:r>
              <a:rPr lang="en-US" altLang="en-US" sz="1400" dirty="0">
                <a:latin typeface="+mn-lt"/>
              </a:rPr>
              <a:t> After calculating a pH, it is useful to compare it to </a:t>
            </a:r>
            <a:r>
              <a:rPr lang="en-US" altLang="en-US" sz="1400" dirty="0" smtClean="0">
                <a:latin typeface="+mn-lt"/>
              </a:rPr>
              <a:t>your estimate</a:t>
            </a:r>
            <a:r>
              <a:rPr lang="en-US" altLang="en-US" sz="1400" dirty="0">
                <a:latin typeface="+mn-lt"/>
              </a:rPr>
              <a:t>. In this case the pH, as we predicted, falls between 6 </a:t>
            </a:r>
            <a:r>
              <a:rPr lang="en-US" altLang="en-US" sz="1400" dirty="0" smtClean="0">
                <a:latin typeface="+mn-lt"/>
              </a:rPr>
              <a:t>and 5</a:t>
            </a:r>
            <a:r>
              <a:rPr lang="en-US" altLang="en-US" sz="1400" dirty="0">
                <a:latin typeface="+mn-lt"/>
              </a:rPr>
              <a:t>. Had the calculated pH and the estimate not agreed, we </a:t>
            </a:r>
            <a:r>
              <a:rPr lang="en-US" altLang="en-US" sz="1400" dirty="0" smtClean="0">
                <a:latin typeface="+mn-lt"/>
              </a:rPr>
              <a:t>should have </a:t>
            </a:r>
            <a:r>
              <a:rPr lang="en-US" altLang="en-US" sz="1400" dirty="0">
                <a:latin typeface="+mn-lt"/>
              </a:rPr>
              <a:t>reconsidered our calculation or estimate or both.</a:t>
            </a: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800" y="304800"/>
            <a:ext cx="13864" cy="5557704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1"/>
            <a:ext cx="8823326" cy="350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Calculate the pH values for the two solutions of Sample Exercise 16.5.</a:t>
            </a: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16.6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Calculating pH from [H</a:t>
            </a:r>
            <a:r>
              <a:rPr lang="en-US" altLang="en-US" b="1" baseline="30000" dirty="0">
                <a:latin typeface="Arial" charset="0"/>
              </a:rPr>
              <a:t>+</a:t>
            </a:r>
            <a:r>
              <a:rPr lang="en-US" altLang="en-US" b="1" dirty="0">
                <a:latin typeface="Arial" charset="0"/>
              </a:rPr>
              <a:t>]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9563" y="5862504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32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129569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5" y="1145742"/>
            <a:ext cx="8547903" cy="2005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</a:t>
            </a:r>
            <a:r>
              <a:rPr lang="en-US" sz="1600" b="1" dirty="0" smtClean="0">
                <a:solidFill>
                  <a:srgbClr val="3366FF"/>
                </a:solidFill>
              </a:rPr>
              <a:t>1</a:t>
            </a:r>
            <a:endParaRPr lang="en-US" sz="1600" b="1" dirty="0">
              <a:solidFill>
                <a:srgbClr val="3366FF"/>
              </a:solidFill>
            </a:endParaRP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  <a:cs typeface="Arial" pitchFamily="34" charset="0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  <a:cs typeface="Arial" pitchFamily="34" charset="0"/>
              </a:rPr>
              <a:t>A </a:t>
            </a:r>
            <a:r>
              <a:rPr lang="en-US" altLang="en-US" sz="1400" dirty="0">
                <a:latin typeface="+mn-lt"/>
                <a:cs typeface="Arial" pitchFamily="34" charset="0"/>
              </a:rPr>
              <a:t>solution at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25 </a:t>
            </a:r>
            <a:r>
              <a:rPr lang="en-US" sz="1400" dirty="0" smtClean="0">
                <a:latin typeface="+mn-lt"/>
                <a:ea typeface="Calibri"/>
              </a:rPr>
              <a:t>°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C </a:t>
            </a:r>
            <a:r>
              <a:rPr lang="en-US" altLang="en-US" sz="1400" dirty="0">
                <a:latin typeface="+mn-lt"/>
                <a:cs typeface="Arial" pitchFamily="34" charset="0"/>
              </a:rPr>
              <a:t>has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[OH</a:t>
            </a:r>
            <a:r>
              <a:rPr lang="en-US" altLang="en-US" sz="1400" baseline="30000" dirty="0" smtClean="0">
                <a:latin typeface="+mn-lt"/>
                <a:cs typeface="Arial" pitchFamily="34" charset="0"/>
              </a:rPr>
              <a:t>–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] </a:t>
            </a:r>
            <a:r>
              <a:rPr lang="en-US" altLang="en-US" sz="1400" dirty="0">
                <a:latin typeface="+mn-lt"/>
                <a:cs typeface="Arial" pitchFamily="34" charset="0"/>
              </a:rPr>
              <a:t>= 6.7 </a:t>
            </a:r>
            <a:r>
              <a:rPr lang="en-US" altLang="en-US" sz="1400" dirty="0">
                <a:latin typeface="+mn-lt"/>
              </a:rPr>
              <a:t>× </a:t>
            </a:r>
            <a:r>
              <a:rPr lang="en-US" altLang="en-US" sz="1400" dirty="0" smtClean="0">
                <a:latin typeface="+mn-lt"/>
              </a:rPr>
              <a:t>10</a:t>
            </a:r>
            <a:r>
              <a:rPr lang="en-US" altLang="en-US" sz="1400" baseline="30000" dirty="0" smtClean="0">
                <a:latin typeface="+mn-lt"/>
              </a:rPr>
              <a:t>–3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. </a:t>
            </a:r>
            <a:r>
              <a:rPr lang="en-US" altLang="en-US" sz="1400" dirty="0">
                <a:latin typeface="+mn-lt"/>
                <a:cs typeface="Arial" pitchFamily="34" charset="0"/>
              </a:rPr>
              <a:t>What is the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pH of </a:t>
            </a:r>
            <a:r>
              <a:rPr lang="en-US" altLang="en-US" sz="1400" dirty="0">
                <a:latin typeface="+mn-lt"/>
                <a:cs typeface="Arial" pitchFamily="34" charset="0"/>
              </a:rPr>
              <a:t>the solution?</a:t>
            </a:r>
          </a:p>
          <a:p>
            <a:pPr marL="0" indent="0" eaLnBrk="0" hangingPunct="0">
              <a:defRPr/>
            </a:pPr>
            <a:r>
              <a:rPr lang="en-US" altLang="en-US" sz="1400" b="1" dirty="0">
                <a:latin typeface="+mn-lt"/>
                <a:cs typeface="Arial" pitchFamily="34" charset="0"/>
              </a:rPr>
              <a:t>(a) </a:t>
            </a:r>
            <a:r>
              <a:rPr lang="en-US" altLang="en-US" sz="1400" dirty="0">
                <a:latin typeface="+mn-lt"/>
                <a:cs typeface="Arial" pitchFamily="34" charset="0"/>
              </a:rPr>
              <a:t>0.83 </a:t>
            </a:r>
            <a:r>
              <a:rPr lang="en-US" altLang="en-US" sz="1400" b="1" dirty="0">
                <a:latin typeface="+mn-lt"/>
                <a:cs typeface="Arial" pitchFamily="34" charset="0"/>
              </a:rPr>
              <a:t>(b) </a:t>
            </a:r>
            <a:r>
              <a:rPr lang="en-US" altLang="en-US" sz="1400" dirty="0">
                <a:latin typeface="+mn-lt"/>
                <a:cs typeface="Arial" pitchFamily="34" charset="0"/>
              </a:rPr>
              <a:t>2.2 </a:t>
            </a:r>
            <a:r>
              <a:rPr lang="en-US" altLang="en-US" sz="1400" b="1" dirty="0">
                <a:latin typeface="+mn-lt"/>
                <a:cs typeface="Arial" pitchFamily="34" charset="0"/>
              </a:rPr>
              <a:t>(c) </a:t>
            </a:r>
            <a:r>
              <a:rPr lang="en-US" altLang="en-US" sz="1400" dirty="0">
                <a:latin typeface="+mn-lt"/>
                <a:cs typeface="Arial" pitchFamily="34" charset="0"/>
              </a:rPr>
              <a:t>2.17 </a:t>
            </a:r>
            <a:r>
              <a:rPr lang="en-US" altLang="en-US" sz="1400" b="1" dirty="0">
                <a:latin typeface="+mn-lt"/>
                <a:cs typeface="Arial" pitchFamily="34" charset="0"/>
              </a:rPr>
              <a:t>(d) </a:t>
            </a:r>
            <a:r>
              <a:rPr lang="en-US" altLang="en-US" sz="1400" dirty="0">
                <a:latin typeface="+mn-lt"/>
                <a:cs typeface="Arial" pitchFamily="34" charset="0"/>
              </a:rPr>
              <a:t>11.83</a:t>
            </a:r>
            <a:r>
              <a:rPr lang="en-US" altLang="en-US" sz="1400" b="1" dirty="0">
                <a:latin typeface="+mn-lt"/>
                <a:cs typeface="Arial" pitchFamily="34" charset="0"/>
              </a:rPr>
              <a:t> (e) </a:t>
            </a:r>
            <a:r>
              <a:rPr lang="en-US" altLang="en-US" sz="1400" dirty="0">
                <a:latin typeface="+mn-lt"/>
                <a:cs typeface="Arial" pitchFamily="34" charset="0"/>
              </a:rPr>
              <a:t>12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  <a:cs typeface="Arial" pitchFamily="34" charset="0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2</a:t>
            </a: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  <a:cs typeface="Arial" pitchFamily="34" charset="0"/>
            </a:endParaRPr>
          </a:p>
          <a:p>
            <a:pPr marL="283464" indent="-283464" eaLnBrk="0" hangingPunct="0">
              <a:defRPr/>
            </a:pPr>
            <a:r>
              <a:rPr lang="en-US" altLang="en-US" sz="1400" b="1" dirty="0" smtClean="0">
                <a:latin typeface="+mn-lt"/>
                <a:cs typeface="Arial" pitchFamily="34" charset="0"/>
              </a:rPr>
              <a:t>(a)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	In </a:t>
            </a:r>
            <a:r>
              <a:rPr lang="en-US" altLang="en-US" sz="1400" dirty="0">
                <a:latin typeface="+mn-lt"/>
                <a:cs typeface="Arial" pitchFamily="34" charset="0"/>
              </a:rPr>
              <a:t>a sample of lemon juice, </a:t>
            </a:r>
            <a:r>
              <a:rPr lang="en-US" altLang="en-US" sz="1400" dirty="0">
                <a:latin typeface="+mn-lt"/>
              </a:rPr>
              <a:t>[H</a:t>
            </a:r>
            <a:r>
              <a:rPr lang="en-US" altLang="en-US" sz="1400" baseline="30000" dirty="0">
                <a:latin typeface="+mn-lt"/>
              </a:rPr>
              <a:t>+</a:t>
            </a:r>
            <a:r>
              <a:rPr lang="en-US" altLang="en-US" sz="1400" dirty="0">
                <a:latin typeface="+mn-lt"/>
              </a:rPr>
              <a:t>]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 </a:t>
            </a:r>
            <a:r>
              <a:rPr lang="en-US" altLang="en-US" sz="1400" dirty="0">
                <a:latin typeface="+mn-lt"/>
                <a:cs typeface="Arial" pitchFamily="34" charset="0"/>
              </a:rPr>
              <a:t>= 3.8 </a:t>
            </a:r>
            <a:r>
              <a:rPr lang="en-US" altLang="en-US" sz="1400" dirty="0">
                <a:latin typeface="+mn-lt"/>
              </a:rPr>
              <a:t>× </a:t>
            </a:r>
            <a:r>
              <a:rPr lang="en-US" altLang="en-US" sz="1400" dirty="0" smtClean="0">
                <a:latin typeface="+mn-lt"/>
              </a:rPr>
              <a:t>10</a:t>
            </a:r>
            <a:r>
              <a:rPr lang="en-US" altLang="en-US" sz="1400" baseline="30000" dirty="0" smtClean="0">
                <a:latin typeface="+mn-lt"/>
              </a:rPr>
              <a:t>–4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 </a:t>
            </a:r>
            <a:r>
              <a:rPr lang="en-US" altLang="en-US" sz="1400" i="1" dirty="0">
                <a:latin typeface="+mn-lt"/>
                <a:cs typeface="Arial" pitchFamily="34" charset="0"/>
              </a:rPr>
              <a:t>M</a:t>
            </a:r>
            <a:r>
              <a:rPr lang="en-US" altLang="en-US" sz="1400" dirty="0">
                <a:latin typeface="+mn-lt"/>
                <a:cs typeface="Arial" pitchFamily="34" charset="0"/>
              </a:rPr>
              <a:t>. What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is the </a:t>
            </a:r>
            <a:r>
              <a:rPr lang="en-US" altLang="en-US" sz="1400" dirty="0">
                <a:latin typeface="+mn-lt"/>
                <a:cs typeface="Arial" pitchFamily="34" charset="0"/>
              </a:rPr>
              <a:t>pH?</a:t>
            </a:r>
          </a:p>
          <a:p>
            <a:pPr marL="283464" indent="-283464" eaLnBrk="0" hangingPunct="0">
              <a:defRPr/>
            </a:pPr>
            <a:r>
              <a:rPr lang="en-US" altLang="en-US" sz="1400" b="1" dirty="0">
                <a:latin typeface="+mn-lt"/>
                <a:cs typeface="Arial" pitchFamily="34" charset="0"/>
              </a:rPr>
              <a:t>(</a:t>
            </a:r>
            <a:r>
              <a:rPr lang="en-US" altLang="en-US" sz="1400" b="1" dirty="0" smtClean="0">
                <a:latin typeface="+mn-lt"/>
                <a:cs typeface="Arial" pitchFamily="34" charset="0"/>
              </a:rPr>
              <a:t>b)	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A </a:t>
            </a:r>
            <a:r>
              <a:rPr lang="en-US" altLang="en-US" sz="1400" dirty="0">
                <a:latin typeface="+mn-lt"/>
                <a:cs typeface="Arial" pitchFamily="34" charset="0"/>
              </a:rPr>
              <a:t>commonly available window-cleaning solution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has </a:t>
            </a:r>
            <a:r>
              <a:rPr lang="en-US" altLang="en-US" sz="1400" dirty="0">
                <a:latin typeface="+mn-lt"/>
                <a:cs typeface="Arial" pitchFamily="34" charset="0"/>
              </a:rPr>
              <a:t>[OH</a:t>
            </a:r>
            <a:r>
              <a:rPr lang="en-US" altLang="en-US" sz="1400" baseline="30000" dirty="0">
                <a:latin typeface="+mn-lt"/>
                <a:cs typeface="Arial" pitchFamily="34" charset="0"/>
              </a:rPr>
              <a:t>–</a:t>
            </a:r>
            <a:r>
              <a:rPr lang="en-US" altLang="en-US" sz="1400" dirty="0">
                <a:latin typeface="+mn-lt"/>
                <a:cs typeface="Arial" pitchFamily="34" charset="0"/>
              </a:rPr>
              <a:t>]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 </a:t>
            </a:r>
            <a:r>
              <a:rPr lang="en-US" altLang="en-US" sz="1400" dirty="0">
                <a:latin typeface="+mn-lt"/>
                <a:cs typeface="Arial" pitchFamily="34" charset="0"/>
              </a:rPr>
              <a:t>= 1.9 </a:t>
            </a:r>
            <a:r>
              <a:rPr lang="en-US" altLang="en-US" sz="1400" dirty="0">
                <a:latin typeface="+mn-lt"/>
              </a:rPr>
              <a:t>× </a:t>
            </a:r>
            <a:r>
              <a:rPr lang="en-US" altLang="en-US" sz="1400" dirty="0" smtClean="0">
                <a:latin typeface="+mn-lt"/>
              </a:rPr>
              <a:t>10</a:t>
            </a:r>
            <a:r>
              <a:rPr lang="en-US" altLang="en-US" sz="1400" baseline="30000" dirty="0" smtClean="0">
                <a:latin typeface="+mn-lt"/>
              </a:rPr>
              <a:t>–6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 </a:t>
            </a:r>
            <a:r>
              <a:rPr lang="en-US" altLang="en-US" sz="1400" i="1" dirty="0">
                <a:latin typeface="+mn-lt"/>
                <a:cs typeface="Arial" pitchFamily="34" charset="0"/>
              </a:rPr>
              <a:t>M</a:t>
            </a:r>
            <a:r>
              <a:rPr lang="en-US" altLang="en-US" sz="1400" dirty="0">
                <a:latin typeface="+mn-lt"/>
                <a:cs typeface="Arial" pitchFamily="34" charset="0"/>
              </a:rPr>
              <a:t>. What is the pH at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25 </a:t>
            </a:r>
            <a:r>
              <a:rPr lang="en-US" sz="1400" dirty="0" smtClean="0">
                <a:latin typeface="+mn-lt"/>
                <a:ea typeface="Calibri"/>
              </a:rPr>
              <a:t>°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C</a:t>
            </a:r>
            <a:r>
              <a:rPr lang="en-US" altLang="en-US" sz="1400" dirty="0">
                <a:latin typeface="+mn-lt"/>
                <a:cs typeface="Arial" pitchFamily="34" charset="0"/>
              </a:rPr>
              <a:t>?</a:t>
            </a:r>
            <a:endParaRPr lang="en-US" altLang="en-US" sz="1400" dirty="0">
              <a:latin typeface="+mn-lt"/>
            </a:endParaRP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800" y="304800"/>
            <a:ext cx="15874" cy="2957722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1"/>
            <a:ext cx="8823326" cy="350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16.6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Calculating pH from [H</a:t>
            </a:r>
            <a:r>
              <a:rPr lang="en-US" altLang="en-US" b="1" baseline="30000" dirty="0">
                <a:latin typeface="Arial" charset="0"/>
              </a:rPr>
              <a:t>+</a:t>
            </a:r>
            <a:r>
              <a:rPr lang="en-US" altLang="en-US" b="1" dirty="0">
                <a:latin typeface="Arial" charset="0"/>
              </a:rPr>
              <a:t>]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11944" y="3262522"/>
            <a:ext cx="440531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852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129569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5" y="1145742"/>
            <a:ext cx="8746207" cy="1454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altLang="en-US" sz="1600" b="1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Solution</a:t>
            </a: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</a:rPr>
              <a:t>Analyze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We need to calculate [H</a:t>
            </a:r>
            <a:r>
              <a:rPr lang="en-US" altLang="en-US" sz="1400" baseline="30000" dirty="0">
                <a:latin typeface="+mn-lt"/>
              </a:rPr>
              <a:t>+</a:t>
            </a:r>
            <a:r>
              <a:rPr lang="en-US" altLang="en-US" sz="1400" dirty="0">
                <a:latin typeface="+mn-lt"/>
              </a:rPr>
              <a:t>]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from </a:t>
            </a:r>
            <a:r>
              <a:rPr lang="en-US" altLang="en-US" sz="1400" dirty="0" err="1">
                <a:latin typeface="+mn-lt"/>
              </a:rPr>
              <a:t>pOH</a:t>
            </a:r>
            <a:r>
              <a:rPr lang="en-US" altLang="en-US" sz="1400" dirty="0">
                <a:latin typeface="+mn-lt"/>
              </a:rPr>
              <a:t>.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</a:rPr>
              <a:t>Plan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We will first use Equation 16.20, pH + </a:t>
            </a:r>
            <a:r>
              <a:rPr lang="en-US" altLang="en-US" sz="1400" dirty="0" err="1">
                <a:latin typeface="+mn-lt"/>
              </a:rPr>
              <a:t>pOH</a:t>
            </a:r>
            <a:r>
              <a:rPr lang="en-US" altLang="en-US" sz="1400" dirty="0">
                <a:latin typeface="+mn-lt"/>
              </a:rPr>
              <a:t> = 14.00, </a:t>
            </a:r>
            <a:r>
              <a:rPr lang="en-US" altLang="en-US" sz="1400" dirty="0" smtClean="0">
                <a:latin typeface="+mn-lt"/>
              </a:rPr>
              <a:t>to calculate </a:t>
            </a:r>
            <a:r>
              <a:rPr lang="en-US" altLang="en-US" sz="1400" dirty="0">
                <a:latin typeface="+mn-lt"/>
              </a:rPr>
              <a:t>pH from </a:t>
            </a:r>
            <a:r>
              <a:rPr lang="en-US" altLang="en-US" sz="1400" dirty="0" err="1">
                <a:latin typeface="+mn-lt"/>
              </a:rPr>
              <a:t>pOH</a:t>
            </a:r>
            <a:r>
              <a:rPr lang="en-US" altLang="en-US" sz="1400" dirty="0">
                <a:latin typeface="+mn-lt"/>
              </a:rPr>
              <a:t>. Then we will use Equation 16.17 to </a:t>
            </a:r>
            <a:r>
              <a:rPr lang="en-US" altLang="en-US" sz="1400" dirty="0" smtClean="0">
                <a:latin typeface="+mn-lt"/>
              </a:rPr>
              <a:t>determine the </a:t>
            </a:r>
            <a:r>
              <a:rPr lang="en-US" altLang="en-US" sz="1400" dirty="0">
                <a:latin typeface="+mn-lt"/>
              </a:rPr>
              <a:t>concentration of H</a:t>
            </a:r>
            <a:r>
              <a:rPr lang="en-US" altLang="en-US" sz="1400" baseline="30000" dirty="0">
                <a:latin typeface="+mn-lt"/>
              </a:rPr>
              <a:t>+</a:t>
            </a:r>
            <a:r>
              <a:rPr lang="en-US" altLang="en-US" sz="1400" dirty="0">
                <a:latin typeface="+mn-lt"/>
              </a:rPr>
              <a:t>.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</a:rPr>
              <a:t>Solve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From Equation 16.20, we have</a:t>
            </a:r>
          </a:p>
          <a:p>
            <a:pPr marL="3520440" indent="0" eaLnBrk="0" hangingPunct="0">
              <a:defRPr/>
            </a:pPr>
            <a:r>
              <a:rPr lang="en-US" altLang="en-US" sz="1400" dirty="0">
                <a:latin typeface="+mn-lt"/>
              </a:rPr>
              <a:t>pH = 14.00 </a:t>
            </a:r>
            <a:r>
              <a:rPr lang="en-US" altLang="en-US" sz="1400" dirty="0" smtClean="0">
                <a:latin typeface="+mn-lt"/>
              </a:rPr>
              <a:t>–</a:t>
            </a:r>
            <a:r>
              <a:rPr lang="en-US" altLang="en-US" sz="1400" dirty="0" err="1" smtClean="0">
                <a:latin typeface="+mn-lt"/>
              </a:rPr>
              <a:t>pOH</a:t>
            </a:r>
            <a:endParaRPr lang="en-US" altLang="en-US" sz="1400" dirty="0">
              <a:latin typeface="+mn-lt"/>
            </a:endParaRPr>
          </a:p>
          <a:p>
            <a:pPr marL="3520440" indent="0" eaLnBrk="0" hangingPunct="0">
              <a:defRPr/>
            </a:pPr>
            <a:r>
              <a:rPr lang="en-US" altLang="en-US" sz="1400" dirty="0">
                <a:latin typeface="+mn-lt"/>
              </a:rPr>
              <a:t>pH = 14.00 </a:t>
            </a:r>
            <a:r>
              <a:rPr lang="en-US" altLang="en-US" sz="1400" dirty="0" smtClean="0">
                <a:latin typeface="+mn-lt"/>
              </a:rPr>
              <a:t>–10.24 </a:t>
            </a:r>
            <a:r>
              <a:rPr lang="en-US" altLang="en-US" sz="1400" dirty="0">
                <a:latin typeface="+mn-lt"/>
              </a:rPr>
              <a:t>= 3.76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Next </a:t>
            </a:r>
            <a:r>
              <a:rPr lang="en-US" altLang="en-US" sz="1400" dirty="0">
                <a:latin typeface="+mn-lt"/>
              </a:rPr>
              <a:t>we use Equation 16.17: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algn="ctr" eaLnBrk="0" hangingPunct="0">
              <a:defRPr/>
            </a:pPr>
            <a:r>
              <a:rPr lang="en-US" altLang="en-US" sz="1400" dirty="0" smtClean="0">
                <a:latin typeface="+mn-lt"/>
              </a:rPr>
              <a:t>pH </a:t>
            </a:r>
            <a:r>
              <a:rPr lang="en-US" altLang="en-US" sz="1400" dirty="0">
                <a:latin typeface="+mn-lt"/>
              </a:rPr>
              <a:t>= </a:t>
            </a:r>
            <a:r>
              <a:rPr lang="en-US" altLang="en-US" sz="1400" dirty="0" smtClean="0">
                <a:latin typeface="+mn-lt"/>
              </a:rPr>
              <a:t>–log[H</a:t>
            </a:r>
            <a:r>
              <a:rPr lang="en-US" altLang="en-US" sz="1400" baseline="30000" dirty="0">
                <a:latin typeface="+mn-lt"/>
              </a:rPr>
              <a:t>+</a:t>
            </a:r>
            <a:r>
              <a:rPr lang="en-US" altLang="en-US" sz="1400" dirty="0">
                <a:latin typeface="+mn-lt"/>
              </a:rPr>
              <a:t>]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= 3.76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Thus</a:t>
            </a:r>
            <a:r>
              <a:rPr lang="en-US" altLang="en-US" sz="1400" dirty="0">
                <a:latin typeface="+mn-lt"/>
              </a:rPr>
              <a:t>,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algn="ctr" eaLnBrk="0" hangingPunct="0">
              <a:defRPr/>
            </a:pPr>
            <a:r>
              <a:rPr lang="en-US" altLang="en-US" sz="1400" dirty="0" smtClean="0">
                <a:latin typeface="+mn-lt"/>
              </a:rPr>
              <a:t>log</a:t>
            </a:r>
            <a:r>
              <a:rPr lang="en-US" altLang="en-US" sz="1400" dirty="0">
                <a:latin typeface="+mn-lt"/>
              </a:rPr>
              <a:t>[H</a:t>
            </a:r>
            <a:r>
              <a:rPr lang="en-US" altLang="en-US" sz="1400" baseline="30000" dirty="0">
                <a:latin typeface="+mn-lt"/>
              </a:rPr>
              <a:t>+</a:t>
            </a:r>
            <a:r>
              <a:rPr lang="en-US" altLang="en-US" sz="1400" dirty="0">
                <a:latin typeface="+mn-lt"/>
              </a:rPr>
              <a:t>]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= </a:t>
            </a:r>
            <a:r>
              <a:rPr lang="en-US" altLang="en-US" sz="1400" dirty="0" smtClean="0">
                <a:latin typeface="+mn-lt"/>
              </a:rPr>
              <a:t>–3.76</a:t>
            </a: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To </a:t>
            </a:r>
            <a:r>
              <a:rPr lang="en-US" altLang="en-US" sz="1400" dirty="0">
                <a:latin typeface="+mn-lt"/>
              </a:rPr>
              <a:t>find [H</a:t>
            </a:r>
            <a:r>
              <a:rPr lang="en-US" altLang="en-US" sz="1400" baseline="30000" dirty="0">
                <a:latin typeface="+mn-lt"/>
              </a:rPr>
              <a:t>+</a:t>
            </a:r>
            <a:r>
              <a:rPr lang="en-US" altLang="en-US" sz="1400" dirty="0">
                <a:latin typeface="+mn-lt"/>
              </a:rPr>
              <a:t>]</a:t>
            </a:r>
            <a:r>
              <a:rPr lang="en-US" altLang="en-US" sz="1400" dirty="0" smtClean="0">
                <a:latin typeface="+mn-lt"/>
              </a:rPr>
              <a:t>, </a:t>
            </a:r>
            <a:r>
              <a:rPr lang="en-US" altLang="en-US" sz="1400" dirty="0">
                <a:latin typeface="+mn-lt"/>
              </a:rPr>
              <a:t>we need to determine the </a:t>
            </a:r>
            <a:r>
              <a:rPr lang="en-US" altLang="en-US" sz="1400" i="1" dirty="0">
                <a:latin typeface="+mn-lt"/>
              </a:rPr>
              <a:t>antilogarithm</a:t>
            </a:r>
            <a:r>
              <a:rPr lang="en-US" altLang="en-US" sz="1400" dirty="0">
                <a:latin typeface="+mn-lt"/>
              </a:rPr>
              <a:t> of </a:t>
            </a:r>
            <a:r>
              <a:rPr lang="en-US" altLang="en-US" sz="1400" dirty="0" smtClean="0">
                <a:latin typeface="+mn-lt"/>
              </a:rPr>
              <a:t>–3.76. Your </a:t>
            </a:r>
            <a:r>
              <a:rPr lang="en-US" altLang="en-US" sz="1400" dirty="0">
                <a:latin typeface="+mn-lt"/>
              </a:rPr>
              <a:t>calculator will show this command as 10</a:t>
            </a:r>
            <a:r>
              <a:rPr lang="en-US" altLang="en-US" sz="1400" i="1" baseline="30000" dirty="0">
                <a:latin typeface="+mn-lt"/>
              </a:rPr>
              <a:t>x</a:t>
            </a:r>
            <a:r>
              <a:rPr lang="en-US" altLang="en-US" sz="1400" dirty="0">
                <a:latin typeface="+mn-lt"/>
              </a:rPr>
              <a:t> or INV log (</a:t>
            </a:r>
            <a:r>
              <a:rPr lang="en-US" altLang="en-US" sz="1400" dirty="0" smtClean="0">
                <a:latin typeface="+mn-lt"/>
              </a:rPr>
              <a:t>these functions </a:t>
            </a:r>
            <a:r>
              <a:rPr lang="en-US" altLang="en-US" sz="1400" dirty="0">
                <a:latin typeface="+mn-lt"/>
              </a:rPr>
              <a:t>are usually above the log key). We use this function </a:t>
            </a:r>
            <a:r>
              <a:rPr lang="en-US" altLang="en-US" sz="1400" dirty="0" smtClean="0">
                <a:latin typeface="+mn-lt"/>
              </a:rPr>
              <a:t>to perform </a:t>
            </a:r>
            <a:r>
              <a:rPr lang="en-US" altLang="en-US" sz="1400" dirty="0">
                <a:latin typeface="+mn-lt"/>
              </a:rPr>
              <a:t>the calculation: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algn="ctr" eaLnBrk="0" hangingPunct="0">
              <a:defRPr/>
            </a:pPr>
            <a:r>
              <a:rPr lang="en-US" altLang="en-US" sz="1400" dirty="0">
                <a:latin typeface="+mn-lt"/>
              </a:rPr>
              <a:t>[H</a:t>
            </a:r>
            <a:r>
              <a:rPr lang="en-US" altLang="en-US" sz="1400" baseline="30000" dirty="0">
                <a:latin typeface="+mn-lt"/>
              </a:rPr>
              <a:t>+</a:t>
            </a:r>
            <a:r>
              <a:rPr lang="en-US" altLang="en-US" sz="1400" dirty="0">
                <a:latin typeface="+mn-lt"/>
              </a:rPr>
              <a:t>]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= antilog </a:t>
            </a:r>
            <a:r>
              <a:rPr lang="en-US" altLang="en-US" sz="1400" dirty="0" smtClean="0">
                <a:latin typeface="+mn-lt"/>
              </a:rPr>
              <a:t>(–3.76) </a:t>
            </a:r>
            <a:r>
              <a:rPr lang="en-US" altLang="en-US" sz="1400" dirty="0">
                <a:latin typeface="+mn-lt"/>
              </a:rPr>
              <a:t>= </a:t>
            </a:r>
            <a:r>
              <a:rPr lang="en-US" altLang="en-US" sz="1400" dirty="0" smtClean="0">
                <a:latin typeface="+mn-lt"/>
              </a:rPr>
              <a:t>10</a:t>
            </a:r>
            <a:r>
              <a:rPr lang="en-US" altLang="en-US" sz="1400" baseline="30000" dirty="0" smtClean="0">
                <a:latin typeface="+mn-lt"/>
              </a:rPr>
              <a:t>–3.76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= 1.7 × </a:t>
            </a:r>
            <a:r>
              <a:rPr lang="en-US" altLang="en-US" sz="1400" dirty="0" smtClean="0">
                <a:latin typeface="+mn-lt"/>
              </a:rPr>
              <a:t>10</a:t>
            </a:r>
            <a:r>
              <a:rPr lang="en-US" altLang="en-US" sz="1400" baseline="30000" dirty="0" smtClean="0">
                <a:latin typeface="+mn-lt"/>
              </a:rPr>
              <a:t>–4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i="1" dirty="0" smtClean="0">
                <a:latin typeface="+mn-lt"/>
              </a:rPr>
              <a:t>M</a:t>
            </a:r>
            <a:endParaRPr lang="en-US" altLang="en-US" sz="1400" i="1" dirty="0">
              <a:latin typeface="+mn-lt"/>
            </a:endParaRP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800" y="304800"/>
            <a:ext cx="14524" cy="5822112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1"/>
            <a:ext cx="8823326" cy="350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A sample of freshly pressed apple juice has a </a:t>
            </a:r>
            <a:r>
              <a:rPr lang="en-US" sz="1400" dirty="0" err="1">
                <a:latin typeface="+mn-lt"/>
              </a:rPr>
              <a:t>pOH</a:t>
            </a:r>
            <a:r>
              <a:rPr lang="en-US" sz="1400" dirty="0">
                <a:latin typeface="+mn-lt"/>
              </a:rPr>
              <a:t> of 10.24. Calculate </a:t>
            </a:r>
            <a:r>
              <a:rPr lang="en-US" altLang="en-US" sz="1400" dirty="0">
                <a:latin typeface="+mn-lt"/>
              </a:rPr>
              <a:t>[H</a:t>
            </a:r>
            <a:r>
              <a:rPr lang="en-US" altLang="en-US" sz="1400" baseline="30000" dirty="0">
                <a:latin typeface="+mn-lt"/>
              </a:rPr>
              <a:t>+</a:t>
            </a:r>
            <a:r>
              <a:rPr lang="en-US" altLang="en-US" sz="1400" dirty="0">
                <a:latin typeface="+mn-lt"/>
              </a:rPr>
              <a:t>]</a:t>
            </a:r>
            <a:r>
              <a:rPr lang="en-US" sz="1400" dirty="0" smtClean="0">
                <a:latin typeface="+mn-lt"/>
              </a:rPr>
              <a:t>.</a:t>
            </a:r>
            <a:endParaRPr lang="en-US" sz="1400" dirty="0">
              <a:latin typeface="+mn-lt"/>
            </a:endParaRP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16.7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Calculating [H</a:t>
            </a:r>
            <a:r>
              <a:rPr lang="en-US" altLang="en-US" b="1" baseline="30000" dirty="0">
                <a:latin typeface="Arial" charset="0"/>
              </a:rPr>
              <a:t>+</a:t>
            </a:r>
            <a:r>
              <a:rPr lang="en-US" altLang="en-US" b="1" dirty="0">
                <a:latin typeface="Arial" charset="0"/>
              </a:rPr>
              <a:t>] </a:t>
            </a:r>
            <a:r>
              <a:rPr lang="en-US" altLang="en-US" b="1" dirty="0" smtClean="0">
                <a:latin typeface="Arial" charset="0"/>
              </a:rPr>
              <a:t>from </a:t>
            </a:r>
            <a:r>
              <a:rPr lang="en-US" altLang="en-US" b="1" dirty="0" err="1">
                <a:latin typeface="Arial" charset="0"/>
              </a:rPr>
              <a:t>pOH</a:t>
            </a:r>
            <a:endParaRPr lang="en-US" altLang="en-US" b="1" dirty="0">
              <a:latin typeface="Arial" charset="0"/>
            </a:endParaRP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9563" y="6126912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34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129569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5" y="1145742"/>
            <a:ext cx="8746207" cy="3580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</a:rPr>
              <a:t>Comment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The number of significant figures in [H</a:t>
            </a:r>
            <a:r>
              <a:rPr lang="en-US" altLang="en-US" sz="1400" baseline="30000" dirty="0">
                <a:latin typeface="+mn-lt"/>
              </a:rPr>
              <a:t>+</a:t>
            </a:r>
            <a:r>
              <a:rPr lang="en-US" altLang="en-US" sz="1400" dirty="0">
                <a:latin typeface="+mn-lt"/>
              </a:rPr>
              <a:t>]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is two </a:t>
            </a:r>
            <a:r>
              <a:rPr lang="en-US" altLang="en-US" sz="1400" dirty="0" smtClean="0">
                <a:latin typeface="+mn-lt"/>
              </a:rPr>
              <a:t>because the </a:t>
            </a:r>
            <a:r>
              <a:rPr lang="en-US" altLang="en-US" sz="1400" dirty="0">
                <a:latin typeface="+mn-lt"/>
              </a:rPr>
              <a:t>number of decimal places in the pH is two.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</a:rPr>
              <a:t>Check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Because the pH is between 3.0 and 4.0, we know that [H</a:t>
            </a:r>
            <a:r>
              <a:rPr lang="en-US" altLang="en-US" sz="1400" baseline="30000" dirty="0">
                <a:latin typeface="+mn-lt"/>
              </a:rPr>
              <a:t>+</a:t>
            </a:r>
            <a:r>
              <a:rPr lang="en-US" altLang="en-US" sz="1400" dirty="0">
                <a:latin typeface="+mn-lt"/>
              </a:rPr>
              <a:t>]</a:t>
            </a:r>
            <a:r>
              <a:rPr lang="en-US" altLang="en-US" sz="1400" dirty="0" smtClean="0">
                <a:latin typeface="+mn-lt"/>
              </a:rPr>
              <a:t> will </a:t>
            </a:r>
            <a:r>
              <a:rPr lang="en-US" altLang="en-US" sz="1400" dirty="0">
                <a:latin typeface="+mn-lt"/>
              </a:rPr>
              <a:t>be between 1.0 × </a:t>
            </a:r>
            <a:r>
              <a:rPr lang="en-US" altLang="en-US" sz="1400" dirty="0" smtClean="0">
                <a:latin typeface="+mn-lt"/>
              </a:rPr>
              <a:t>10</a:t>
            </a:r>
            <a:r>
              <a:rPr lang="en-US" altLang="en-US" sz="1400" baseline="30000" dirty="0" smtClean="0">
                <a:latin typeface="+mn-lt"/>
              </a:rPr>
              <a:t>–3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i="1" dirty="0">
                <a:latin typeface="+mn-lt"/>
              </a:rPr>
              <a:t>M</a:t>
            </a:r>
            <a:r>
              <a:rPr lang="en-US" altLang="en-US" sz="1400" dirty="0">
                <a:latin typeface="+mn-lt"/>
              </a:rPr>
              <a:t> and 1.0 × </a:t>
            </a:r>
            <a:r>
              <a:rPr lang="en-US" altLang="en-US" sz="1400" dirty="0" smtClean="0">
                <a:latin typeface="+mn-lt"/>
              </a:rPr>
              <a:t>10</a:t>
            </a:r>
            <a:r>
              <a:rPr lang="en-US" altLang="en-US" sz="1400" baseline="30000" dirty="0" smtClean="0">
                <a:latin typeface="+mn-lt"/>
              </a:rPr>
              <a:t>–4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i="1" dirty="0">
                <a:latin typeface="+mn-lt"/>
              </a:rPr>
              <a:t>M</a:t>
            </a:r>
            <a:r>
              <a:rPr lang="en-US" altLang="en-US" sz="1400" dirty="0">
                <a:latin typeface="+mn-lt"/>
              </a:rPr>
              <a:t>. Our </a:t>
            </a:r>
            <a:r>
              <a:rPr lang="en-US" altLang="en-US" sz="1400" dirty="0" smtClean="0">
                <a:latin typeface="+mn-lt"/>
              </a:rPr>
              <a:t>calculated </a:t>
            </a:r>
            <a:r>
              <a:rPr lang="en-US" altLang="en-US" sz="1400" dirty="0">
                <a:latin typeface="+mn-lt"/>
              </a:rPr>
              <a:t>[H</a:t>
            </a:r>
            <a:r>
              <a:rPr lang="en-US" altLang="en-US" sz="1400" baseline="30000" dirty="0">
                <a:latin typeface="+mn-lt"/>
              </a:rPr>
              <a:t>+</a:t>
            </a:r>
            <a:r>
              <a:rPr lang="en-US" altLang="en-US" sz="1400" dirty="0">
                <a:latin typeface="+mn-lt"/>
              </a:rPr>
              <a:t>]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falls within this estimated range.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1</a:t>
            </a: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A </a:t>
            </a:r>
            <a:r>
              <a:rPr lang="en-US" altLang="en-US" sz="1400" dirty="0">
                <a:latin typeface="+mn-lt"/>
              </a:rPr>
              <a:t>solution at </a:t>
            </a:r>
            <a:r>
              <a:rPr lang="en-US" altLang="en-US" sz="1400" dirty="0" smtClean="0">
                <a:latin typeface="+mn-lt"/>
              </a:rPr>
              <a:t>25 </a:t>
            </a:r>
            <a:r>
              <a:rPr lang="en-US" sz="1400" dirty="0" smtClean="0">
                <a:latin typeface="+mn-lt"/>
                <a:ea typeface="Calibri"/>
              </a:rPr>
              <a:t>°</a:t>
            </a:r>
            <a:r>
              <a:rPr lang="en-US" altLang="en-US" sz="1400" dirty="0" smtClean="0">
                <a:latin typeface="+mn-lt"/>
              </a:rPr>
              <a:t>C </a:t>
            </a:r>
            <a:r>
              <a:rPr lang="en-US" altLang="en-US" sz="1400" dirty="0">
                <a:latin typeface="+mn-lt"/>
              </a:rPr>
              <a:t>has </a:t>
            </a:r>
            <a:r>
              <a:rPr lang="en-US" altLang="en-US" sz="1400" dirty="0" err="1">
                <a:latin typeface="+mn-lt"/>
              </a:rPr>
              <a:t>pOH</a:t>
            </a:r>
            <a:r>
              <a:rPr lang="en-US" altLang="en-US" sz="1400" dirty="0">
                <a:latin typeface="+mn-lt"/>
              </a:rPr>
              <a:t> = 10.53. Which of the </a:t>
            </a:r>
            <a:r>
              <a:rPr lang="en-US" altLang="en-US" sz="1400" dirty="0" smtClean="0">
                <a:latin typeface="+mn-lt"/>
              </a:rPr>
              <a:t>following statements </a:t>
            </a:r>
            <a:r>
              <a:rPr lang="en-US" altLang="en-US" sz="1400" dirty="0">
                <a:latin typeface="+mn-lt"/>
              </a:rPr>
              <a:t>is or are true?</a:t>
            </a:r>
          </a:p>
          <a:p>
            <a:pPr marL="283464" indent="-283464" eaLnBrk="0" hangingPunct="0">
              <a:defRPr/>
            </a:pPr>
            <a:r>
              <a:rPr lang="en-US" altLang="en-US" sz="1400" dirty="0">
                <a:latin typeface="+mn-lt"/>
              </a:rPr>
              <a:t>(i</a:t>
            </a:r>
            <a:r>
              <a:rPr lang="en-US" altLang="en-US" sz="1400" dirty="0" smtClean="0">
                <a:latin typeface="+mn-lt"/>
              </a:rPr>
              <a:t>)	The </a:t>
            </a:r>
            <a:r>
              <a:rPr lang="en-US" altLang="en-US" sz="1400" dirty="0">
                <a:latin typeface="+mn-lt"/>
              </a:rPr>
              <a:t>solution is acidic.</a:t>
            </a:r>
          </a:p>
          <a:p>
            <a:pPr marL="283464" indent="-283464" eaLnBrk="0" hangingPunct="0">
              <a:defRPr/>
            </a:pPr>
            <a:r>
              <a:rPr lang="en-US" altLang="en-US" sz="1400" dirty="0">
                <a:latin typeface="+mn-lt"/>
              </a:rPr>
              <a:t>(ii</a:t>
            </a:r>
            <a:r>
              <a:rPr lang="en-US" altLang="en-US" sz="1400" dirty="0" smtClean="0">
                <a:latin typeface="+mn-lt"/>
              </a:rPr>
              <a:t>)	The </a:t>
            </a:r>
            <a:r>
              <a:rPr lang="en-US" altLang="en-US" sz="1400" dirty="0">
                <a:latin typeface="+mn-lt"/>
              </a:rPr>
              <a:t>pH of the solution is 14.00 </a:t>
            </a:r>
            <a:r>
              <a:rPr lang="en-US" altLang="en-US" sz="1400" dirty="0" smtClean="0">
                <a:latin typeface="+mn-lt"/>
              </a:rPr>
              <a:t>– </a:t>
            </a:r>
            <a:r>
              <a:rPr lang="en-US" altLang="en-US" sz="1400" dirty="0">
                <a:latin typeface="+mn-lt"/>
              </a:rPr>
              <a:t>10.53.</a:t>
            </a:r>
          </a:p>
          <a:p>
            <a:pPr marL="283464" indent="-283464" eaLnBrk="0" hangingPunct="0">
              <a:defRPr/>
            </a:pPr>
            <a:r>
              <a:rPr lang="en-US" altLang="en-US" sz="1400" dirty="0">
                <a:latin typeface="+mn-lt"/>
              </a:rPr>
              <a:t>(iii</a:t>
            </a:r>
            <a:r>
              <a:rPr lang="en-US" altLang="en-US" sz="1400" dirty="0" smtClean="0">
                <a:latin typeface="+mn-lt"/>
              </a:rPr>
              <a:t>)	For </a:t>
            </a:r>
            <a:r>
              <a:rPr lang="en-US" altLang="en-US" sz="1400" dirty="0">
                <a:latin typeface="+mn-lt"/>
              </a:rPr>
              <a:t>this solution, [OH</a:t>
            </a:r>
            <a:r>
              <a:rPr lang="en-US" sz="1400" baseline="30000" dirty="0">
                <a:latin typeface="+mn-lt"/>
              </a:rPr>
              <a:t>–</a:t>
            </a:r>
            <a:r>
              <a:rPr lang="en-US" altLang="en-US" sz="1400" dirty="0">
                <a:latin typeface="+mn-lt"/>
              </a:rPr>
              <a:t>]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= </a:t>
            </a:r>
            <a:r>
              <a:rPr lang="en-US" altLang="en-US" sz="1400" dirty="0" smtClean="0">
                <a:latin typeface="+mn-lt"/>
              </a:rPr>
              <a:t>10</a:t>
            </a:r>
            <a:r>
              <a:rPr lang="en-US" altLang="en-US" sz="1400" baseline="30000" dirty="0" smtClean="0">
                <a:latin typeface="+mn-lt"/>
              </a:rPr>
              <a:t>–10.53</a:t>
            </a:r>
            <a:r>
              <a:rPr lang="en-US" altLang="en-US" sz="1400" i="1" dirty="0" smtClean="0">
                <a:latin typeface="+mn-lt"/>
              </a:rPr>
              <a:t>M</a:t>
            </a:r>
            <a:r>
              <a:rPr lang="en-US" altLang="en-US" sz="1400" dirty="0">
                <a:latin typeface="+mn-lt"/>
              </a:rPr>
              <a:t>.</a:t>
            </a:r>
          </a:p>
          <a:p>
            <a:pPr marL="282575" indent="-282575" eaLnBrk="0" hangingPunct="0">
              <a:defRPr/>
            </a:pPr>
            <a:r>
              <a:rPr lang="en-US" altLang="en-US" sz="1400" b="1" dirty="0">
                <a:latin typeface="+mn-lt"/>
              </a:rPr>
              <a:t>(a</a:t>
            </a:r>
            <a:r>
              <a:rPr lang="en-US" altLang="en-US" sz="1400" b="1" dirty="0" smtClean="0">
                <a:latin typeface="+mn-lt"/>
              </a:rPr>
              <a:t>)	</a:t>
            </a:r>
            <a:r>
              <a:rPr lang="en-US" altLang="en-US" sz="1400" dirty="0" smtClean="0">
                <a:latin typeface="+mn-lt"/>
              </a:rPr>
              <a:t>Only </a:t>
            </a:r>
            <a:r>
              <a:rPr lang="en-US" altLang="en-US" sz="1400" dirty="0">
                <a:latin typeface="+mn-lt"/>
              </a:rPr>
              <a:t>one of the statements is true.</a:t>
            </a:r>
          </a:p>
          <a:p>
            <a:pPr marL="282575" indent="-282575" eaLnBrk="0" hangingPunct="0">
              <a:defRPr/>
            </a:pPr>
            <a:r>
              <a:rPr lang="en-US" altLang="en-US" sz="1400" b="1" dirty="0">
                <a:latin typeface="+mn-lt"/>
              </a:rPr>
              <a:t>(b</a:t>
            </a:r>
            <a:r>
              <a:rPr lang="en-US" altLang="en-US" sz="1400" b="1" dirty="0" smtClean="0">
                <a:latin typeface="+mn-lt"/>
              </a:rPr>
              <a:t>)	</a:t>
            </a:r>
            <a:r>
              <a:rPr lang="en-US" altLang="en-US" sz="1400" dirty="0" smtClean="0">
                <a:latin typeface="+mn-lt"/>
              </a:rPr>
              <a:t>Statements </a:t>
            </a:r>
            <a:r>
              <a:rPr lang="en-US" altLang="en-US" sz="1400" dirty="0">
                <a:latin typeface="+mn-lt"/>
              </a:rPr>
              <a:t>(i) and (ii) are true.</a:t>
            </a:r>
          </a:p>
          <a:p>
            <a:pPr marL="282575" indent="-282575" eaLnBrk="0" hangingPunct="0">
              <a:defRPr/>
            </a:pPr>
            <a:r>
              <a:rPr lang="en-US" altLang="en-US" sz="1400" b="1" dirty="0">
                <a:latin typeface="+mn-lt"/>
              </a:rPr>
              <a:t>(c</a:t>
            </a:r>
            <a:r>
              <a:rPr lang="en-US" altLang="en-US" sz="1400" b="1" dirty="0" smtClean="0">
                <a:latin typeface="+mn-lt"/>
              </a:rPr>
              <a:t>)	</a:t>
            </a:r>
            <a:r>
              <a:rPr lang="en-US" altLang="en-US" sz="1400" dirty="0" smtClean="0">
                <a:latin typeface="+mn-lt"/>
              </a:rPr>
              <a:t>Statements </a:t>
            </a:r>
            <a:r>
              <a:rPr lang="en-US" altLang="en-US" sz="1400" dirty="0">
                <a:latin typeface="+mn-lt"/>
              </a:rPr>
              <a:t>(i) and (iii) are true.</a:t>
            </a:r>
          </a:p>
          <a:p>
            <a:pPr marL="282575" indent="-282575" eaLnBrk="0" hangingPunct="0">
              <a:defRPr/>
            </a:pPr>
            <a:r>
              <a:rPr lang="en-US" altLang="en-US" sz="1400" b="1" dirty="0">
                <a:latin typeface="+mn-lt"/>
              </a:rPr>
              <a:t>(d</a:t>
            </a:r>
            <a:r>
              <a:rPr lang="en-US" altLang="en-US" sz="1400" b="1" dirty="0" smtClean="0">
                <a:latin typeface="+mn-lt"/>
              </a:rPr>
              <a:t>)	</a:t>
            </a:r>
            <a:r>
              <a:rPr lang="en-US" altLang="en-US" sz="1400" dirty="0" smtClean="0">
                <a:latin typeface="+mn-lt"/>
              </a:rPr>
              <a:t>Statements </a:t>
            </a:r>
            <a:r>
              <a:rPr lang="en-US" altLang="en-US" sz="1400" dirty="0">
                <a:latin typeface="+mn-lt"/>
              </a:rPr>
              <a:t>(ii) and (iii) are true.</a:t>
            </a:r>
          </a:p>
          <a:p>
            <a:pPr marL="282575" indent="-282575" eaLnBrk="0" hangingPunct="0">
              <a:defRPr/>
            </a:pPr>
            <a:r>
              <a:rPr lang="en-US" altLang="en-US" sz="1400" b="1" dirty="0">
                <a:latin typeface="+mn-lt"/>
              </a:rPr>
              <a:t>(e</a:t>
            </a:r>
            <a:r>
              <a:rPr lang="en-US" altLang="en-US" sz="1400" b="1" dirty="0" smtClean="0">
                <a:latin typeface="+mn-lt"/>
              </a:rPr>
              <a:t>)	</a:t>
            </a:r>
            <a:r>
              <a:rPr lang="en-US" altLang="en-US" sz="1400" dirty="0" smtClean="0">
                <a:latin typeface="+mn-lt"/>
              </a:rPr>
              <a:t>All </a:t>
            </a:r>
            <a:r>
              <a:rPr lang="en-US" altLang="en-US" sz="1400" dirty="0">
                <a:latin typeface="+mn-lt"/>
              </a:rPr>
              <a:t>three statements are true.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</a:t>
            </a:r>
            <a:r>
              <a:rPr lang="en-US" sz="1600" b="1" dirty="0" smtClean="0">
                <a:solidFill>
                  <a:srgbClr val="3366FF"/>
                </a:solidFill>
              </a:rPr>
              <a:t>2</a:t>
            </a:r>
            <a:endParaRPr lang="en-US" sz="1600" b="1" dirty="0">
              <a:solidFill>
                <a:srgbClr val="3366FF"/>
              </a:solidFill>
            </a:endParaRP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A </a:t>
            </a:r>
            <a:r>
              <a:rPr lang="en-US" altLang="en-US" sz="1400" dirty="0">
                <a:latin typeface="+mn-lt"/>
              </a:rPr>
              <a:t>solution formed by dissolving an antacid tablet has a </a:t>
            </a:r>
            <a:r>
              <a:rPr lang="en-US" altLang="en-US" sz="1400" dirty="0" err="1" smtClean="0">
                <a:latin typeface="+mn-lt"/>
              </a:rPr>
              <a:t>pOH</a:t>
            </a:r>
            <a:r>
              <a:rPr lang="en-US" altLang="en-US" sz="1400" dirty="0">
                <a:latin typeface="+mn-lt"/>
              </a:rPr>
              <a:t> </a:t>
            </a:r>
            <a:r>
              <a:rPr lang="en-US" altLang="en-US" sz="1400" dirty="0" smtClean="0">
                <a:latin typeface="+mn-lt"/>
              </a:rPr>
              <a:t>of 4.82. Calculate </a:t>
            </a:r>
            <a:r>
              <a:rPr lang="en-US" altLang="en-US" sz="1400" dirty="0">
                <a:latin typeface="+mn-lt"/>
              </a:rPr>
              <a:t>[H</a:t>
            </a:r>
            <a:r>
              <a:rPr lang="en-US" altLang="en-US" sz="1400" baseline="30000" dirty="0">
                <a:latin typeface="+mn-lt"/>
              </a:rPr>
              <a:t>+</a:t>
            </a:r>
            <a:r>
              <a:rPr lang="en-US" altLang="en-US" sz="1400" dirty="0">
                <a:latin typeface="+mn-lt"/>
              </a:rPr>
              <a:t>]</a:t>
            </a:r>
            <a:r>
              <a:rPr lang="en-US" altLang="en-US" sz="1400" dirty="0" smtClean="0">
                <a:latin typeface="+mn-lt"/>
              </a:rPr>
              <a:t>.</a:t>
            </a:r>
            <a:endParaRPr lang="en-US" altLang="en-US" sz="1400" dirty="0">
              <a:latin typeface="+mn-lt"/>
            </a:endParaRP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800" y="304800"/>
            <a:ext cx="13177" cy="5282282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1"/>
            <a:ext cx="8823326" cy="350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16.7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Calculating [H</a:t>
            </a:r>
            <a:r>
              <a:rPr lang="en-US" altLang="en-US" b="1" baseline="30000" dirty="0">
                <a:latin typeface="Arial" charset="0"/>
              </a:rPr>
              <a:t>+</a:t>
            </a:r>
            <a:r>
              <a:rPr lang="en-US" altLang="en-US" b="1" dirty="0">
                <a:latin typeface="Arial" charset="0"/>
              </a:rPr>
              <a:t>] </a:t>
            </a:r>
            <a:r>
              <a:rPr lang="en-US" altLang="en-US" b="1" dirty="0" smtClean="0">
                <a:latin typeface="Arial" charset="0"/>
              </a:rPr>
              <a:t>from </a:t>
            </a:r>
            <a:r>
              <a:rPr lang="en-US" altLang="en-US" b="1" dirty="0" err="1">
                <a:latin typeface="Arial" charset="0"/>
              </a:rPr>
              <a:t>pOH</a:t>
            </a:r>
            <a:endParaRPr lang="en-US" altLang="en-US" b="1" dirty="0">
              <a:latin typeface="Arial" charset="0"/>
            </a:endParaRP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9563" y="5587082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016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129569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6" y="1145742"/>
            <a:ext cx="8536886" cy="1454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altLang="en-US" sz="1600" b="1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Solution</a:t>
            </a: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</a:rPr>
              <a:t>Analyze </a:t>
            </a:r>
            <a:r>
              <a:rPr lang="en-US" altLang="en-US" sz="1400" b="1" dirty="0">
                <a:latin typeface="+mn-lt"/>
              </a:rPr>
              <a:t>and Plan </a:t>
            </a:r>
            <a:r>
              <a:rPr lang="en-US" altLang="en-US" sz="1400" dirty="0">
                <a:latin typeface="+mn-lt"/>
              </a:rPr>
              <a:t>Because HClO</a:t>
            </a:r>
            <a:r>
              <a:rPr lang="en-US" altLang="en-US" sz="1400" baseline="-25000" dirty="0">
                <a:latin typeface="+mn-lt"/>
              </a:rPr>
              <a:t>4</a:t>
            </a:r>
            <a:r>
              <a:rPr lang="en-US" altLang="en-US" sz="1400" dirty="0">
                <a:latin typeface="+mn-lt"/>
              </a:rPr>
              <a:t> is a strong acid, it is </a:t>
            </a:r>
            <a:r>
              <a:rPr lang="en-US" altLang="en-US" sz="1400" dirty="0" smtClean="0">
                <a:latin typeface="+mn-lt"/>
              </a:rPr>
              <a:t>completely ionized</a:t>
            </a:r>
            <a:r>
              <a:rPr lang="en-US" altLang="en-US" sz="1400" dirty="0">
                <a:latin typeface="+mn-lt"/>
              </a:rPr>
              <a:t>, giving [H</a:t>
            </a:r>
            <a:r>
              <a:rPr lang="en-US" altLang="en-US" sz="1400" baseline="30000" dirty="0">
                <a:latin typeface="+mn-lt"/>
              </a:rPr>
              <a:t>+</a:t>
            </a:r>
            <a:r>
              <a:rPr lang="en-US" altLang="en-US" sz="1400" dirty="0">
                <a:latin typeface="+mn-lt"/>
              </a:rPr>
              <a:t>]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= [</a:t>
            </a:r>
            <a:r>
              <a:rPr lang="en-US" altLang="en-US" sz="1400" dirty="0" smtClean="0">
                <a:latin typeface="+mn-lt"/>
              </a:rPr>
              <a:t>ClO</a:t>
            </a:r>
            <a:r>
              <a:rPr lang="en-US" altLang="en-US" sz="1400" baseline="-25000" dirty="0" smtClean="0">
                <a:latin typeface="+mn-lt"/>
              </a:rPr>
              <a:t>4</a:t>
            </a:r>
            <a:r>
              <a:rPr lang="en-US" alt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] </a:t>
            </a:r>
            <a:r>
              <a:rPr lang="en-US" altLang="en-US" sz="1400" dirty="0">
                <a:latin typeface="+mn-lt"/>
              </a:rPr>
              <a:t>= 0.040 </a:t>
            </a:r>
            <a:r>
              <a:rPr lang="en-US" altLang="en-US" sz="1400" i="1" dirty="0">
                <a:latin typeface="+mn-lt"/>
              </a:rPr>
              <a:t>M</a:t>
            </a:r>
            <a:r>
              <a:rPr lang="en-US" altLang="en-US" sz="1400" dirty="0">
                <a:latin typeface="+mn-lt"/>
              </a:rPr>
              <a:t>.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</a:rPr>
              <a:t>Solve</a:t>
            </a:r>
            <a:endParaRPr lang="en-US" altLang="en-US" sz="1400" b="1" dirty="0">
              <a:latin typeface="+mn-lt"/>
            </a:endParaRPr>
          </a:p>
          <a:p>
            <a:pPr marL="0" indent="0" algn="ctr" eaLnBrk="0" hangingPunct="0">
              <a:defRPr/>
            </a:pPr>
            <a:r>
              <a:rPr lang="en-US" altLang="en-US" sz="1400" dirty="0">
                <a:latin typeface="+mn-lt"/>
              </a:rPr>
              <a:t>pH = </a:t>
            </a:r>
            <a:r>
              <a:rPr lang="en-US" altLang="en-US" sz="1400" dirty="0" smtClean="0">
                <a:latin typeface="+mn-lt"/>
              </a:rPr>
              <a:t>–log(0.040) </a:t>
            </a:r>
            <a:r>
              <a:rPr lang="en-US" altLang="en-US" sz="1400" dirty="0">
                <a:latin typeface="+mn-lt"/>
              </a:rPr>
              <a:t>= 1.40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</a:rPr>
              <a:t>Check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Because [H</a:t>
            </a:r>
            <a:r>
              <a:rPr lang="en-US" altLang="en-US" sz="1400" baseline="30000" dirty="0">
                <a:latin typeface="+mn-lt"/>
              </a:rPr>
              <a:t>+</a:t>
            </a:r>
            <a:r>
              <a:rPr lang="en-US" altLang="en-US" sz="1400" dirty="0">
                <a:latin typeface="+mn-lt"/>
              </a:rPr>
              <a:t>]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lies between 1 × </a:t>
            </a:r>
            <a:r>
              <a:rPr lang="en-US" altLang="en-US" sz="1400" dirty="0" smtClean="0">
                <a:latin typeface="+mn-lt"/>
              </a:rPr>
              <a:t>10</a:t>
            </a:r>
            <a:r>
              <a:rPr lang="en-US" altLang="en-US" sz="1400" baseline="30000" dirty="0" smtClean="0">
                <a:latin typeface="+mn-lt"/>
              </a:rPr>
              <a:t>–2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and 1 × </a:t>
            </a:r>
            <a:r>
              <a:rPr lang="en-US" altLang="en-US" sz="1400" dirty="0" smtClean="0">
                <a:latin typeface="+mn-lt"/>
              </a:rPr>
              <a:t>10</a:t>
            </a:r>
            <a:r>
              <a:rPr lang="en-US" altLang="en-US" sz="1400" baseline="30000" dirty="0" smtClean="0">
                <a:latin typeface="+mn-lt"/>
              </a:rPr>
              <a:t>–1</a:t>
            </a:r>
            <a:r>
              <a:rPr lang="en-US" altLang="en-US" sz="1400" dirty="0" smtClean="0">
                <a:latin typeface="+mn-lt"/>
              </a:rPr>
              <a:t>, </a:t>
            </a:r>
            <a:r>
              <a:rPr lang="en-US" altLang="en-US" sz="1400" dirty="0">
                <a:latin typeface="+mn-lt"/>
              </a:rPr>
              <a:t>the </a:t>
            </a:r>
            <a:r>
              <a:rPr lang="en-US" altLang="en-US" sz="1400" dirty="0" smtClean="0">
                <a:latin typeface="+mn-lt"/>
              </a:rPr>
              <a:t>pH will </a:t>
            </a:r>
            <a:r>
              <a:rPr lang="en-US" altLang="en-US" sz="1400" dirty="0">
                <a:latin typeface="+mn-lt"/>
              </a:rPr>
              <a:t>be between 2.0 and 1.0. Our calculated pH falls within </a:t>
            </a:r>
            <a:r>
              <a:rPr lang="en-US" altLang="en-US" sz="1400" dirty="0" smtClean="0">
                <a:latin typeface="+mn-lt"/>
              </a:rPr>
              <a:t>the estimated </a:t>
            </a:r>
            <a:r>
              <a:rPr lang="en-US" altLang="en-US" sz="1400" dirty="0">
                <a:latin typeface="+mn-lt"/>
              </a:rPr>
              <a:t>range. Furthermore, because the concentration has </a:t>
            </a:r>
            <a:r>
              <a:rPr lang="en-US" altLang="en-US" sz="1400" dirty="0" smtClean="0">
                <a:latin typeface="+mn-lt"/>
              </a:rPr>
              <a:t>two significant </a:t>
            </a:r>
            <a:r>
              <a:rPr lang="en-US" altLang="en-US" sz="1400" dirty="0">
                <a:latin typeface="+mn-lt"/>
              </a:rPr>
              <a:t>figures, the pH has two decimal places.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1</a:t>
            </a: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Order </a:t>
            </a:r>
            <a:r>
              <a:rPr lang="en-US" altLang="en-US" sz="1400" dirty="0">
                <a:latin typeface="+mn-lt"/>
              </a:rPr>
              <a:t>the following three solutions from smallest to largest pH:</a:t>
            </a:r>
          </a:p>
          <a:p>
            <a:pPr marL="0" indent="0" eaLnBrk="0" hangingPunct="0">
              <a:defRPr/>
            </a:pPr>
            <a:r>
              <a:rPr lang="en-US" altLang="en-US" sz="1400" dirty="0">
                <a:latin typeface="+mn-lt"/>
              </a:rPr>
              <a:t>(i) 0.20 </a:t>
            </a:r>
            <a:r>
              <a:rPr lang="en-US" altLang="en-US" sz="1400" i="1" dirty="0">
                <a:latin typeface="+mn-lt"/>
              </a:rPr>
              <a:t>M</a:t>
            </a:r>
            <a:r>
              <a:rPr lang="en-US" altLang="en-US" sz="1400" dirty="0">
                <a:latin typeface="+mn-lt"/>
              </a:rPr>
              <a:t> HClO</a:t>
            </a:r>
            <a:r>
              <a:rPr lang="en-US" altLang="en-US" sz="1400" baseline="-25000" dirty="0">
                <a:latin typeface="+mn-lt"/>
              </a:rPr>
              <a:t>3</a:t>
            </a:r>
            <a:r>
              <a:rPr lang="en-US" altLang="en-US" sz="1400" dirty="0">
                <a:latin typeface="+mn-lt"/>
              </a:rPr>
              <a:t> (ii) 0.0030 </a:t>
            </a:r>
            <a:r>
              <a:rPr lang="en-US" altLang="en-US" sz="1400" i="1" dirty="0">
                <a:latin typeface="+mn-lt"/>
              </a:rPr>
              <a:t>M</a:t>
            </a:r>
            <a:r>
              <a:rPr lang="en-US" altLang="en-US" sz="1400" dirty="0">
                <a:latin typeface="+mn-lt"/>
              </a:rPr>
              <a:t> HNO</a:t>
            </a:r>
            <a:r>
              <a:rPr lang="en-US" altLang="en-US" sz="1400" baseline="-25000" dirty="0">
                <a:latin typeface="+mn-lt"/>
              </a:rPr>
              <a:t>3</a:t>
            </a:r>
            <a:r>
              <a:rPr lang="en-US" altLang="en-US" sz="1400" dirty="0">
                <a:latin typeface="+mn-lt"/>
              </a:rPr>
              <a:t> (iii) 1.50 </a:t>
            </a:r>
            <a:r>
              <a:rPr lang="en-US" altLang="en-US" sz="1400" i="1" dirty="0">
                <a:latin typeface="+mn-lt"/>
              </a:rPr>
              <a:t>M</a:t>
            </a:r>
            <a:r>
              <a:rPr lang="en-US" altLang="en-US" sz="1400" dirty="0">
                <a:latin typeface="+mn-lt"/>
              </a:rPr>
              <a:t> </a:t>
            </a:r>
            <a:r>
              <a:rPr lang="en-US" altLang="en-US" sz="1400" dirty="0" err="1">
                <a:latin typeface="+mn-lt"/>
              </a:rPr>
              <a:t>HCl</a:t>
            </a:r>
            <a:endParaRPr lang="en-US" altLang="en-US" sz="1400" dirty="0">
              <a:latin typeface="+mn-lt"/>
            </a:endParaRPr>
          </a:p>
          <a:p>
            <a:pPr marL="0" indent="0" eaLnBrk="0" hangingPunct="0">
              <a:spcBef>
                <a:spcPts val="600"/>
              </a:spcBef>
              <a:defRPr/>
            </a:pPr>
            <a:r>
              <a:rPr lang="en-US" altLang="en-US" sz="1400" b="1" dirty="0">
                <a:latin typeface="+mn-lt"/>
              </a:rPr>
              <a:t>(a) </a:t>
            </a:r>
            <a:r>
              <a:rPr lang="en-US" altLang="en-US" sz="1400" dirty="0">
                <a:latin typeface="+mn-lt"/>
              </a:rPr>
              <a:t>i </a:t>
            </a:r>
            <a:r>
              <a:rPr lang="en-US" altLang="en-US" sz="1400" dirty="0" smtClean="0">
                <a:latin typeface="+mn-lt"/>
              </a:rPr>
              <a:t>&lt; </a:t>
            </a:r>
            <a:r>
              <a:rPr lang="en-US" altLang="en-US" sz="1400" dirty="0">
                <a:latin typeface="+mn-lt"/>
              </a:rPr>
              <a:t>ii &lt;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iii</a:t>
            </a:r>
            <a:r>
              <a:rPr lang="en-US" altLang="en-US" sz="1400" b="1" dirty="0">
                <a:latin typeface="+mn-lt"/>
              </a:rPr>
              <a:t> (b) </a:t>
            </a:r>
            <a:r>
              <a:rPr lang="en-US" altLang="en-US" sz="1400" dirty="0">
                <a:latin typeface="+mn-lt"/>
              </a:rPr>
              <a:t>ii &lt;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i &lt;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iii </a:t>
            </a:r>
            <a:r>
              <a:rPr lang="en-US" altLang="en-US" sz="1400" b="1" dirty="0">
                <a:latin typeface="+mn-lt"/>
              </a:rPr>
              <a:t>(c) </a:t>
            </a:r>
            <a:r>
              <a:rPr lang="en-US" altLang="en-US" sz="1400" dirty="0">
                <a:latin typeface="+mn-lt"/>
              </a:rPr>
              <a:t>iii &lt;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i &lt;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ii</a:t>
            </a:r>
          </a:p>
          <a:p>
            <a:pPr marL="0" indent="0" eaLnBrk="0" hangingPunct="0">
              <a:defRPr/>
            </a:pPr>
            <a:r>
              <a:rPr lang="en-US" altLang="en-US" sz="1400" b="1" dirty="0">
                <a:latin typeface="+mn-lt"/>
              </a:rPr>
              <a:t>(d) </a:t>
            </a:r>
            <a:r>
              <a:rPr lang="en-US" altLang="en-US" sz="1400" dirty="0">
                <a:latin typeface="+mn-lt"/>
              </a:rPr>
              <a:t>ii &lt;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iii &lt;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i </a:t>
            </a:r>
            <a:r>
              <a:rPr lang="en-US" altLang="en-US" sz="1400" b="1" dirty="0">
                <a:latin typeface="+mn-lt"/>
              </a:rPr>
              <a:t>(e) </a:t>
            </a:r>
            <a:r>
              <a:rPr lang="en-US" altLang="en-US" sz="1400" dirty="0">
                <a:latin typeface="+mn-lt"/>
              </a:rPr>
              <a:t>iii &lt;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ii &lt;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i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</a:t>
            </a:r>
            <a:r>
              <a:rPr lang="en-US" sz="1600" b="1" dirty="0" smtClean="0">
                <a:solidFill>
                  <a:srgbClr val="3366FF"/>
                </a:solidFill>
              </a:rPr>
              <a:t>2</a:t>
            </a:r>
            <a:endParaRPr lang="en-US" sz="1600" b="1" dirty="0">
              <a:solidFill>
                <a:srgbClr val="3366FF"/>
              </a:solidFill>
            </a:endParaRPr>
          </a:p>
          <a:p>
            <a:pPr marL="0" indent="0" eaLnBrk="0" hangingPunct="0">
              <a:defRPr/>
            </a:pPr>
            <a:endParaRPr lang="en-US" altLang="en-US" sz="10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An </a:t>
            </a:r>
            <a:r>
              <a:rPr lang="en-US" altLang="en-US" sz="1400" dirty="0">
                <a:latin typeface="+mn-lt"/>
              </a:rPr>
              <a:t>aqueous solution of HNO</a:t>
            </a:r>
            <a:r>
              <a:rPr lang="en-US" altLang="en-US" sz="1400" baseline="-25000" dirty="0">
                <a:latin typeface="+mn-lt"/>
              </a:rPr>
              <a:t>3</a:t>
            </a:r>
            <a:r>
              <a:rPr lang="en-US" altLang="en-US" sz="1400" dirty="0">
                <a:latin typeface="+mn-lt"/>
              </a:rPr>
              <a:t> has a pH of 2.34. What is </a:t>
            </a:r>
            <a:r>
              <a:rPr lang="en-US" altLang="en-US" sz="1400" dirty="0" smtClean="0">
                <a:latin typeface="+mn-lt"/>
              </a:rPr>
              <a:t>the concentration </a:t>
            </a:r>
            <a:r>
              <a:rPr lang="en-US" altLang="en-US" sz="1400" dirty="0">
                <a:latin typeface="+mn-lt"/>
              </a:rPr>
              <a:t>of the acid?</a:t>
            </a: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800" y="304800"/>
            <a:ext cx="13864" cy="5557704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1"/>
            <a:ext cx="8823326" cy="350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What is the pH of a 0.040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 solution of HClO</a:t>
            </a:r>
            <a:r>
              <a:rPr lang="en-US" sz="1400" baseline="-25000" dirty="0">
                <a:latin typeface="+mn-lt"/>
              </a:rPr>
              <a:t>4</a:t>
            </a:r>
            <a:r>
              <a:rPr lang="en-US" sz="1400" dirty="0">
                <a:latin typeface="+mn-lt"/>
              </a:rPr>
              <a:t>?</a:t>
            </a: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16.8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Calculating the pH of a Strong Acid Solution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9563" y="5862504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08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129569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6" y="1145742"/>
            <a:ext cx="8536886" cy="1663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altLang="en-US" sz="1600" b="1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Solution</a:t>
            </a: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</a:rPr>
              <a:t>Analyze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We are asked to calculate the pH of two solutions of </a:t>
            </a:r>
            <a:r>
              <a:rPr lang="en-US" altLang="en-US" sz="1400" dirty="0" smtClean="0">
                <a:latin typeface="+mn-lt"/>
              </a:rPr>
              <a:t>strong bases</a:t>
            </a:r>
            <a:r>
              <a:rPr lang="en-US" altLang="en-US" sz="1400" dirty="0">
                <a:latin typeface="+mn-lt"/>
              </a:rPr>
              <a:t>.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</a:rPr>
              <a:t>Plan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We can calculate each pH by either of two equivalent methods</a:t>
            </a:r>
            <a:r>
              <a:rPr lang="en-US" altLang="en-US" sz="1400" dirty="0" smtClean="0">
                <a:latin typeface="+mn-lt"/>
              </a:rPr>
              <a:t>. First</a:t>
            </a:r>
            <a:r>
              <a:rPr lang="en-US" altLang="en-US" sz="1400" dirty="0">
                <a:latin typeface="+mn-lt"/>
              </a:rPr>
              <a:t>, we could use Equation 16.16 to calculate [H</a:t>
            </a:r>
            <a:r>
              <a:rPr lang="en-US" altLang="en-US" sz="1400" baseline="30000" dirty="0">
                <a:latin typeface="+mn-lt"/>
              </a:rPr>
              <a:t>+</a:t>
            </a:r>
            <a:r>
              <a:rPr lang="en-US" altLang="en-US" sz="1400" dirty="0">
                <a:latin typeface="+mn-lt"/>
              </a:rPr>
              <a:t>]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and </a:t>
            </a:r>
            <a:r>
              <a:rPr lang="en-US" altLang="en-US" sz="1400" dirty="0" smtClean="0">
                <a:latin typeface="+mn-lt"/>
              </a:rPr>
              <a:t>then use </a:t>
            </a:r>
            <a:r>
              <a:rPr lang="en-US" altLang="en-US" sz="1400" dirty="0">
                <a:latin typeface="+mn-lt"/>
              </a:rPr>
              <a:t>Equation 16.17 to calculate the </a:t>
            </a:r>
            <a:r>
              <a:rPr lang="en-US" altLang="en-US" sz="1400" dirty="0" err="1">
                <a:latin typeface="+mn-lt"/>
              </a:rPr>
              <a:t>pH.</a:t>
            </a:r>
            <a:r>
              <a:rPr lang="en-US" altLang="en-US" sz="1400" dirty="0">
                <a:latin typeface="+mn-lt"/>
              </a:rPr>
              <a:t> Alternatively, we </a:t>
            </a:r>
            <a:r>
              <a:rPr lang="en-US" altLang="en-US" sz="1400" dirty="0" smtClean="0">
                <a:latin typeface="+mn-lt"/>
              </a:rPr>
              <a:t>could use [OH</a:t>
            </a:r>
            <a:r>
              <a:rPr lang="en-US" alt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] </a:t>
            </a:r>
            <a:r>
              <a:rPr lang="en-US" altLang="en-US" sz="1400" dirty="0">
                <a:latin typeface="+mn-lt"/>
              </a:rPr>
              <a:t>to calculate </a:t>
            </a:r>
            <a:r>
              <a:rPr lang="en-US" altLang="en-US" sz="1400" dirty="0" err="1">
                <a:latin typeface="+mn-lt"/>
              </a:rPr>
              <a:t>pOH</a:t>
            </a:r>
            <a:r>
              <a:rPr lang="en-US" altLang="en-US" sz="1400" dirty="0">
                <a:latin typeface="+mn-lt"/>
              </a:rPr>
              <a:t> and then use Equation 16.20 to </a:t>
            </a:r>
            <a:r>
              <a:rPr lang="en-US" altLang="en-US" sz="1400" dirty="0" smtClean="0">
                <a:latin typeface="+mn-lt"/>
              </a:rPr>
              <a:t>calculate the </a:t>
            </a:r>
            <a:r>
              <a:rPr lang="en-US" altLang="en-US" sz="1400" dirty="0" err="1">
                <a:latin typeface="+mn-lt"/>
              </a:rPr>
              <a:t>pH.</a:t>
            </a: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</a:rPr>
              <a:t>Solve</a:t>
            </a:r>
            <a:endParaRPr lang="en-US" altLang="en-US" sz="1400" b="1" dirty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altLang="en-US" sz="1400" b="1" dirty="0">
                <a:latin typeface="+mn-lt"/>
              </a:rPr>
              <a:t>(a</a:t>
            </a:r>
            <a:r>
              <a:rPr lang="en-US" altLang="en-US" sz="1400" b="1" dirty="0" smtClean="0">
                <a:latin typeface="+mn-lt"/>
              </a:rPr>
              <a:t>)	</a:t>
            </a:r>
            <a:r>
              <a:rPr lang="en-US" altLang="en-US" sz="1400" dirty="0" err="1" smtClean="0">
                <a:latin typeface="+mn-lt"/>
              </a:rPr>
              <a:t>NaOH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dissociates in water to give one </a:t>
            </a:r>
            <a:r>
              <a:rPr lang="en-US" altLang="en-US" sz="1400" dirty="0" smtClean="0">
                <a:latin typeface="+mn-lt"/>
              </a:rPr>
              <a:t>OH</a:t>
            </a:r>
            <a:r>
              <a:rPr lang="en-US" alt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ion per </a:t>
            </a:r>
            <a:r>
              <a:rPr lang="en-US" altLang="en-US" sz="1400" dirty="0" smtClean="0">
                <a:latin typeface="+mn-lt"/>
              </a:rPr>
              <a:t>formula unit</a:t>
            </a:r>
            <a:r>
              <a:rPr lang="en-US" altLang="en-US" sz="1400" dirty="0">
                <a:latin typeface="+mn-lt"/>
              </a:rPr>
              <a:t>. Therefore, the </a:t>
            </a:r>
            <a:r>
              <a:rPr lang="en-US" altLang="en-US" sz="1400" dirty="0" smtClean="0">
                <a:latin typeface="+mn-lt"/>
              </a:rPr>
              <a:t>OH</a:t>
            </a:r>
            <a:r>
              <a:rPr lang="en-US" altLang="en-US" sz="1400" baseline="30000" dirty="0" smtClean="0"/>
              <a:t>–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concentration for the solution in (a</a:t>
            </a:r>
            <a:r>
              <a:rPr lang="en-US" altLang="en-US" sz="1400" dirty="0" smtClean="0">
                <a:latin typeface="+mn-lt"/>
              </a:rPr>
              <a:t>) equals </a:t>
            </a:r>
            <a:r>
              <a:rPr lang="en-US" altLang="en-US" sz="1400" dirty="0">
                <a:latin typeface="+mn-lt"/>
              </a:rPr>
              <a:t>the stated concentration of </a:t>
            </a:r>
            <a:r>
              <a:rPr lang="en-US" altLang="en-US" sz="1400" dirty="0" err="1">
                <a:latin typeface="+mn-lt"/>
              </a:rPr>
              <a:t>NaOH</a:t>
            </a:r>
            <a:r>
              <a:rPr lang="en-US" altLang="en-US" sz="1400" dirty="0">
                <a:latin typeface="+mn-lt"/>
              </a:rPr>
              <a:t>, namely 0.028 </a:t>
            </a:r>
            <a:r>
              <a:rPr lang="en-US" altLang="en-US" sz="1400" i="1" dirty="0">
                <a:latin typeface="+mn-lt"/>
              </a:rPr>
              <a:t>M</a:t>
            </a:r>
            <a:r>
              <a:rPr lang="en-US" altLang="en-US" sz="1400" dirty="0">
                <a:latin typeface="+mn-lt"/>
              </a:rPr>
              <a:t>.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283464" indent="-457200" eaLnBrk="0" hangingPunct="0">
              <a:defRPr/>
            </a:pPr>
            <a:r>
              <a:rPr lang="en-US" altLang="en-US" sz="1400" i="1" dirty="0" smtClean="0">
                <a:latin typeface="+mn-lt"/>
              </a:rPr>
              <a:t>	Method </a:t>
            </a:r>
            <a:r>
              <a:rPr lang="en-US" altLang="en-US" sz="1400" i="1" dirty="0">
                <a:latin typeface="+mn-lt"/>
              </a:rPr>
              <a:t>1:</a:t>
            </a:r>
          </a:p>
          <a:p>
            <a:pPr marL="283464" indent="-45720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283464" indent="-457200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283464" indent="-45720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283464" indent="-457200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283464" indent="-45720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283464" indent="-45720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283464" indent="-457200" eaLnBrk="0" hangingPunct="0">
              <a:defRPr/>
            </a:pPr>
            <a:r>
              <a:rPr lang="en-US" altLang="en-US" sz="1400" i="1" dirty="0" smtClean="0">
                <a:latin typeface="+mn-lt"/>
              </a:rPr>
              <a:t>	Method </a:t>
            </a:r>
            <a:r>
              <a:rPr lang="en-US" altLang="en-US" sz="1400" i="1" dirty="0">
                <a:latin typeface="+mn-lt"/>
              </a:rPr>
              <a:t>2:</a:t>
            </a:r>
          </a:p>
          <a:p>
            <a:pPr marL="3205163" indent="0" eaLnBrk="0" hangingPunct="0">
              <a:defRPr/>
            </a:pPr>
            <a:r>
              <a:rPr lang="en-US" altLang="en-US" sz="1400" dirty="0" err="1">
                <a:latin typeface="+mn-lt"/>
              </a:rPr>
              <a:t>pOH</a:t>
            </a:r>
            <a:r>
              <a:rPr lang="en-US" altLang="en-US" sz="1400" dirty="0">
                <a:latin typeface="+mn-lt"/>
              </a:rPr>
              <a:t> = </a:t>
            </a:r>
            <a:r>
              <a:rPr lang="en-US" altLang="en-US" sz="1400" dirty="0" smtClean="0">
                <a:latin typeface="+mn-lt"/>
              </a:rPr>
              <a:t>–log(0.028) </a:t>
            </a:r>
            <a:r>
              <a:rPr lang="en-US" altLang="en-US" sz="1400" dirty="0">
                <a:latin typeface="+mn-lt"/>
              </a:rPr>
              <a:t>= 1.55</a:t>
            </a:r>
          </a:p>
          <a:p>
            <a:pPr marL="3205163" indent="0" eaLnBrk="0" hangingPunct="0">
              <a:defRPr/>
            </a:pPr>
            <a:r>
              <a:rPr lang="en-US" altLang="en-US" sz="1400" dirty="0">
                <a:latin typeface="+mn-lt"/>
              </a:rPr>
              <a:t>pH = 14.00 </a:t>
            </a:r>
            <a:r>
              <a:rPr lang="en-US" altLang="en-US" sz="1400" dirty="0" smtClean="0">
                <a:latin typeface="+mn-lt"/>
              </a:rPr>
              <a:t>– </a:t>
            </a:r>
            <a:r>
              <a:rPr lang="en-US" altLang="en-US" sz="1400" dirty="0" err="1">
                <a:latin typeface="+mn-lt"/>
              </a:rPr>
              <a:t>pOH</a:t>
            </a:r>
            <a:r>
              <a:rPr lang="en-US" altLang="en-US" sz="1400" dirty="0">
                <a:latin typeface="+mn-lt"/>
              </a:rPr>
              <a:t> = 12.45</a:t>
            </a: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799" y="304799"/>
            <a:ext cx="14359" cy="5756007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1"/>
            <a:ext cx="8823326" cy="350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What is the pH of </a:t>
            </a:r>
            <a:r>
              <a:rPr lang="en-US" sz="1400" b="1" dirty="0">
                <a:latin typeface="+mn-lt"/>
              </a:rPr>
              <a:t>(a) </a:t>
            </a:r>
            <a:r>
              <a:rPr lang="en-US" sz="1400" dirty="0">
                <a:latin typeface="+mn-lt"/>
              </a:rPr>
              <a:t>a 0.028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 solution of </a:t>
            </a:r>
            <a:r>
              <a:rPr lang="en-US" sz="1400" dirty="0" err="1">
                <a:latin typeface="+mn-lt"/>
              </a:rPr>
              <a:t>NaOH</a:t>
            </a:r>
            <a:r>
              <a:rPr lang="en-US" sz="1400" dirty="0">
                <a:latin typeface="+mn-lt"/>
              </a:rPr>
              <a:t>, </a:t>
            </a:r>
            <a:r>
              <a:rPr lang="en-US" sz="1400" b="1" dirty="0">
                <a:latin typeface="+mn-lt"/>
              </a:rPr>
              <a:t>(b) </a:t>
            </a:r>
            <a:r>
              <a:rPr lang="en-US" sz="1400" dirty="0">
                <a:latin typeface="+mn-lt"/>
              </a:rPr>
              <a:t>a 0.0011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 solution of </a:t>
            </a:r>
            <a:r>
              <a:rPr lang="en-US" sz="1400" dirty="0" err="1" smtClean="0">
                <a:latin typeface="+mn-lt"/>
              </a:rPr>
              <a:t>Ca</a:t>
            </a:r>
            <a:r>
              <a:rPr lang="en-US" sz="1400" dirty="0" smtClean="0">
                <a:latin typeface="+mn-lt"/>
              </a:rPr>
              <a:t>(OH)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?</a:t>
            </a: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16.9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Calculating the pH of a Strong Base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9563" y="6060807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051" y="4064612"/>
            <a:ext cx="3140572" cy="78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025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129569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5" y="1145742"/>
            <a:ext cx="8680105" cy="193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altLang="en-US" sz="1400" b="1" dirty="0">
                <a:latin typeface="+mn-lt"/>
                <a:cs typeface="Arial" pitchFamily="34" charset="0"/>
              </a:rPr>
              <a:t>(b</a:t>
            </a:r>
            <a:r>
              <a:rPr lang="en-US" altLang="en-US" sz="1400" b="1" dirty="0" smtClean="0">
                <a:latin typeface="+mn-lt"/>
                <a:cs typeface="Arial" pitchFamily="34" charset="0"/>
              </a:rPr>
              <a:t>)	</a:t>
            </a:r>
            <a:r>
              <a:rPr lang="en-US" altLang="en-US" sz="1400" dirty="0" err="1" smtClean="0">
                <a:latin typeface="+mn-lt"/>
                <a:cs typeface="Arial" pitchFamily="34" charset="0"/>
              </a:rPr>
              <a:t>Ca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(OH)</a:t>
            </a:r>
            <a:r>
              <a:rPr lang="en-US" altLang="en-US" sz="1400" baseline="-25000" dirty="0" smtClean="0">
                <a:latin typeface="+mn-lt"/>
                <a:cs typeface="Arial" pitchFamily="34" charset="0"/>
              </a:rPr>
              <a:t>2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 </a:t>
            </a:r>
            <a:r>
              <a:rPr lang="en-US" altLang="en-US" sz="1400" dirty="0">
                <a:latin typeface="+mn-lt"/>
                <a:cs typeface="Arial" pitchFamily="34" charset="0"/>
              </a:rPr>
              <a:t>is a strong base that dissociates in water to give </a:t>
            </a:r>
            <a:r>
              <a:rPr lang="en-US" altLang="en-US" sz="1400" i="1" dirty="0" smtClean="0">
                <a:latin typeface="+mn-lt"/>
                <a:cs typeface="Arial" pitchFamily="34" charset="0"/>
              </a:rPr>
              <a:t>two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 OH</a:t>
            </a:r>
            <a:r>
              <a:rPr lang="en-US" altLang="en-US" sz="1400" baseline="30000" dirty="0">
                <a:latin typeface="+mn-lt"/>
                <a:cs typeface="Arial" pitchFamily="34" charset="0"/>
              </a:rPr>
              <a:t>–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 </a:t>
            </a:r>
            <a:r>
              <a:rPr lang="en-US" altLang="en-US" sz="1400" dirty="0">
                <a:latin typeface="+mn-lt"/>
                <a:cs typeface="Arial" pitchFamily="34" charset="0"/>
              </a:rPr>
              <a:t>ions per formula unit. Thus, the concentration of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OH</a:t>
            </a:r>
            <a:r>
              <a:rPr lang="en-US" altLang="en-US" sz="1400" baseline="30000" dirty="0" smtClean="0">
                <a:latin typeface="+mn-lt"/>
                <a:cs typeface="Arial" pitchFamily="34" charset="0"/>
              </a:rPr>
              <a:t>–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(</a:t>
            </a:r>
            <a:r>
              <a:rPr lang="en-US" altLang="en-US" sz="1400" i="1" dirty="0" err="1" smtClean="0">
                <a:latin typeface="+mn-lt"/>
                <a:cs typeface="Arial" pitchFamily="34" charset="0"/>
              </a:rPr>
              <a:t>aq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) for </a:t>
            </a:r>
            <a:r>
              <a:rPr lang="en-US" altLang="en-US" sz="1400" dirty="0">
                <a:latin typeface="+mn-lt"/>
                <a:cs typeface="Arial" pitchFamily="34" charset="0"/>
              </a:rPr>
              <a:t>the solution in part (b) is 2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× (0.0011 </a:t>
            </a:r>
            <a:r>
              <a:rPr lang="en-US" altLang="en-US" sz="1400" i="1" dirty="0" smtClean="0">
                <a:latin typeface="+mn-lt"/>
                <a:cs typeface="Arial" pitchFamily="34" charset="0"/>
              </a:rPr>
              <a:t>M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) </a:t>
            </a:r>
            <a:r>
              <a:rPr lang="en-US" altLang="en-US" sz="1400" dirty="0">
                <a:latin typeface="+mn-lt"/>
                <a:cs typeface="Arial" pitchFamily="34" charset="0"/>
              </a:rPr>
              <a:t>= 0.0022 </a:t>
            </a:r>
            <a:r>
              <a:rPr lang="en-US" altLang="en-US" sz="1400" i="1" dirty="0">
                <a:latin typeface="+mn-lt"/>
                <a:cs typeface="Arial" pitchFamily="34" charset="0"/>
              </a:rPr>
              <a:t>M</a:t>
            </a:r>
            <a:r>
              <a:rPr lang="en-US" altLang="en-US" sz="1400" dirty="0">
                <a:latin typeface="+mn-lt"/>
                <a:cs typeface="Arial" pitchFamily="34" charset="0"/>
              </a:rPr>
              <a:t>.</a:t>
            </a:r>
          </a:p>
          <a:p>
            <a:pPr marL="283464" indent="-283464" eaLnBrk="0" hangingPunct="0">
              <a:defRPr/>
            </a:pPr>
            <a:endParaRPr lang="en-US" altLang="en-US" sz="1400" dirty="0" smtClean="0">
              <a:latin typeface="+mn-lt"/>
              <a:cs typeface="Arial" pitchFamily="34" charset="0"/>
            </a:endParaRPr>
          </a:p>
          <a:p>
            <a:pPr marL="283464" indent="-283464" eaLnBrk="0" hangingPunct="0">
              <a:defRPr/>
            </a:pPr>
            <a:r>
              <a:rPr lang="en-US" altLang="en-US" sz="1400" dirty="0">
                <a:latin typeface="+mn-lt"/>
                <a:cs typeface="Arial" pitchFamily="34" charset="0"/>
              </a:rPr>
              <a:t>	</a:t>
            </a:r>
            <a:r>
              <a:rPr lang="en-US" altLang="en-US" sz="1400" i="1" dirty="0" smtClean="0">
                <a:latin typeface="+mn-lt"/>
                <a:cs typeface="Arial" pitchFamily="34" charset="0"/>
              </a:rPr>
              <a:t>Method </a:t>
            </a:r>
            <a:r>
              <a:rPr lang="en-US" altLang="en-US" sz="1400" i="1" dirty="0">
                <a:latin typeface="+mn-lt"/>
                <a:cs typeface="Arial" pitchFamily="34" charset="0"/>
              </a:rPr>
              <a:t>1:</a:t>
            </a:r>
          </a:p>
          <a:p>
            <a:pPr marL="283464" indent="-283464" eaLnBrk="0" hangingPunct="0">
              <a:defRPr/>
            </a:pPr>
            <a:endParaRPr lang="en-US" altLang="en-US" sz="1400" dirty="0" smtClean="0">
              <a:latin typeface="+mn-lt"/>
              <a:cs typeface="Arial" pitchFamily="34" charset="0"/>
            </a:endParaRPr>
          </a:p>
          <a:p>
            <a:pPr marL="283464" indent="-283464" eaLnBrk="0" hangingPunct="0">
              <a:defRPr/>
            </a:pPr>
            <a:endParaRPr lang="en-US" altLang="en-US" sz="1400" dirty="0">
              <a:latin typeface="+mn-lt"/>
              <a:cs typeface="Arial" pitchFamily="34" charset="0"/>
            </a:endParaRPr>
          </a:p>
          <a:p>
            <a:pPr marL="283464" indent="-283464" eaLnBrk="0" hangingPunct="0">
              <a:defRPr/>
            </a:pPr>
            <a:endParaRPr lang="en-US" altLang="en-US" sz="1400" dirty="0" smtClean="0">
              <a:latin typeface="+mn-lt"/>
              <a:cs typeface="Arial" pitchFamily="34" charset="0"/>
            </a:endParaRPr>
          </a:p>
          <a:p>
            <a:pPr marL="283464" indent="-283464" eaLnBrk="0" hangingPunct="0">
              <a:defRPr/>
            </a:pPr>
            <a:endParaRPr lang="en-US" altLang="en-US" sz="1400" dirty="0" smtClean="0">
              <a:latin typeface="+mn-lt"/>
              <a:cs typeface="Arial" pitchFamily="34" charset="0"/>
            </a:endParaRPr>
          </a:p>
          <a:p>
            <a:pPr marL="283464" indent="-283464" eaLnBrk="0" hangingPunct="0">
              <a:defRPr/>
            </a:pPr>
            <a:r>
              <a:rPr lang="en-US" altLang="en-US" sz="1400" dirty="0">
                <a:latin typeface="+mn-lt"/>
                <a:cs typeface="Arial" pitchFamily="34" charset="0"/>
              </a:rPr>
              <a:t>	</a:t>
            </a:r>
            <a:endParaRPr lang="en-US" altLang="en-US" sz="1400" dirty="0" smtClean="0">
              <a:latin typeface="+mn-lt"/>
              <a:cs typeface="Arial" pitchFamily="34" charset="0"/>
            </a:endParaRPr>
          </a:p>
          <a:p>
            <a:pPr marL="283464" indent="-283464" eaLnBrk="0" hangingPunct="0">
              <a:defRPr/>
            </a:pPr>
            <a:r>
              <a:rPr lang="en-US" altLang="en-US" sz="1400" i="1" dirty="0">
                <a:latin typeface="+mn-lt"/>
                <a:cs typeface="Arial" pitchFamily="34" charset="0"/>
              </a:rPr>
              <a:t>	</a:t>
            </a:r>
            <a:r>
              <a:rPr lang="en-US" altLang="en-US" sz="1400" i="1" dirty="0" smtClean="0">
                <a:latin typeface="+mn-lt"/>
                <a:cs typeface="Arial" pitchFamily="34" charset="0"/>
              </a:rPr>
              <a:t>Method </a:t>
            </a:r>
            <a:r>
              <a:rPr lang="en-US" altLang="en-US" sz="1400" i="1" dirty="0">
                <a:latin typeface="+mn-lt"/>
                <a:cs typeface="Arial" pitchFamily="34" charset="0"/>
              </a:rPr>
              <a:t>2:</a:t>
            </a:r>
          </a:p>
          <a:p>
            <a:pPr marL="3201988" indent="3175" eaLnBrk="0" hangingPunct="0">
              <a:defRPr/>
            </a:pPr>
            <a:r>
              <a:rPr lang="en-US" altLang="en-US" sz="1400" dirty="0" err="1">
                <a:latin typeface="+mn-lt"/>
                <a:cs typeface="Arial" pitchFamily="34" charset="0"/>
              </a:rPr>
              <a:t>pOH</a:t>
            </a:r>
            <a:r>
              <a:rPr lang="en-US" altLang="en-US" sz="1400" dirty="0">
                <a:latin typeface="+mn-lt"/>
                <a:cs typeface="Arial" pitchFamily="34" charset="0"/>
              </a:rPr>
              <a:t> =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–log(0.0022) </a:t>
            </a:r>
            <a:r>
              <a:rPr lang="en-US" altLang="en-US" sz="1400" dirty="0">
                <a:latin typeface="+mn-lt"/>
                <a:cs typeface="Arial" pitchFamily="34" charset="0"/>
              </a:rPr>
              <a:t>= 2.66</a:t>
            </a:r>
          </a:p>
          <a:p>
            <a:pPr marL="3201988" indent="3175" eaLnBrk="0" hangingPunct="0">
              <a:defRPr/>
            </a:pPr>
            <a:r>
              <a:rPr lang="en-US" altLang="en-US" sz="1400" dirty="0">
                <a:latin typeface="+mn-lt"/>
                <a:cs typeface="Arial" pitchFamily="34" charset="0"/>
              </a:rPr>
              <a:t>pH = 14.00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– </a:t>
            </a:r>
            <a:r>
              <a:rPr lang="en-US" altLang="en-US" sz="1400" dirty="0" err="1">
                <a:latin typeface="+mn-lt"/>
                <a:cs typeface="Arial" pitchFamily="34" charset="0"/>
              </a:rPr>
              <a:t>pOH</a:t>
            </a:r>
            <a:r>
              <a:rPr lang="en-US" altLang="en-US" sz="1400" dirty="0">
                <a:latin typeface="+mn-lt"/>
                <a:cs typeface="Arial" pitchFamily="34" charset="0"/>
              </a:rPr>
              <a:t> = 11.34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  <a:cs typeface="Arial" pitchFamily="34" charset="0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1</a:t>
            </a: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  <a:cs typeface="Arial" pitchFamily="34" charset="0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  <a:cs typeface="Arial" pitchFamily="34" charset="0"/>
              </a:rPr>
              <a:t>Order </a:t>
            </a:r>
            <a:r>
              <a:rPr lang="en-US" altLang="en-US" sz="1400" dirty="0">
                <a:latin typeface="+mn-lt"/>
                <a:cs typeface="Arial" pitchFamily="34" charset="0"/>
              </a:rPr>
              <a:t>the following three solutions from smallest to largest pH:</a:t>
            </a:r>
          </a:p>
          <a:p>
            <a:pPr marL="0" indent="0" eaLnBrk="0" hangingPunct="0">
              <a:defRPr/>
            </a:pPr>
            <a:r>
              <a:rPr lang="en-US" altLang="en-US" sz="1400" dirty="0">
                <a:latin typeface="+mn-lt"/>
                <a:cs typeface="Arial" pitchFamily="34" charset="0"/>
              </a:rPr>
              <a:t>(i) 0.030 </a:t>
            </a:r>
            <a:r>
              <a:rPr lang="en-US" altLang="en-US" sz="1400" i="1" dirty="0">
                <a:latin typeface="+mn-lt"/>
                <a:cs typeface="Arial" pitchFamily="34" charset="0"/>
              </a:rPr>
              <a:t>M</a:t>
            </a:r>
            <a:r>
              <a:rPr lang="en-US" altLang="en-US" sz="1400" dirty="0">
                <a:latin typeface="+mn-lt"/>
                <a:cs typeface="Arial" pitchFamily="34" charset="0"/>
              </a:rPr>
              <a:t>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Ba(OH)</a:t>
            </a:r>
            <a:r>
              <a:rPr lang="en-US" altLang="en-US" sz="1400" baseline="-25000" dirty="0" smtClean="0">
                <a:latin typeface="+mn-lt"/>
                <a:cs typeface="Arial" pitchFamily="34" charset="0"/>
              </a:rPr>
              <a:t>2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     (ii</a:t>
            </a:r>
            <a:r>
              <a:rPr lang="en-US" altLang="en-US" sz="1400" dirty="0">
                <a:latin typeface="+mn-lt"/>
                <a:cs typeface="Arial" pitchFamily="34" charset="0"/>
              </a:rPr>
              <a:t>) 0.040 </a:t>
            </a:r>
            <a:r>
              <a:rPr lang="en-US" altLang="en-US" sz="1400" i="1" dirty="0">
                <a:latin typeface="+mn-lt"/>
                <a:cs typeface="Arial" pitchFamily="34" charset="0"/>
              </a:rPr>
              <a:t>M</a:t>
            </a:r>
            <a:r>
              <a:rPr lang="en-US" altLang="en-US" sz="1400" dirty="0">
                <a:latin typeface="+mn-lt"/>
                <a:cs typeface="Arial" pitchFamily="34" charset="0"/>
              </a:rPr>
              <a:t>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KOH     (iii</a:t>
            </a:r>
            <a:r>
              <a:rPr lang="en-US" altLang="en-US" sz="1400" dirty="0">
                <a:latin typeface="+mn-lt"/>
                <a:cs typeface="Arial" pitchFamily="34" charset="0"/>
              </a:rPr>
              <a:t>) pure water.</a:t>
            </a:r>
          </a:p>
          <a:p>
            <a:pPr marL="0" indent="0" eaLnBrk="0" hangingPunct="0">
              <a:spcBef>
                <a:spcPts val="600"/>
              </a:spcBef>
              <a:defRPr/>
            </a:pPr>
            <a:r>
              <a:rPr lang="en-US" altLang="en-US" sz="1400" b="1" dirty="0">
                <a:latin typeface="+mn-lt"/>
                <a:cs typeface="Arial" pitchFamily="34" charset="0"/>
              </a:rPr>
              <a:t>(a) </a:t>
            </a:r>
            <a:r>
              <a:rPr lang="en-US" altLang="en-US" sz="1400" dirty="0">
                <a:latin typeface="+mn-lt"/>
                <a:cs typeface="Arial" pitchFamily="34" charset="0"/>
              </a:rPr>
              <a:t>i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&lt; </a:t>
            </a:r>
            <a:r>
              <a:rPr lang="en-US" altLang="en-US" sz="1400" dirty="0">
                <a:latin typeface="+mn-lt"/>
                <a:cs typeface="Arial" pitchFamily="34" charset="0"/>
              </a:rPr>
              <a:t>ii &lt;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 </a:t>
            </a:r>
            <a:r>
              <a:rPr lang="en-US" altLang="en-US" sz="1400" dirty="0">
                <a:latin typeface="+mn-lt"/>
                <a:cs typeface="Arial" pitchFamily="34" charset="0"/>
              </a:rPr>
              <a:t>iii </a:t>
            </a:r>
            <a:r>
              <a:rPr lang="en-US" altLang="en-US" sz="1400" b="1" dirty="0">
                <a:latin typeface="+mn-lt"/>
                <a:cs typeface="Arial" pitchFamily="34" charset="0"/>
              </a:rPr>
              <a:t>(b) </a:t>
            </a:r>
            <a:r>
              <a:rPr lang="en-US" altLang="en-US" sz="1400" dirty="0">
                <a:latin typeface="+mn-lt"/>
                <a:cs typeface="Arial" pitchFamily="34" charset="0"/>
              </a:rPr>
              <a:t>ii &lt;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 </a:t>
            </a:r>
            <a:r>
              <a:rPr lang="en-US" altLang="en-US" sz="1400" dirty="0">
                <a:latin typeface="+mn-lt"/>
                <a:cs typeface="Arial" pitchFamily="34" charset="0"/>
              </a:rPr>
              <a:t>i &lt;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 </a:t>
            </a:r>
            <a:r>
              <a:rPr lang="en-US" altLang="en-US" sz="1400" dirty="0">
                <a:latin typeface="+mn-lt"/>
                <a:cs typeface="Arial" pitchFamily="34" charset="0"/>
              </a:rPr>
              <a:t>iii </a:t>
            </a:r>
            <a:r>
              <a:rPr lang="en-US" altLang="en-US" sz="1400" b="1" dirty="0">
                <a:latin typeface="+mn-lt"/>
                <a:cs typeface="Arial" pitchFamily="34" charset="0"/>
              </a:rPr>
              <a:t>(c) </a:t>
            </a:r>
            <a:r>
              <a:rPr lang="en-US" altLang="en-US" sz="1400" dirty="0">
                <a:latin typeface="+mn-lt"/>
                <a:cs typeface="Arial" pitchFamily="34" charset="0"/>
              </a:rPr>
              <a:t>iii &lt;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 </a:t>
            </a:r>
            <a:r>
              <a:rPr lang="en-US" altLang="en-US" sz="1400" dirty="0">
                <a:latin typeface="+mn-lt"/>
                <a:cs typeface="Arial" pitchFamily="34" charset="0"/>
              </a:rPr>
              <a:t>i &lt;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 ii </a:t>
            </a:r>
            <a:r>
              <a:rPr lang="en-US" altLang="en-US" sz="1400" b="1" dirty="0" smtClean="0">
                <a:latin typeface="+mn-lt"/>
                <a:cs typeface="Arial" pitchFamily="34" charset="0"/>
              </a:rPr>
              <a:t>(</a:t>
            </a:r>
            <a:r>
              <a:rPr lang="en-US" altLang="en-US" sz="1400" b="1" dirty="0">
                <a:latin typeface="+mn-lt"/>
                <a:cs typeface="Arial" pitchFamily="34" charset="0"/>
              </a:rPr>
              <a:t>d) </a:t>
            </a:r>
            <a:r>
              <a:rPr lang="en-US" altLang="en-US" sz="1400" dirty="0">
                <a:latin typeface="+mn-lt"/>
                <a:cs typeface="Arial" pitchFamily="34" charset="0"/>
              </a:rPr>
              <a:t>ii &lt;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 </a:t>
            </a:r>
            <a:r>
              <a:rPr lang="en-US" altLang="en-US" sz="1400" dirty="0">
                <a:latin typeface="+mn-lt"/>
                <a:cs typeface="Arial" pitchFamily="34" charset="0"/>
              </a:rPr>
              <a:t>iii &lt;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 </a:t>
            </a:r>
            <a:r>
              <a:rPr lang="en-US" altLang="en-US" sz="1400" dirty="0">
                <a:latin typeface="+mn-lt"/>
                <a:cs typeface="Arial" pitchFamily="34" charset="0"/>
              </a:rPr>
              <a:t>i </a:t>
            </a:r>
            <a:r>
              <a:rPr lang="en-US" altLang="en-US" sz="1400" b="1" dirty="0">
                <a:latin typeface="+mn-lt"/>
                <a:cs typeface="Arial" pitchFamily="34" charset="0"/>
              </a:rPr>
              <a:t>(e) </a:t>
            </a:r>
            <a:r>
              <a:rPr lang="en-US" altLang="en-US" sz="1400" dirty="0">
                <a:latin typeface="+mn-lt"/>
                <a:cs typeface="Arial" pitchFamily="34" charset="0"/>
              </a:rPr>
              <a:t>iii &lt;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 </a:t>
            </a:r>
            <a:r>
              <a:rPr lang="en-US" altLang="en-US" sz="1400" dirty="0">
                <a:latin typeface="+mn-lt"/>
                <a:cs typeface="Arial" pitchFamily="34" charset="0"/>
              </a:rPr>
              <a:t>ii &lt;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 </a:t>
            </a:r>
            <a:r>
              <a:rPr lang="en-US" altLang="en-US" sz="1400" dirty="0">
                <a:latin typeface="+mn-lt"/>
                <a:cs typeface="Arial" pitchFamily="34" charset="0"/>
              </a:rPr>
              <a:t>i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  <a:cs typeface="Arial" pitchFamily="34" charset="0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</a:t>
            </a:r>
            <a:r>
              <a:rPr lang="en-US" sz="1600" b="1" dirty="0" smtClean="0">
                <a:solidFill>
                  <a:srgbClr val="3366FF"/>
                </a:solidFill>
              </a:rPr>
              <a:t>2</a:t>
            </a:r>
            <a:endParaRPr lang="en-US" sz="1600" b="1" dirty="0">
              <a:solidFill>
                <a:srgbClr val="3366FF"/>
              </a:solidFill>
            </a:endParaRP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  <a:cs typeface="Arial" pitchFamily="34" charset="0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  <a:cs typeface="Arial" pitchFamily="34" charset="0"/>
              </a:rPr>
              <a:t>What </a:t>
            </a:r>
            <a:r>
              <a:rPr lang="en-US" altLang="en-US" sz="1400" dirty="0">
                <a:latin typeface="+mn-lt"/>
                <a:cs typeface="Arial" pitchFamily="34" charset="0"/>
              </a:rPr>
              <a:t>is the concentration of a solution of </a:t>
            </a:r>
            <a:r>
              <a:rPr lang="en-US" altLang="en-US" sz="1400" b="1" dirty="0">
                <a:latin typeface="+mn-lt"/>
                <a:cs typeface="Arial" pitchFamily="34" charset="0"/>
              </a:rPr>
              <a:t>(a) </a:t>
            </a:r>
            <a:r>
              <a:rPr lang="en-US" altLang="en-US" sz="1400" dirty="0">
                <a:latin typeface="+mn-lt"/>
                <a:cs typeface="Arial" pitchFamily="34" charset="0"/>
              </a:rPr>
              <a:t>KOH for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which the </a:t>
            </a:r>
            <a:r>
              <a:rPr lang="en-US" altLang="en-US" sz="1400" dirty="0">
                <a:latin typeface="+mn-lt"/>
                <a:cs typeface="Arial" pitchFamily="34" charset="0"/>
              </a:rPr>
              <a:t>pH is 11.89, </a:t>
            </a:r>
            <a:r>
              <a:rPr lang="en-US" altLang="en-US" sz="1400" b="1" dirty="0">
                <a:latin typeface="+mn-lt"/>
                <a:cs typeface="Arial" pitchFamily="34" charset="0"/>
              </a:rPr>
              <a:t>(b) </a:t>
            </a:r>
            <a:r>
              <a:rPr lang="en-US" altLang="en-US" sz="1400" dirty="0" err="1" smtClean="0">
                <a:latin typeface="+mn-lt"/>
                <a:cs typeface="Arial" pitchFamily="34" charset="0"/>
              </a:rPr>
              <a:t>Ca</a:t>
            </a:r>
            <a:r>
              <a:rPr lang="en-US" altLang="en-US" sz="1400" dirty="0">
                <a:latin typeface="+mn-lt"/>
                <a:cs typeface="Arial" pitchFamily="34" charset="0"/>
              </a:rPr>
              <a:t>(OH)</a:t>
            </a:r>
            <a:r>
              <a:rPr lang="en-US" altLang="en-US" sz="1400" baseline="-25000" dirty="0">
                <a:latin typeface="+mn-lt"/>
                <a:cs typeface="Arial" pitchFamily="34" charset="0"/>
              </a:rPr>
              <a:t>2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 </a:t>
            </a:r>
            <a:r>
              <a:rPr lang="en-US" altLang="en-US" sz="1400" dirty="0">
                <a:latin typeface="+mn-lt"/>
                <a:cs typeface="Arial" pitchFamily="34" charset="0"/>
              </a:rPr>
              <a:t>for which the pH is 11.68?</a:t>
            </a:r>
            <a:endParaRPr lang="en-US" altLang="en-US" sz="1400" dirty="0">
              <a:latin typeface="+mn-lt"/>
            </a:endParaRP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800" y="304800"/>
            <a:ext cx="14390" cy="5768554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1"/>
            <a:ext cx="8823326" cy="350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16.9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Calculating the pH of a Strong Base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9563" y="6073354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318" y="2055796"/>
            <a:ext cx="3107522" cy="71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173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338889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6" y="1355062"/>
            <a:ext cx="8536886" cy="182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altLang="en-US" sz="1600" b="1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Solution</a:t>
            </a: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</a:rPr>
              <a:t>Analyze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We are given the molar concentration of an aqueous </a:t>
            </a:r>
            <a:r>
              <a:rPr lang="en-US" altLang="en-US" sz="1400" dirty="0" smtClean="0">
                <a:latin typeface="+mn-lt"/>
              </a:rPr>
              <a:t>solution of </a:t>
            </a:r>
            <a:r>
              <a:rPr lang="en-US" altLang="en-US" sz="1400" dirty="0">
                <a:latin typeface="+mn-lt"/>
              </a:rPr>
              <a:t>weak acid and the pH of the solution, and we are asked </a:t>
            </a:r>
            <a:r>
              <a:rPr lang="en-US" altLang="en-US" sz="1400" dirty="0" smtClean="0">
                <a:latin typeface="+mn-lt"/>
              </a:rPr>
              <a:t>to determine </a:t>
            </a:r>
            <a:r>
              <a:rPr lang="en-US" altLang="en-US" sz="1400" dirty="0">
                <a:latin typeface="+mn-lt"/>
              </a:rPr>
              <a:t>the value of </a:t>
            </a:r>
            <a:r>
              <a:rPr lang="en-US" altLang="en-US" sz="1400" i="1" dirty="0" err="1">
                <a:latin typeface="+mn-lt"/>
              </a:rPr>
              <a:t>K</a:t>
            </a:r>
            <a:r>
              <a:rPr lang="en-US" altLang="en-US" sz="1400" i="1" baseline="-25000" dirty="0" err="1">
                <a:latin typeface="+mn-lt"/>
              </a:rPr>
              <a:t>a</a:t>
            </a:r>
            <a:r>
              <a:rPr lang="en-US" altLang="en-US" sz="1400" dirty="0">
                <a:latin typeface="+mn-lt"/>
              </a:rPr>
              <a:t> for the acid</a:t>
            </a:r>
            <a:r>
              <a:rPr lang="en-US" altLang="en-US" sz="1400" dirty="0" smtClean="0">
                <a:latin typeface="+mn-lt"/>
              </a:rPr>
              <a:t>.</a:t>
            </a: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>
                <a:latin typeface="+mn-lt"/>
              </a:rPr>
              <a:t>Plan</a:t>
            </a:r>
            <a:r>
              <a:rPr lang="en-US" altLang="en-US" sz="1400" dirty="0">
                <a:latin typeface="+mn-lt"/>
              </a:rPr>
              <a:t> Although we are dealing specifically with the ionization of </a:t>
            </a:r>
            <a:r>
              <a:rPr lang="en-US" altLang="en-US" sz="1400" dirty="0" smtClean="0">
                <a:latin typeface="+mn-lt"/>
              </a:rPr>
              <a:t>a weak </a:t>
            </a:r>
            <a:r>
              <a:rPr lang="en-US" altLang="en-US" sz="1400" dirty="0">
                <a:latin typeface="+mn-lt"/>
              </a:rPr>
              <a:t>acid, this problem is similar to the equilibrium problems </a:t>
            </a:r>
            <a:r>
              <a:rPr lang="en-US" altLang="en-US" sz="1400" dirty="0" smtClean="0">
                <a:latin typeface="+mn-lt"/>
              </a:rPr>
              <a:t>in Chapter </a:t>
            </a:r>
            <a:r>
              <a:rPr lang="en-US" altLang="en-US" sz="1400" dirty="0">
                <a:latin typeface="+mn-lt"/>
              </a:rPr>
              <a:t>15. We can solve this problem using the method </a:t>
            </a:r>
            <a:r>
              <a:rPr lang="en-US" altLang="en-US" sz="1400" dirty="0" smtClean="0">
                <a:latin typeface="+mn-lt"/>
              </a:rPr>
              <a:t>outlined in </a:t>
            </a:r>
            <a:r>
              <a:rPr lang="en-US" altLang="en-US" sz="1400" dirty="0">
                <a:latin typeface="+mn-lt"/>
              </a:rPr>
              <a:t>Sample Exercise 15.8, starting with the chemical reaction and </a:t>
            </a:r>
            <a:r>
              <a:rPr lang="en-US" altLang="en-US" sz="1400" dirty="0" smtClean="0">
                <a:latin typeface="+mn-lt"/>
              </a:rPr>
              <a:t>a tabulation </a:t>
            </a:r>
            <a:r>
              <a:rPr lang="en-US" altLang="en-US" sz="1400" dirty="0">
                <a:latin typeface="+mn-lt"/>
              </a:rPr>
              <a:t>of initial and equilibrium concentrations</a:t>
            </a:r>
            <a:r>
              <a:rPr lang="en-US" altLang="en-US" sz="1400" dirty="0" smtClean="0">
                <a:latin typeface="+mn-lt"/>
              </a:rPr>
              <a:t>.</a:t>
            </a: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>
                <a:latin typeface="+mn-lt"/>
              </a:rPr>
              <a:t>Solve</a:t>
            </a:r>
          </a:p>
          <a:p>
            <a:pPr marL="0" indent="0" eaLnBrk="0" hangingPunct="0">
              <a:defRPr/>
            </a:pPr>
            <a:r>
              <a:rPr lang="en-US" altLang="en-US" sz="1400" dirty="0">
                <a:latin typeface="+mn-lt"/>
              </a:rPr>
              <a:t>The first step in solving any equilibrium problem </a:t>
            </a:r>
            <a:r>
              <a:rPr lang="en-US" altLang="en-US" sz="1400" dirty="0" smtClean="0">
                <a:latin typeface="+mn-lt"/>
              </a:rPr>
              <a:t>is to </a:t>
            </a:r>
            <a:r>
              <a:rPr lang="en-US" altLang="en-US" sz="1400" dirty="0">
                <a:latin typeface="+mn-lt"/>
              </a:rPr>
              <a:t>write the equation for the equilibrium reaction.</a:t>
            </a:r>
          </a:p>
          <a:p>
            <a:pPr marL="0" indent="0" eaLnBrk="0" hangingPunct="0">
              <a:defRPr/>
            </a:pPr>
            <a:r>
              <a:rPr lang="en-US" altLang="en-US" sz="1400" dirty="0">
                <a:latin typeface="+mn-lt"/>
              </a:rPr>
              <a:t>The ionization of formic acid can be written as</a:t>
            </a:r>
            <a:r>
              <a:rPr lang="en-US" altLang="en-US" sz="1400" dirty="0" smtClean="0">
                <a:latin typeface="+mn-lt"/>
              </a:rPr>
              <a:t>: 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algn="ctr" eaLnBrk="0" hangingPunct="0">
              <a:spcBef>
                <a:spcPts val="0"/>
              </a:spcBef>
              <a:defRPr/>
            </a:pPr>
            <a:r>
              <a:rPr lang="en-US" altLang="en-US" sz="1400" dirty="0" smtClean="0">
                <a:latin typeface="+mn-lt"/>
              </a:rPr>
              <a:t>HCOOH(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          H</a:t>
            </a:r>
            <a:r>
              <a:rPr lang="en-US" altLang="en-US" sz="1400" baseline="30000" dirty="0" smtClean="0">
                <a:latin typeface="+mn-lt"/>
              </a:rPr>
              <a:t>+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+ </a:t>
            </a:r>
            <a:r>
              <a:rPr lang="en-US" altLang="en-US" sz="1400" dirty="0" smtClean="0">
                <a:latin typeface="+mn-lt"/>
              </a:rPr>
              <a:t>HCOO</a:t>
            </a:r>
            <a:r>
              <a:rPr lang="en-US" alt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</a:t>
            </a:r>
          </a:p>
          <a:p>
            <a:pPr marL="0" indent="0" eaLnBrk="0" hangingPunct="0">
              <a:spcBef>
                <a:spcPts val="0"/>
              </a:spcBef>
              <a:defRPr/>
            </a:pPr>
            <a:endParaRPr lang="en-US" altLang="en-US" sz="1400" dirty="0">
              <a:latin typeface="+mn-lt"/>
            </a:endParaRPr>
          </a:p>
          <a:p>
            <a:pPr marL="0" indent="0" eaLnBrk="0" hangingPunct="0">
              <a:spcBef>
                <a:spcPts val="0"/>
              </a:spcBef>
              <a:defRPr/>
            </a:pPr>
            <a:r>
              <a:rPr lang="en-US" altLang="en-US" sz="1400" dirty="0">
                <a:latin typeface="+mn-lt"/>
              </a:rPr>
              <a:t>The equilibrium-constant expression is:</a:t>
            </a: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799" y="304799"/>
            <a:ext cx="12855" cy="5153155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1"/>
            <a:ext cx="8823326" cy="350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A student prepared a 0.10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 solution of formic acid (HCOOH) and found its pH at </a:t>
            </a:r>
            <a:r>
              <a:rPr lang="en-US" sz="1400" dirty="0" smtClean="0">
                <a:latin typeface="+mn-lt"/>
              </a:rPr>
              <a:t>25 </a:t>
            </a:r>
            <a:r>
              <a:rPr lang="en-US" sz="1400" dirty="0" smtClean="0">
                <a:latin typeface="Arial"/>
                <a:ea typeface="Calibri"/>
              </a:rPr>
              <a:t>°</a:t>
            </a:r>
            <a:r>
              <a:rPr lang="en-US" sz="1400" dirty="0" smtClean="0">
                <a:latin typeface="+mn-lt"/>
              </a:rPr>
              <a:t>C </a:t>
            </a:r>
            <a:r>
              <a:rPr lang="en-US" sz="1400" dirty="0">
                <a:latin typeface="+mn-lt"/>
              </a:rPr>
              <a:t>to be 2.38. Calculate </a:t>
            </a: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a</a:t>
            </a:r>
            <a:r>
              <a:rPr lang="en-US" sz="1400" dirty="0">
                <a:latin typeface="+mn-lt"/>
              </a:rPr>
              <a:t> for formic </a:t>
            </a:r>
            <a:r>
              <a:rPr lang="en-US" sz="1400" dirty="0" smtClean="0">
                <a:latin typeface="+mn-lt"/>
              </a:rPr>
              <a:t>acid at </a:t>
            </a:r>
            <a:r>
              <a:rPr lang="en-US" sz="1400" dirty="0">
                <a:latin typeface="+mn-lt"/>
              </a:rPr>
              <a:t>this temperature.</a:t>
            </a: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16.10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Calculating </a:t>
            </a:r>
            <a:r>
              <a:rPr lang="en-US" altLang="en-US" b="1" i="1" dirty="0" err="1">
                <a:latin typeface="Arial" charset="0"/>
              </a:rPr>
              <a:t>K</a:t>
            </a:r>
            <a:r>
              <a:rPr lang="en-US" altLang="en-US" b="1" i="1" baseline="-25000" dirty="0" err="1">
                <a:latin typeface="Arial" charset="0"/>
              </a:rPr>
              <a:t>a</a:t>
            </a:r>
            <a:r>
              <a:rPr lang="en-US" altLang="en-US" b="1" dirty="0">
                <a:latin typeface="Arial" charset="0"/>
              </a:rPr>
              <a:t> from Measured pH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7182" y="5457954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474" y="4919337"/>
            <a:ext cx="1664503" cy="470985"/>
          </a:xfrm>
          <a:prstGeom prst="rect">
            <a:avLst/>
          </a:prstGeom>
        </p:spPr>
      </p:pic>
      <p:pic>
        <p:nvPicPr>
          <p:cNvPr id="11" name="Picture 10" descr="15_4double arrow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578" y="4208829"/>
            <a:ext cx="357124" cy="11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832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156895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5" y="1167781"/>
            <a:ext cx="8723313" cy="153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Which substances are acting as acids in the reaction?</a:t>
            </a:r>
          </a:p>
          <a:p>
            <a:pPr marL="283464" indent="-283464" eaLnBrk="0" hangingPunct="0">
              <a:defRPr/>
            </a:pPr>
            <a:r>
              <a:rPr lang="en-US" altLang="en-US" sz="1400" b="1" dirty="0" smtClean="0">
                <a:latin typeface="+mn-lt"/>
              </a:rPr>
              <a:t>(a)</a:t>
            </a:r>
            <a:r>
              <a:rPr lang="en-US" altLang="en-US" sz="1400" dirty="0" smtClean="0">
                <a:latin typeface="+mn-lt"/>
              </a:rPr>
              <a:t>	HSO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 and OH</a:t>
            </a:r>
            <a:r>
              <a:rPr lang="en-US" sz="1400" baseline="30000" dirty="0" smtClean="0">
                <a:latin typeface="+mn-lt"/>
              </a:rPr>
              <a:t>–</a:t>
            </a:r>
            <a:endParaRPr lang="en-US" alt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altLang="en-US" sz="1400" b="1" dirty="0" smtClean="0">
                <a:latin typeface="+mn-lt"/>
              </a:rPr>
              <a:t>(b)	</a:t>
            </a:r>
            <a:r>
              <a:rPr lang="en-US" altLang="en-US" sz="1400" dirty="0" smtClean="0">
                <a:latin typeface="+mn-lt"/>
              </a:rPr>
              <a:t>HSO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 and H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O</a:t>
            </a:r>
          </a:p>
          <a:p>
            <a:pPr marL="283464" indent="-283464" eaLnBrk="0" hangingPunct="0">
              <a:defRPr/>
            </a:pPr>
            <a:r>
              <a:rPr lang="en-US" altLang="en-US" sz="1400" b="1" dirty="0" smtClean="0">
                <a:latin typeface="+mn-lt"/>
              </a:rPr>
              <a:t>(c)	</a:t>
            </a:r>
            <a:r>
              <a:rPr lang="en-US" altLang="en-US" sz="1400" dirty="0" smtClean="0">
                <a:latin typeface="+mn-lt"/>
              </a:rPr>
              <a:t>OH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 and SO</a:t>
            </a:r>
            <a:r>
              <a:rPr lang="en-US" sz="1400" baseline="-25000" dirty="0">
                <a:latin typeface="+mn-lt"/>
              </a:rPr>
              <a:t>4</a:t>
            </a:r>
            <a:r>
              <a:rPr lang="en-US" sz="1400" baseline="30000" dirty="0">
                <a:latin typeface="+mn-lt"/>
              </a:rPr>
              <a:t>2–</a:t>
            </a:r>
            <a:endParaRPr lang="en-US" alt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altLang="en-US" sz="1400" b="1" dirty="0" smtClean="0">
                <a:latin typeface="+mn-lt"/>
              </a:rPr>
              <a:t>(d)</a:t>
            </a:r>
            <a:r>
              <a:rPr lang="en-US" altLang="en-US" sz="1400" dirty="0" smtClean="0">
                <a:latin typeface="+mn-lt"/>
              </a:rPr>
              <a:t>	SO</a:t>
            </a:r>
            <a:r>
              <a:rPr lang="en-US" sz="1400" baseline="-25000" dirty="0">
                <a:latin typeface="+mn-lt"/>
              </a:rPr>
              <a:t>4</a:t>
            </a:r>
            <a:r>
              <a:rPr lang="en-US" sz="1400" baseline="30000" dirty="0">
                <a:latin typeface="+mn-lt"/>
              </a:rPr>
              <a:t>2–</a:t>
            </a:r>
            <a:r>
              <a:rPr lang="en-US" altLang="en-US" sz="1400" dirty="0" smtClean="0">
                <a:latin typeface="+mn-lt"/>
              </a:rPr>
              <a:t> and H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O</a:t>
            </a:r>
          </a:p>
          <a:p>
            <a:pPr marL="283464" indent="-283464" eaLnBrk="0" hangingPunct="0">
              <a:defRPr/>
            </a:pPr>
            <a:r>
              <a:rPr lang="en-US" altLang="en-US" sz="1400" b="1" dirty="0" smtClean="0">
                <a:latin typeface="+mn-lt"/>
              </a:rPr>
              <a:t>(e)	</a:t>
            </a:r>
            <a:r>
              <a:rPr lang="en-US" altLang="en-US" sz="1400" dirty="0" smtClean="0">
                <a:latin typeface="+mn-lt"/>
              </a:rPr>
              <a:t>None of the substances are acting as acids in this reaction.</a:t>
            </a: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</a:t>
            </a:r>
            <a:r>
              <a:rPr lang="en-US" sz="1600" b="1" dirty="0" smtClean="0">
                <a:solidFill>
                  <a:srgbClr val="3366FF"/>
                </a:solidFill>
              </a:rPr>
              <a:t>2</a:t>
            </a:r>
            <a:endParaRPr lang="en-US" sz="1600" b="1" dirty="0">
              <a:solidFill>
                <a:srgbClr val="3366FF"/>
              </a:solidFill>
            </a:endParaRP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Write </a:t>
            </a:r>
            <a:r>
              <a:rPr lang="en-US" altLang="en-US" sz="1400" dirty="0">
                <a:latin typeface="+mn-lt"/>
              </a:rPr>
              <a:t>the formula for the conjugate acid of each of the following</a:t>
            </a:r>
            <a:r>
              <a:rPr lang="en-US" altLang="en-US" sz="1400" dirty="0" smtClean="0">
                <a:latin typeface="+mn-lt"/>
              </a:rPr>
              <a:t>: HSO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, F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, PO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baseline="30000" dirty="0" smtClean="0">
                <a:latin typeface="+mn-lt"/>
              </a:rPr>
              <a:t>3–</a:t>
            </a:r>
            <a:r>
              <a:rPr lang="en-US" altLang="en-US" sz="1400" dirty="0" smtClean="0">
                <a:latin typeface="+mn-lt"/>
              </a:rPr>
              <a:t>, </a:t>
            </a:r>
            <a:r>
              <a:rPr lang="en-US" altLang="en-US" sz="1400" dirty="0">
                <a:latin typeface="+mn-lt"/>
              </a:rPr>
              <a:t>CO.</a:t>
            </a:r>
            <a:endParaRPr lang="en-US" sz="1400" dirty="0" smtClean="0">
              <a:latin typeface="+mn-lt"/>
            </a:endParaRP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800" y="304801"/>
            <a:ext cx="15875" cy="316077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1"/>
            <a:ext cx="8440739" cy="21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16.1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Identifying Conjugate Acids and Bases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11944" y="3465570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522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140583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6" y="1156755"/>
            <a:ext cx="8536886" cy="223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altLang="en-US" sz="1400" dirty="0">
                <a:latin typeface="+mn-lt"/>
                <a:cs typeface="Arial" pitchFamily="34" charset="0"/>
              </a:rPr>
              <a:t>From the measured pH, we can calculate </a:t>
            </a:r>
            <a:r>
              <a:rPr lang="en-US" altLang="en-US" sz="1400" dirty="0">
                <a:latin typeface="+mn-lt"/>
              </a:rPr>
              <a:t>[H</a:t>
            </a:r>
            <a:r>
              <a:rPr lang="en-US" altLang="en-US" sz="1400" baseline="30000" dirty="0" smtClean="0">
                <a:latin typeface="+mn-lt"/>
              </a:rPr>
              <a:t>+</a:t>
            </a:r>
            <a:r>
              <a:rPr lang="en-US" altLang="en-US" sz="1400" dirty="0" smtClean="0">
                <a:latin typeface="+mn-lt"/>
              </a:rPr>
              <a:t>]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:</a:t>
            </a: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  <a:cs typeface="Arial" pitchFamily="34" charset="0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  <a:cs typeface="Arial" pitchFamily="34" charset="0"/>
            </a:endParaRP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  <a:cs typeface="Arial" pitchFamily="34" charset="0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  <a:cs typeface="Arial" pitchFamily="34" charset="0"/>
            </a:endParaRP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  <a:cs typeface="Arial" pitchFamily="34" charset="0"/>
            </a:endParaRPr>
          </a:p>
          <a:p>
            <a:pPr marL="0" indent="0" eaLnBrk="0" hangingPunct="0">
              <a:defRPr/>
            </a:pPr>
            <a:r>
              <a:rPr lang="en-US" altLang="en-US" sz="1400" dirty="0">
                <a:latin typeface="+mn-lt"/>
              </a:rPr>
              <a:t>To determine the concentrations of the </a:t>
            </a:r>
            <a:r>
              <a:rPr lang="en-US" altLang="en-US" sz="1400" dirty="0" smtClean="0">
                <a:latin typeface="+mn-lt"/>
              </a:rPr>
              <a:t>species involved </a:t>
            </a:r>
            <a:r>
              <a:rPr lang="en-US" altLang="en-US" sz="1400" dirty="0">
                <a:latin typeface="+mn-lt"/>
              </a:rPr>
              <a:t>in the equilibrium, we consider that </a:t>
            </a:r>
            <a:r>
              <a:rPr lang="en-US" altLang="en-US" sz="1400" dirty="0" smtClean="0">
                <a:latin typeface="+mn-lt"/>
              </a:rPr>
              <a:t>the solution </a:t>
            </a:r>
            <a:r>
              <a:rPr lang="en-US" altLang="en-US" sz="1400" dirty="0">
                <a:latin typeface="+mn-lt"/>
              </a:rPr>
              <a:t>is initially 0.10 </a:t>
            </a:r>
            <a:r>
              <a:rPr lang="en-US" altLang="en-US" sz="1400" i="1" dirty="0">
                <a:latin typeface="+mn-lt"/>
              </a:rPr>
              <a:t>M</a:t>
            </a:r>
            <a:r>
              <a:rPr lang="en-US" altLang="en-US" sz="1400" dirty="0">
                <a:latin typeface="+mn-lt"/>
              </a:rPr>
              <a:t> in HCOOH molecules</a:t>
            </a:r>
            <a:r>
              <a:rPr lang="en-US" altLang="en-US" sz="1400" dirty="0" smtClean="0">
                <a:latin typeface="+mn-lt"/>
              </a:rPr>
              <a:t>. We </a:t>
            </a:r>
            <a:r>
              <a:rPr lang="en-US" altLang="en-US" sz="1400" dirty="0">
                <a:latin typeface="+mn-lt"/>
              </a:rPr>
              <a:t>then consider the ionization of the acid </a:t>
            </a:r>
            <a:r>
              <a:rPr lang="en-US" altLang="en-US" sz="1400" dirty="0" smtClean="0">
                <a:latin typeface="+mn-lt"/>
              </a:rPr>
              <a:t>into H</a:t>
            </a:r>
            <a:r>
              <a:rPr lang="en-US" altLang="en-US" sz="1400" baseline="30000" dirty="0">
                <a:latin typeface="+mn-lt"/>
              </a:rPr>
              <a:t>+</a:t>
            </a:r>
            <a:r>
              <a:rPr lang="en-US" altLang="en-US" sz="1400" dirty="0">
                <a:latin typeface="+mn-lt"/>
              </a:rPr>
              <a:t> and </a:t>
            </a:r>
            <a:r>
              <a:rPr lang="en-US" altLang="en-US" sz="1400" dirty="0" smtClean="0">
                <a:latin typeface="+mn-lt"/>
              </a:rPr>
              <a:t>HCOO</a:t>
            </a:r>
            <a:r>
              <a:rPr lang="en-US" alt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. </a:t>
            </a:r>
            <a:r>
              <a:rPr lang="en-US" altLang="en-US" sz="1400" dirty="0">
                <a:latin typeface="+mn-lt"/>
              </a:rPr>
              <a:t>For each HCOOH molecule </a:t>
            </a:r>
            <a:r>
              <a:rPr lang="en-US" altLang="en-US" sz="1400" dirty="0" smtClean="0">
                <a:latin typeface="+mn-lt"/>
              </a:rPr>
              <a:t>that ionizes</a:t>
            </a:r>
            <a:r>
              <a:rPr lang="en-US" altLang="en-US" sz="1400" dirty="0">
                <a:latin typeface="+mn-lt"/>
              </a:rPr>
              <a:t>, one H</a:t>
            </a:r>
            <a:r>
              <a:rPr lang="en-US" altLang="en-US" sz="1400" baseline="30000" dirty="0">
                <a:latin typeface="+mn-lt"/>
              </a:rPr>
              <a:t>+</a:t>
            </a:r>
            <a:r>
              <a:rPr lang="en-US" altLang="en-US" sz="1400" dirty="0">
                <a:latin typeface="+mn-lt"/>
              </a:rPr>
              <a:t> ion and one </a:t>
            </a:r>
            <a:r>
              <a:rPr lang="en-US" altLang="en-US" sz="1400" dirty="0" smtClean="0">
                <a:latin typeface="+mn-lt"/>
              </a:rPr>
              <a:t>HCOO</a:t>
            </a:r>
            <a:r>
              <a:rPr lang="en-US" alt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ion are </a:t>
            </a:r>
            <a:r>
              <a:rPr lang="en-US" altLang="en-US" sz="1400" dirty="0" smtClean="0">
                <a:latin typeface="+mn-lt"/>
              </a:rPr>
              <a:t>produced in </a:t>
            </a:r>
            <a:r>
              <a:rPr lang="en-US" altLang="en-US" sz="1400" dirty="0">
                <a:latin typeface="+mn-lt"/>
              </a:rPr>
              <a:t>solution. Because the pH </a:t>
            </a:r>
            <a:r>
              <a:rPr lang="en-US" altLang="en-US" sz="1400" dirty="0" smtClean="0">
                <a:latin typeface="+mn-lt"/>
              </a:rPr>
              <a:t>measurement indicates </a:t>
            </a:r>
            <a:r>
              <a:rPr lang="en-US" altLang="en-US" sz="1400" dirty="0">
                <a:latin typeface="+mn-lt"/>
              </a:rPr>
              <a:t>that [H</a:t>
            </a:r>
            <a:r>
              <a:rPr lang="en-US" altLang="en-US" sz="1400" baseline="30000" dirty="0">
                <a:latin typeface="+mn-lt"/>
              </a:rPr>
              <a:t>+</a:t>
            </a:r>
            <a:r>
              <a:rPr lang="en-US" altLang="en-US" sz="1400" dirty="0">
                <a:latin typeface="+mn-lt"/>
              </a:rPr>
              <a:t>]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= 4.2 × </a:t>
            </a:r>
            <a:r>
              <a:rPr lang="en-US" altLang="en-US" sz="1400" dirty="0" smtClean="0">
                <a:latin typeface="+mn-lt"/>
              </a:rPr>
              <a:t>10</a:t>
            </a:r>
            <a:r>
              <a:rPr lang="en-US" altLang="en-US" sz="1400" baseline="30000" dirty="0" smtClean="0">
                <a:latin typeface="+mn-lt"/>
              </a:rPr>
              <a:t>–3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i="1" dirty="0">
                <a:latin typeface="+mn-lt"/>
              </a:rPr>
              <a:t>M</a:t>
            </a:r>
            <a:r>
              <a:rPr lang="en-US" altLang="en-US" sz="1400" dirty="0">
                <a:latin typeface="+mn-lt"/>
              </a:rPr>
              <a:t> at equilibrium</a:t>
            </a:r>
            <a:r>
              <a:rPr lang="en-US" altLang="en-US" sz="1400" dirty="0" smtClean="0">
                <a:latin typeface="+mn-lt"/>
              </a:rPr>
              <a:t>, we </a:t>
            </a:r>
            <a:r>
              <a:rPr lang="en-US" altLang="en-US" sz="1400" dirty="0">
                <a:latin typeface="+mn-lt"/>
              </a:rPr>
              <a:t>can construct the following table</a:t>
            </a:r>
            <a:r>
              <a:rPr lang="en-US" altLang="en-US" sz="1400" dirty="0" smtClean="0">
                <a:latin typeface="+mn-lt"/>
              </a:rPr>
              <a:t>:</a:t>
            </a: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>
                <a:latin typeface="+mn-lt"/>
              </a:rPr>
              <a:t>Notice that we have neglected the very small </a:t>
            </a:r>
            <a:r>
              <a:rPr lang="en-US" altLang="en-US" sz="1400" dirty="0" smtClean="0">
                <a:latin typeface="+mn-lt"/>
              </a:rPr>
              <a:t>concentration of H</a:t>
            </a:r>
            <a:r>
              <a:rPr lang="en-US" altLang="en-US" sz="1400" baseline="30000" dirty="0" smtClean="0">
                <a:latin typeface="+mn-lt"/>
              </a:rPr>
              <a:t>+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due to H</a:t>
            </a:r>
            <a:r>
              <a:rPr lang="en-US" altLang="en-US" sz="1400" baseline="-25000" dirty="0">
                <a:latin typeface="+mn-lt"/>
              </a:rPr>
              <a:t>2</a:t>
            </a:r>
            <a:r>
              <a:rPr lang="en-US" altLang="en-US" sz="1400" dirty="0">
                <a:latin typeface="+mn-lt"/>
              </a:rPr>
              <a:t>O </a:t>
            </a:r>
            <a:r>
              <a:rPr lang="en-US" altLang="en-US" sz="1400" dirty="0" err="1">
                <a:latin typeface="+mn-lt"/>
              </a:rPr>
              <a:t>autoionization</a:t>
            </a:r>
            <a:r>
              <a:rPr lang="en-US" altLang="en-US" sz="1400" dirty="0" smtClean="0">
                <a:latin typeface="+mn-lt"/>
              </a:rPr>
              <a:t>. Notice </a:t>
            </a:r>
            <a:r>
              <a:rPr lang="en-US" altLang="en-US" sz="1400" dirty="0">
                <a:latin typeface="+mn-lt"/>
              </a:rPr>
              <a:t>also that the amount of HCOOH </a:t>
            </a:r>
            <a:r>
              <a:rPr lang="en-US" altLang="en-US" sz="1400" dirty="0" smtClean="0">
                <a:latin typeface="+mn-lt"/>
              </a:rPr>
              <a:t>that ionizes </a:t>
            </a:r>
            <a:r>
              <a:rPr lang="en-US" altLang="en-US" sz="1400" dirty="0">
                <a:latin typeface="+mn-lt"/>
              </a:rPr>
              <a:t>is very small compared with the initial </a:t>
            </a:r>
            <a:r>
              <a:rPr lang="en-US" altLang="en-US" sz="1400" dirty="0" smtClean="0">
                <a:latin typeface="+mn-lt"/>
              </a:rPr>
              <a:t>concentration of </a:t>
            </a:r>
            <a:r>
              <a:rPr lang="en-US" altLang="en-US" sz="1400" dirty="0">
                <a:latin typeface="+mn-lt"/>
              </a:rPr>
              <a:t>the acid. To the number of </a:t>
            </a:r>
            <a:r>
              <a:rPr lang="en-US" altLang="en-US" sz="1400" dirty="0" smtClean="0">
                <a:latin typeface="+mn-lt"/>
              </a:rPr>
              <a:t>significant figures </a:t>
            </a:r>
            <a:r>
              <a:rPr lang="en-US" altLang="en-US" sz="1400" dirty="0">
                <a:latin typeface="+mn-lt"/>
              </a:rPr>
              <a:t>we are using, the subtraction yields 0.10 </a:t>
            </a:r>
            <a:r>
              <a:rPr lang="en-US" altLang="en-US" sz="1400" i="1" dirty="0">
                <a:latin typeface="+mn-lt"/>
              </a:rPr>
              <a:t>M</a:t>
            </a:r>
            <a:r>
              <a:rPr lang="en-US" altLang="en-US" sz="1400" dirty="0">
                <a:latin typeface="+mn-lt"/>
              </a:rPr>
              <a:t>: </a:t>
            </a:r>
            <a:endParaRPr lang="en-US" altLang="en-US" sz="1400" dirty="0" smtClean="0">
              <a:latin typeface="+mn-lt"/>
            </a:endParaRPr>
          </a:p>
          <a:p>
            <a:pPr marL="0" indent="0" algn="ctr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algn="ctr" eaLnBrk="0" hangingPunct="0">
              <a:defRPr/>
            </a:pPr>
            <a:r>
              <a:rPr lang="en-US" altLang="en-US" sz="1400" dirty="0" smtClean="0">
                <a:latin typeface="+mn-lt"/>
              </a:rPr>
              <a:t>(0.10 – </a:t>
            </a:r>
            <a:r>
              <a:rPr lang="en-US" altLang="en-US" sz="1400" dirty="0">
                <a:latin typeface="+mn-lt"/>
              </a:rPr>
              <a:t>4.2 × </a:t>
            </a:r>
            <a:r>
              <a:rPr lang="en-US" altLang="en-US" sz="1400" dirty="0" smtClean="0">
                <a:latin typeface="+mn-lt"/>
              </a:rPr>
              <a:t>10</a:t>
            </a:r>
            <a:r>
              <a:rPr lang="en-US" altLang="en-US" sz="1400" baseline="30000" dirty="0" smtClean="0">
                <a:latin typeface="+mn-lt"/>
              </a:rPr>
              <a:t>–3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i="1" dirty="0" smtClean="0">
                <a:latin typeface="+mn-lt"/>
              </a:rPr>
              <a:t>M</a:t>
            </a:r>
            <a:r>
              <a:rPr lang="en-US" altLang="en-US" sz="1400" dirty="0" smtClean="0">
                <a:latin typeface="+mn-lt"/>
              </a:rPr>
              <a:t>      0.10 </a:t>
            </a:r>
            <a:r>
              <a:rPr lang="en-US" altLang="en-US" sz="1400" i="1" dirty="0">
                <a:latin typeface="+mn-lt"/>
              </a:rPr>
              <a:t>M</a:t>
            </a: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799" y="304799"/>
            <a:ext cx="14449" cy="5792134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1"/>
            <a:ext cx="8823326" cy="350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16.10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Calculating </a:t>
            </a:r>
            <a:r>
              <a:rPr lang="en-US" altLang="en-US" b="1" i="1" dirty="0" err="1">
                <a:latin typeface="Arial" charset="0"/>
              </a:rPr>
              <a:t>K</a:t>
            </a:r>
            <a:r>
              <a:rPr lang="en-US" altLang="en-US" b="1" i="1" baseline="-25000" dirty="0" err="1">
                <a:latin typeface="Arial" charset="0"/>
              </a:rPr>
              <a:t>a</a:t>
            </a:r>
            <a:r>
              <a:rPr lang="en-US" altLang="en-US" b="1" dirty="0">
                <a:latin typeface="Arial" charset="0"/>
              </a:rPr>
              <a:t> from Measured pH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9563" y="6096933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010" y="1527610"/>
            <a:ext cx="2467779" cy="7496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1"/>
          <a:stretch/>
        </p:blipFill>
        <p:spPr>
          <a:xfrm>
            <a:off x="2381769" y="3498430"/>
            <a:ext cx="4414700" cy="14414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020" y="5984698"/>
            <a:ext cx="146050" cy="5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044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140583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6" y="1145032"/>
            <a:ext cx="8536886" cy="250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altLang="en-US" sz="1400" dirty="0">
                <a:latin typeface="+mn-lt"/>
                <a:cs typeface="Arial" pitchFamily="34" charset="0"/>
              </a:rPr>
              <a:t>We can now insert the equilibrium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concentrations into </a:t>
            </a:r>
            <a:r>
              <a:rPr lang="en-US" altLang="en-US" sz="1400" dirty="0">
                <a:latin typeface="+mn-lt"/>
                <a:cs typeface="Arial" pitchFamily="34" charset="0"/>
              </a:rPr>
              <a:t>the expression for </a:t>
            </a:r>
            <a:r>
              <a:rPr lang="en-US" altLang="en-US" sz="1400" i="1" dirty="0" err="1" smtClean="0">
                <a:latin typeface="+mn-lt"/>
                <a:cs typeface="Arial" pitchFamily="34" charset="0"/>
              </a:rPr>
              <a:t>K</a:t>
            </a:r>
            <a:r>
              <a:rPr lang="en-US" altLang="en-US" sz="1400" i="1" baseline="-25000" dirty="0" err="1" smtClean="0">
                <a:latin typeface="+mn-lt"/>
                <a:cs typeface="Arial" pitchFamily="34" charset="0"/>
              </a:rPr>
              <a:t>a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:</a:t>
            </a:r>
          </a:p>
          <a:p>
            <a:pPr marL="0" indent="0" eaLnBrk="0" hangingPunct="0">
              <a:defRPr/>
            </a:pPr>
            <a:endParaRPr lang="en-US" altLang="en-US" sz="1400" b="1" dirty="0">
              <a:latin typeface="+mn-lt"/>
              <a:cs typeface="Arial" pitchFamily="34" charset="0"/>
            </a:endParaRPr>
          </a:p>
          <a:p>
            <a:pPr marL="0" indent="0" eaLnBrk="0" hangingPunct="0">
              <a:defRPr/>
            </a:pPr>
            <a:endParaRPr lang="en-US" altLang="en-US" sz="1400" b="1" dirty="0" smtClean="0">
              <a:latin typeface="+mn-lt"/>
              <a:cs typeface="Arial" pitchFamily="34" charset="0"/>
            </a:endParaRPr>
          </a:p>
          <a:p>
            <a:pPr marL="0" indent="0" eaLnBrk="0" hangingPunct="0">
              <a:defRPr/>
            </a:pPr>
            <a:endParaRPr lang="en-US" altLang="en-US" sz="1400" b="1" dirty="0" smtClean="0">
              <a:latin typeface="+mn-lt"/>
              <a:cs typeface="Arial" pitchFamily="34" charset="0"/>
            </a:endParaRPr>
          </a:p>
          <a:p>
            <a:pPr marL="0" indent="0" eaLnBrk="0" hangingPunct="0">
              <a:defRPr/>
            </a:pPr>
            <a:endParaRPr lang="en-US" altLang="en-US" sz="1400" b="1" dirty="0">
              <a:latin typeface="+mn-lt"/>
              <a:cs typeface="Arial" pitchFamily="34" charset="0"/>
            </a:endParaRPr>
          </a:p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  <a:cs typeface="Arial" pitchFamily="34" charset="0"/>
              </a:rPr>
              <a:t>Check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 </a:t>
            </a:r>
            <a:r>
              <a:rPr lang="en-US" altLang="en-US" sz="1400" dirty="0">
                <a:latin typeface="+mn-lt"/>
                <a:cs typeface="Arial" pitchFamily="34" charset="0"/>
              </a:rPr>
              <a:t>The magnitude of our answer is reasonable because </a:t>
            </a:r>
            <a:r>
              <a:rPr lang="en-US" altLang="en-US" sz="1400" i="1" dirty="0" err="1">
                <a:latin typeface="+mn-lt"/>
                <a:cs typeface="Arial" pitchFamily="34" charset="0"/>
              </a:rPr>
              <a:t>K</a:t>
            </a:r>
            <a:r>
              <a:rPr lang="en-US" altLang="en-US" sz="1400" i="1" baseline="-25000" dirty="0" err="1">
                <a:latin typeface="+mn-lt"/>
                <a:cs typeface="Arial" pitchFamily="34" charset="0"/>
              </a:rPr>
              <a:t>a</a:t>
            </a:r>
            <a:r>
              <a:rPr lang="en-US" altLang="en-US" sz="1400" dirty="0">
                <a:latin typeface="+mn-lt"/>
                <a:cs typeface="Arial" pitchFamily="34" charset="0"/>
              </a:rPr>
              <a:t> for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a weak </a:t>
            </a:r>
            <a:r>
              <a:rPr lang="en-US" altLang="en-US" sz="1400" dirty="0">
                <a:latin typeface="+mn-lt"/>
                <a:cs typeface="Arial" pitchFamily="34" charset="0"/>
              </a:rPr>
              <a:t>acid is usually between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10</a:t>
            </a:r>
            <a:r>
              <a:rPr lang="en-US" altLang="en-US" sz="1400" baseline="30000" dirty="0" smtClean="0">
                <a:latin typeface="+mn-lt"/>
                <a:cs typeface="Arial" pitchFamily="34" charset="0"/>
              </a:rPr>
              <a:t>–2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 </a:t>
            </a:r>
            <a:r>
              <a:rPr lang="en-US" altLang="en-US" sz="1400" dirty="0">
                <a:latin typeface="+mn-lt"/>
                <a:cs typeface="Arial" pitchFamily="34" charset="0"/>
              </a:rPr>
              <a:t>and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10</a:t>
            </a:r>
            <a:r>
              <a:rPr lang="en-US" altLang="en-US" sz="1400" baseline="30000" dirty="0" smtClean="0">
                <a:cs typeface="Arial" pitchFamily="34" charset="0"/>
              </a:rPr>
              <a:t>–10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.</a:t>
            </a:r>
            <a:endParaRPr lang="en-US" altLang="en-US" sz="1400" dirty="0">
              <a:latin typeface="+mn-lt"/>
              <a:cs typeface="Arial" pitchFamily="34" charset="0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  <a:cs typeface="Arial" pitchFamily="34" charset="0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1</a:t>
            </a: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  <a:cs typeface="Arial" pitchFamily="34" charset="0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  <a:cs typeface="Arial" pitchFamily="34" charset="0"/>
              </a:rPr>
              <a:t>A </a:t>
            </a:r>
            <a:r>
              <a:rPr lang="en-US" altLang="en-US" sz="1400" dirty="0">
                <a:latin typeface="+mn-lt"/>
                <a:cs typeface="Arial" pitchFamily="34" charset="0"/>
              </a:rPr>
              <a:t>0.50 </a:t>
            </a:r>
            <a:r>
              <a:rPr lang="en-US" altLang="en-US" sz="1400" i="1" dirty="0">
                <a:latin typeface="+mn-lt"/>
                <a:cs typeface="Arial" pitchFamily="34" charset="0"/>
              </a:rPr>
              <a:t>M</a:t>
            </a:r>
            <a:r>
              <a:rPr lang="en-US" altLang="en-US" sz="1400" dirty="0">
                <a:latin typeface="+mn-lt"/>
                <a:cs typeface="Arial" pitchFamily="34" charset="0"/>
              </a:rPr>
              <a:t> solution of an acid HA has pH = 2.24. What is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the value </a:t>
            </a:r>
            <a:r>
              <a:rPr lang="en-US" altLang="en-US" sz="1400" dirty="0">
                <a:latin typeface="+mn-lt"/>
                <a:cs typeface="Arial" pitchFamily="34" charset="0"/>
              </a:rPr>
              <a:t>of </a:t>
            </a:r>
            <a:r>
              <a:rPr lang="en-US" altLang="en-US" sz="1400" i="1" dirty="0" err="1">
                <a:latin typeface="+mn-lt"/>
                <a:cs typeface="Arial" pitchFamily="34" charset="0"/>
              </a:rPr>
              <a:t>K</a:t>
            </a:r>
            <a:r>
              <a:rPr lang="en-US" altLang="en-US" sz="1400" i="1" baseline="-25000" dirty="0" err="1">
                <a:latin typeface="+mn-lt"/>
                <a:cs typeface="Arial" pitchFamily="34" charset="0"/>
              </a:rPr>
              <a:t>a</a:t>
            </a:r>
            <a:r>
              <a:rPr lang="en-US" altLang="en-US" sz="1400" dirty="0">
                <a:latin typeface="+mn-lt"/>
                <a:cs typeface="Arial" pitchFamily="34" charset="0"/>
              </a:rPr>
              <a:t> for the acid? </a:t>
            </a:r>
            <a:r>
              <a:rPr lang="en-US" altLang="en-US" sz="1400" b="1" dirty="0">
                <a:latin typeface="+mn-lt"/>
                <a:cs typeface="Arial" pitchFamily="34" charset="0"/>
              </a:rPr>
              <a:t>(a) </a:t>
            </a:r>
            <a:r>
              <a:rPr lang="en-US" altLang="en-US" sz="1400" dirty="0">
                <a:latin typeface="+mn-lt"/>
                <a:cs typeface="Arial" pitchFamily="34" charset="0"/>
              </a:rPr>
              <a:t>1.7 </a:t>
            </a:r>
            <a:r>
              <a:rPr lang="en-US" altLang="en-US" sz="1400" dirty="0">
                <a:latin typeface="+mn-lt"/>
              </a:rPr>
              <a:t>× </a:t>
            </a:r>
            <a:r>
              <a:rPr lang="en-US" altLang="en-US" sz="1400" dirty="0" smtClean="0">
                <a:latin typeface="+mn-lt"/>
              </a:rPr>
              <a:t>10</a:t>
            </a:r>
            <a:r>
              <a:rPr lang="en-US" altLang="en-US" sz="1400" baseline="30000" dirty="0" smtClean="0">
                <a:latin typeface="+mn-lt"/>
              </a:rPr>
              <a:t>–12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 </a:t>
            </a:r>
            <a:r>
              <a:rPr lang="en-US" altLang="en-US" sz="1400" b="1" dirty="0">
                <a:latin typeface="+mn-lt"/>
                <a:cs typeface="Arial" pitchFamily="34" charset="0"/>
              </a:rPr>
              <a:t>(b) </a:t>
            </a:r>
            <a:r>
              <a:rPr lang="en-US" altLang="en-US" sz="1400" dirty="0">
                <a:latin typeface="+mn-lt"/>
                <a:cs typeface="Arial" pitchFamily="34" charset="0"/>
              </a:rPr>
              <a:t>3.3 </a:t>
            </a:r>
            <a:r>
              <a:rPr lang="en-US" altLang="en-US" sz="1400" dirty="0">
                <a:latin typeface="+mn-lt"/>
              </a:rPr>
              <a:t>× </a:t>
            </a:r>
            <a:r>
              <a:rPr lang="en-US" altLang="en-US" sz="1400" dirty="0" smtClean="0">
                <a:latin typeface="+mn-lt"/>
              </a:rPr>
              <a:t>10</a:t>
            </a:r>
            <a:r>
              <a:rPr lang="en-US" altLang="en-US" sz="1400" baseline="30000" dirty="0" smtClean="0">
                <a:latin typeface="+mn-lt"/>
              </a:rPr>
              <a:t>–5</a:t>
            </a:r>
            <a:r>
              <a:rPr lang="en-US" altLang="en-US" sz="1400" dirty="0">
                <a:latin typeface="+mn-lt"/>
                <a:cs typeface="Arial" pitchFamily="34" charset="0"/>
              </a:rPr>
              <a:t> </a:t>
            </a:r>
            <a:r>
              <a:rPr lang="en-US" altLang="en-US" sz="1400" b="1" dirty="0" smtClean="0">
                <a:latin typeface="+mn-lt"/>
                <a:cs typeface="Arial" pitchFamily="34" charset="0"/>
              </a:rPr>
              <a:t>(c</a:t>
            </a:r>
            <a:r>
              <a:rPr lang="en-US" altLang="en-US" sz="1400" b="1" dirty="0">
                <a:latin typeface="+mn-lt"/>
                <a:cs typeface="Arial" pitchFamily="34" charset="0"/>
              </a:rPr>
              <a:t>) </a:t>
            </a:r>
            <a:r>
              <a:rPr lang="en-US" altLang="en-US" sz="1400" dirty="0">
                <a:latin typeface="+mn-lt"/>
                <a:cs typeface="Arial" pitchFamily="34" charset="0"/>
              </a:rPr>
              <a:t>6.6 </a:t>
            </a:r>
            <a:r>
              <a:rPr lang="en-US" altLang="en-US" sz="1400" dirty="0">
                <a:latin typeface="+mn-lt"/>
              </a:rPr>
              <a:t>× </a:t>
            </a:r>
            <a:r>
              <a:rPr lang="en-US" altLang="en-US" sz="1400" dirty="0" smtClean="0">
                <a:latin typeface="+mn-lt"/>
              </a:rPr>
              <a:t>10</a:t>
            </a:r>
            <a:r>
              <a:rPr lang="en-US" altLang="en-US" sz="1400" baseline="30000" dirty="0" smtClean="0">
                <a:latin typeface="+mn-lt"/>
              </a:rPr>
              <a:t>–5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 </a:t>
            </a:r>
            <a:r>
              <a:rPr lang="en-US" altLang="en-US" sz="1400" b="1" dirty="0">
                <a:latin typeface="+mn-lt"/>
                <a:cs typeface="Arial" pitchFamily="34" charset="0"/>
              </a:rPr>
              <a:t>(d) </a:t>
            </a:r>
            <a:r>
              <a:rPr lang="en-US" altLang="en-US" sz="1400" dirty="0">
                <a:latin typeface="+mn-lt"/>
                <a:cs typeface="Arial" pitchFamily="34" charset="0"/>
              </a:rPr>
              <a:t>5.8 </a:t>
            </a:r>
            <a:r>
              <a:rPr lang="en-US" altLang="en-US" sz="1400" dirty="0">
                <a:latin typeface="+mn-lt"/>
              </a:rPr>
              <a:t>× 10</a:t>
            </a:r>
            <a:r>
              <a:rPr lang="en-US" altLang="en-US" sz="1400" baseline="30000" dirty="0">
                <a:latin typeface="+mn-lt"/>
              </a:rPr>
              <a:t>–3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 </a:t>
            </a:r>
            <a:r>
              <a:rPr lang="en-US" altLang="en-US" sz="1400" b="1" dirty="0">
                <a:latin typeface="+mn-lt"/>
                <a:cs typeface="Arial" pitchFamily="34" charset="0"/>
              </a:rPr>
              <a:t>(e) </a:t>
            </a:r>
            <a:r>
              <a:rPr lang="en-US" altLang="en-US" sz="1400" dirty="0">
                <a:latin typeface="+mn-lt"/>
                <a:cs typeface="Arial" pitchFamily="34" charset="0"/>
              </a:rPr>
              <a:t>1.2 </a:t>
            </a:r>
            <a:r>
              <a:rPr lang="en-US" altLang="en-US" sz="1400" dirty="0">
                <a:latin typeface="+mn-lt"/>
              </a:rPr>
              <a:t>× </a:t>
            </a:r>
            <a:r>
              <a:rPr lang="en-US" altLang="en-US" sz="1400" dirty="0" smtClean="0">
                <a:latin typeface="+mn-lt"/>
              </a:rPr>
              <a:t>10</a:t>
            </a:r>
            <a:r>
              <a:rPr lang="en-US" altLang="en-US" sz="1400" baseline="30000" dirty="0" smtClean="0">
                <a:latin typeface="+mn-lt"/>
              </a:rPr>
              <a:t>–2</a:t>
            </a:r>
            <a:endParaRPr lang="en-US" altLang="en-US" sz="1400" dirty="0" smtClean="0">
              <a:latin typeface="+mn-lt"/>
              <a:cs typeface="Arial" pitchFamily="34" charset="0"/>
            </a:endParaRP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  <a:cs typeface="Arial" pitchFamily="34" charset="0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</a:t>
            </a:r>
            <a:r>
              <a:rPr lang="en-US" sz="1600" b="1" dirty="0" smtClean="0">
                <a:solidFill>
                  <a:srgbClr val="3366FF"/>
                </a:solidFill>
              </a:rPr>
              <a:t>2</a:t>
            </a:r>
            <a:endParaRPr lang="en-US" sz="1600" b="1" dirty="0">
              <a:solidFill>
                <a:srgbClr val="3366FF"/>
              </a:solidFill>
            </a:endParaRP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Niacin</a:t>
            </a:r>
            <a:r>
              <a:rPr lang="en-US" altLang="en-US" sz="1400" dirty="0">
                <a:latin typeface="+mn-lt"/>
              </a:rPr>
              <a:t>, one of the B vitamins</a:t>
            </a:r>
            <a:r>
              <a:rPr lang="en-US" altLang="en-US" sz="1400" dirty="0" smtClean="0">
                <a:latin typeface="+mn-lt"/>
              </a:rPr>
              <a:t>, has </a:t>
            </a:r>
            <a:r>
              <a:rPr lang="en-US" altLang="en-US" sz="1400" dirty="0">
                <a:latin typeface="+mn-lt"/>
              </a:rPr>
              <a:t>the molecular </a:t>
            </a:r>
            <a:r>
              <a:rPr lang="en-US" altLang="en-US" sz="1400" dirty="0" smtClean="0">
                <a:latin typeface="+mn-lt"/>
              </a:rPr>
              <a:t>structure shown </a:t>
            </a:r>
            <a:r>
              <a:rPr lang="en-US" altLang="en-US" sz="1400" dirty="0">
                <a:latin typeface="+mn-lt"/>
              </a:rPr>
              <a:t>at the right. A 0.020 </a:t>
            </a:r>
            <a:r>
              <a:rPr lang="en-US" altLang="en-US" sz="1400" i="1" dirty="0" smtClean="0">
                <a:latin typeface="+mn-lt"/>
              </a:rPr>
              <a:t>M</a:t>
            </a:r>
            <a:r>
              <a:rPr lang="en-US" altLang="en-US" sz="1400" dirty="0" smtClean="0">
                <a:latin typeface="+mn-lt"/>
              </a:rPr>
              <a:t> solution </a:t>
            </a:r>
            <a:r>
              <a:rPr lang="en-US" altLang="en-US" sz="1400" dirty="0">
                <a:latin typeface="+mn-lt"/>
              </a:rPr>
              <a:t>of niacin has a pH </a:t>
            </a:r>
            <a:r>
              <a:rPr lang="en-US" altLang="en-US" sz="1400" dirty="0" smtClean="0">
                <a:latin typeface="+mn-lt"/>
              </a:rPr>
              <a:t>of 3.26</a:t>
            </a:r>
            <a:r>
              <a:rPr lang="en-US" altLang="en-US" sz="1400" dirty="0">
                <a:latin typeface="+mn-lt"/>
              </a:rPr>
              <a:t>. What is the </a:t>
            </a:r>
            <a:r>
              <a:rPr lang="en-US" altLang="en-US" sz="1400" dirty="0" smtClean="0">
                <a:latin typeface="+mn-lt"/>
              </a:rPr>
              <a:t>acid-dissociation constant </a:t>
            </a:r>
            <a:r>
              <a:rPr lang="en-US" altLang="en-US" sz="1400" dirty="0">
                <a:latin typeface="+mn-lt"/>
              </a:rPr>
              <a:t>for niacin?</a:t>
            </a: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799" y="304799"/>
            <a:ext cx="14199" cy="569157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1"/>
            <a:ext cx="8823326" cy="350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16.10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Calculating </a:t>
            </a:r>
            <a:r>
              <a:rPr lang="en-US" altLang="en-US" b="1" i="1" dirty="0" err="1">
                <a:latin typeface="Arial" charset="0"/>
              </a:rPr>
              <a:t>K</a:t>
            </a:r>
            <a:r>
              <a:rPr lang="en-US" altLang="en-US" b="1" i="1" baseline="-25000" dirty="0" err="1">
                <a:latin typeface="Arial" charset="0"/>
              </a:rPr>
              <a:t>a</a:t>
            </a:r>
            <a:r>
              <a:rPr lang="en-US" altLang="en-US" b="1" dirty="0">
                <a:latin typeface="Arial" charset="0"/>
              </a:rPr>
              <a:t> from Measured pH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7182" y="5996369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8"/>
          <a:stretch/>
        </p:blipFill>
        <p:spPr>
          <a:xfrm>
            <a:off x="3772034" y="4683409"/>
            <a:ext cx="1634169" cy="11746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655" y="1634437"/>
            <a:ext cx="3664926" cy="42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724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338889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5" y="1355062"/>
            <a:ext cx="8636037" cy="136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altLang="en-US" sz="1600" b="1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Solution</a:t>
            </a: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</a:rPr>
              <a:t>Analyze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We are given the molar concentration of an aqueous </a:t>
            </a:r>
            <a:r>
              <a:rPr lang="en-US" altLang="en-US" sz="1400" dirty="0" smtClean="0">
                <a:latin typeface="+mn-lt"/>
              </a:rPr>
              <a:t>solution of </a:t>
            </a:r>
            <a:r>
              <a:rPr lang="en-US" altLang="en-US" sz="1400" dirty="0">
                <a:latin typeface="+mn-lt"/>
              </a:rPr>
              <a:t>weak acid and the equilibrium concentration of </a:t>
            </a:r>
            <a:r>
              <a:rPr lang="en-US" altLang="en-US" sz="1400" dirty="0" smtClean="0">
                <a:latin typeface="+mn-lt"/>
              </a:rPr>
              <a:t>H</a:t>
            </a:r>
            <a:r>
              <a:rPr lang="en-US" sz="1400" baseline="30000" dirty="0">
                <a:latin typeface="+mn-lt"/>
              </a:rPr>
              <a:t>+</a:t>
            </a:r>
            <a:r>
              <a:rPr lang="en-US" sz="1400" dirty="0">
                <a:latin typeface="+mn-lt"/>
              </a:rPr>
              <a:t>(</a:t>
            </a:r>
            <a:r>
              <a:rPr lang="en-US" sz="1400" i="1" dirty="0" err="1">
                <a:latin typeface="+mn-lt"/>
              </a:rPr>
              <a:t>aq</a:t>
            </a:r>
            <a:r>
              <a:rPr lang="en-US" sz="1400" dirty="0">
                <a:latin typeface="+mn-lt"/>
              </a:rPr>
              <a:t>)</a:t>
            </a:r>
            <a:r>
              <a:rPr lang="en-US" altLang="en-US" sz="1400" dirty="0" smtClean="0">
                <a:latin typeface="+mn-lt"/>
              </a:rPr>
              <a:t> and </a:t>
            </a:r>
            <a:r>
              <a:rPr lang="en-US" altLang="en-US" sz="1400" dirty="0">
                <a:latin typeface="+mn-lt"/>
              </a:rPr>
              <a:t>asked to determine the percent ionization of the acid.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</a:rPr>
              <a:t>Plan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The percent ionization is given by Equation 16.27.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</a:rPr>
              <a:t>Solve</a:t>
            </a:r>
            <a:endParaRPr lang="en-US" altLang="en-US" sz="1400" b="1" dirty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1</a:t>
            </a: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A </a:t>
            </a:r>
            <a:r>
              <a:rPr lang="en-US" altLang="en-US" sz="1400" dirty="0">
                <a:latin typeface="+mn-lt"/>
              </a:rPr>
              <a:t>0.077 </a:t>
            </a:r>
            <a:r>
              <a:rPr lang="en-US" altLang="en-US" sz="1400" i="1" dirty="0">
                <a:latin typeface="+mn-lt"/>
              </a:rPr>
              <a:t>M</a:t>
            </a:r>
            <a:r>
              <a:rPr lang="en-US" altLang="en-US" sz="1400" dirty="0">
                <a:latin typeface="+mn-lt"/>
              </a:rPr>
              <a:t> solution of an acid HA has pH = 2.16. What </a:t>
            </a:r>
            <a:r>
              <a:rPr lang="en-US" altLang="en-US" sz="1400" dirty="0" smtClean="0">
                <a:latin typeface="+mn-lt"/>
              </a:rPr>
              <a:t>is the percentage of the acid that is ionized?</a:t>
            </a:r>
          </a:p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</a:rPr>
              <a:t>(a) </a:t>
            </a:r>
            <a:r>
              <a:rPr lang="en-US" altLang="en-US" sz="1400" dirty="0" smtClean="0">
                <a:latin typeface="+mn-lt"/>
              </a:rPr>
              <a:t>0.090</a:t>
            </a:r>
            <a:r>
              <a:rPr lang="en-US" altLang="en-US" sz="1400" dirty="0">
                <a:latin typeface="+mn-lt"/>
              </a:rPr>
              <a:t>% </a:t>
            </a:r>
            <a:r>
              <a:rPr lang="en-US" altLang="en-US" sz="1400" b="1" dirty="0">
                <a:latin typeface="+mn-lt"/>
              </a:rPr>
              <a:t>(b) </a:t>
            </a:r>
            <a:r>
              <a:rPr lang="en-US" altLang="en-US" sz="1400" dirty="0">
                <a:latin typeface="+mn-lt"/>
              </a:rPr>
              <a:t>0.69% </a:t>
            </a:r>
            <a:r>
              <a:rPr lang="en-US" altLang="en-US" sz="1400" b="1" dirty="0">
                <a:latin typeface="+mn-lt"/>
              </a:rPr>
              <a:t>(c) </a:t>
            </a:r>
            <a:r>
              <a:rPr lang="en-US" altLang="en-US" sz="1400" dirty="0">
                <a:latin typeface="+mn-lt"/>
              </a:rPr>
              <a:t>0.90% </a:t>
            </a:r>
            <a:r>
              <a:rPr lang="en-US" altLang="en-US" sz="1400" b="1" dirty="0">
                <a:latin typeface="+mn-lt"/>
              </a:rPr>
              <a:t>(d) </a:t>
            </a:r>
            <a:r>
              <a:rPr lang="en-US" altLang="en-US" sz="1400" dirty="0">
                <a:latin typeface="+mn-lt"/>
              </a:rPr>
              <a:t>3.6% </a:t>
            </a:r>
            <a:r>
              <a:rPr lang="en-US" altLang="en-US" sz="1400" b="1" dirty="0">
                <a:latin typeface="+mn-lt"/>
              </a:rPr>
              <a:t>(e) </a:t>
            </a:r>
            <a:r>
              <a:rPr lang="en-US" altLang="en-US" sz="1400" dirty="0">
                <a:latin typeface="+mn-lt"/>
              </a:rPr>
              <a:t>9.0</a:t>
            </a:r>
            <a:r>
              <a:rPr lang="en-US" altLang="en-US" sz="1400" dirty="0" smtClean="0">
                <a:latin typeface="+mn-lt"/>
              </a:rPr>
              <a:t>%</a:t>
            </a:r>
            <a:endParaRPr lang="en-US" altLang="en-US" sz="1400" dirty="0">
              <a:latin typeface="+mn-lt"/>
            </a:endParaRPr>
          </a:p>
          <a:p>
            <a:pPr eaLnBrk="0" hangingPunct="0">
              <a:defRPr/>
            </a:pPr>
            <a:endParaRPr lang="en-US" sz="1400" b="1" dirty="0" smtClean="0">
              <a:solidFill>
                <a:srgbClr val="3366FF"/>
              </a:solidFill>
            </a:endParaRPr>
          </a:p>
          <a:p>
            <a:pPr eaLnBrk="0" hangingPunct="0">
              <a:defRPr/>
            </a:pPr>
            <a:r>
              <a:rPr lang="en-US" sz="1600" b="1" dirty="0" smtClean="0">
                <a:solidFill>
                  <a:srgbClr val="3366FF"/>
                </a:solidFill>
              </a:rPr>
              <a:t>Practice </a:t>
            </a:r>
            <a:r>
              <a:rPr lang="en-US" sz="1600" b="1" dirty="0">
                <a:solidFill>
                  <a:srgbClr val="3366FF"/>
                </a:solidFill>
              </a:rPr>
              <a:t>Exercise </a:t>
            </a:r>
            <a:r>
              <a:rPr lang="en-US" sz="1600" b="1" dirty="0" smtClean="0">
                <a:solidFill>
                  <a:srgbClr val="3366FF"/>
                </a:solidFill>
              </a:rPr>
              <a:t>2</a:t>
            </a:r>
            <a:endParaRPr lang="en-US" sz="1600" b="1" dirty="0">
              <a:solidFill>
                <a:srgbClr val="3366FF"/>
              </a:solidFill>
            </a:endParaRP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A </a:t>
            </a:r>
            <a:r>
              <a:rPr lang="en-US" altLang="en-US" sz="1400" dirty="0">
                <a:latin typeface="+mn-lt"/>
              </a:rPr>
              <a:t>0.020 </a:t>
            </a:r>
            <a:r>
              <a:rPr lang="en-US" altLang="en-US" sz="1400" i="1" dirty="0">
                <a:latin typeface="+mn-lt"/>
              </a:rPr>
              <a:t>M</a:t>
            </a:r>
            <a:r>
              <a:rPr lang="en-US" altLang="en-US" sz="1400" dirty="0">
                <a:latin typeface="+mn-lt"/>
              </a:rPr>
              <a:t> solution of niacin (see Sample Exercise 16.10) </a:t>
            </a:r>
            <a:r>
              <a:rPr lang="en-US" altLang="en-US" sz="1400" dirty="0" smtClean="0">
                <a:latin typeface="+mn-lt"/>
              </a:rPr>
              <a:t>has a pH of 3.26. Calculate the percent ionization of </a:t>
            </a:r>
            <a:br>
              <a:rPr lang="en-US" altLang="en-US" sz="1400" dirty="0" smtClean="0">
                <a:latin typeface="+mn-lt"/>
              </a:rPr>
            </a:br>
            <a:r>
              <a:rPr lang="en-US" altLang="en-US" sz="1400" dirty="0" smtClean="0">
                <a:latin typeface="+mn-lt"/>
              </a:rPr>
              <a:t>the niacin.</a:t>
            </a:r>
            <a:endParaRPr lang="en-US" altLang="en-US" sz="1400" dirty="0">
              <a:latin typeface="+mn-lt"/>
            </a:endParaRP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799" y="304799"/>
            <a:ext cx="14476" cy="5803151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0"/>
            <a:ext cx="8823326" cy="482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As calculated in Sample Exercise 16.10, a 0.10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 solution of formic acid (HCOOH) contains 4.2 </a:t>
            </a:r>
            <a:r>
              <a:rPr lang="en-US" altLang="en-US" sz="1400" dirty="0">
                <a:latin typeface="+mn-lt"/>
              </a:rPr>
              <a:t>× </a:t>
            </a:r>
            <a:r>
              <a:rPr lang="en-US" altLang="en-US" sz="1400" dirty="0" smtClean="0">
                <a:latin typeface="+mn-lt"/>
              </a:rPr>
              <a:t>10</a:t>
            </a:r>
            <a:r>
              <a:rPr lang="en-US" altLang="en-US" sz="1400" baseline="30000" dirty="0" smtClean="0">
                <a:latin typeface="+mn-lt"/>
              </a:rPr>
              <a:t>–3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). Calculate the </a:t>
            </a:r>
            <a:r>
              <a:rPr lang="en-US" sz="1400" dirty="0">
                <a:latin typeface="+mn-lt"/>
              </a:rPr>
              <a:t>percentage of the acid that is ionized.</a:t>
            </a: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16.11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Calculating Percent Ionization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9563" y="6107950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592" y="2956006"/>
            <a:ext cx="4032173" cy="97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358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4434629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6" y="4450802"/>
            <a:ext cx="8647054" cy="104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altLang="en-US" sz="1600" b="1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Solution</a:t>
            </a: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</a:rPr>
              <a:t>Analyze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We are given the molarity of a weak acid and are asked </a:t>
            </a:r>
            <a:r>
              <a:rPr lang="en-US" altLang="en-US" sz="1400" dirty="0" smtClean="0">
                <a:latin typeface="+mn-lt"/>
              </a:rPr>
              <a:t>for the </a:t>
            </a:r>
            <a:r>
              <a:rPr lang="en-US" altLang="en-US" sz="1400" dirty="0" err="1">
                <a:latin typeface="+mn-lt"/>
              </a:rPr>
              <a:t>pH.</a:t>
            </a:r>
            <a:r>
              <a:rPr lang="en-US" altLang="en-US" sz="1400" dirty="0">
                <a:latin typeface="+mn-lt"/>
              </a:rPr>
              <a:t> From Table 16.2, </a:t>
            </a:r>
            <a:r>
              <a:rPr lang="en-US" altLang="en-US" sz="1400" i="1" dirty="0" err="1">
                <a:latin typeface="+mn-lt"/>
              </a:rPr>
              <a:t>K</a:t>
            </a:r>
            <a:r>
              <a:rPr lang="en-US" altLang="en-US" sz="1400" i="1" baseline="-25000" dirty="0" err="1">
                <a:latin typeface="+mn-lt"/>
              </a:rPr>
              <a:t>a</a:t>
            </a:r>
            <a:r>
              <a:rPr lang="en-US" altLang="en-US" sz="1400" dirty="0">
                <a:latin typeface="+mn-lt"/>
              </a:rPr>
              <a:t> for HCN is </a:t>
            </a:r>
            <a:r>
              <a:rPr lang="en-US" altLang="en-US" sz="1400" dirty="0" smtClean="0">
                <a:latin typeface="+mn-lt"/>
              </a:rPr>
              <a:t/>
            </a:r>
            <a:br>
              <a:rPr lang="en-US" altLang="en-US" sz="1400" dirty="0" smtClean="0">
                <a:latin typeface="+mn-lt"/>
              </a:rPr>
            </a:br>
            <a:r>
              <a:rPr lang="en-US" altLang="en-US" sz="1400" dirty="0" smtClean="0">
                <a:latin typeface="+mn-lt"/>
              </a:rPr>
              <a:t>4.9 </a:t>
            </a:r>
            <a:r>
              <a:rPr lang="en-US" altLang="en-US" sz="1400" dirty="0">
                <a:latin typeface="+mn-lt"/>
              </a:rPr>
              <a:t>× </a:t>
            </a:r>
            <a:r>
              <a:rPr lang="en-US" altLang="en-US" sz="1400" dirty="0" smtClean="0">
                <a:latin typeface="+mn-lt"/>
              </a:rPr>
              <a:t>10</a:t>
            </a:r>
            <a:r>
              <a:rPr lang="en-US" altLang="en-US" sz="1400" baseline="30000" dirty="0" smtClean="0">
                <a:latin typeface="+mn-lt"/>
              </a:rPr>
              <a:t>–10</a:t>
            </a:r>
            <a:r>
              <a:rPr lang="en-US" altLang="en-US" sz="1400" dirty="0" smtClean="0">
                <a:latin typeface="+mn-lt"/>
              </a:rPr>
              <a:t>.</a:t>
            </a: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</a:rPr>
              <a:t>Plan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We proceed as in the example just worked in the text, </a:t>
            </a:r>
            <a:r>
              <a:rPr lang="en-US" altLang="en-US" sz="1400" dirty="0" smtClean="0">
                <a:latin typeface="+mn-lt"/>
              </a:rPr>
              <a:t>writing the </a:t>
            </a:r>
            <a:r>
              <a:rPr lang="en-US" altLang="en-US" sz="1400" dirty="0">
                <a:latin typeface="+mn-lt"/>
              </a:rPr>
              <a:t>chemical equation and constructing a table of initial and </a:t>
            </a:r>
            <a:r>
              <a:rPr lang="en-US" altLang="en-US" sz="1400" dirty="0" smtClean="0">
                <a:latin typeface="+mn-lt"/>
              </a:rPr>
              <a:t>equilibrium concentrations </a:t>
            </a:r>
            <a:r>
              <a:rPr lang="en-US" altLang="en-US" sz="1400" dirty="0">
                <a:latin typeface="+mn-lt"/>
              </a:rPr>
              <a:t>in which the equilibrium concentration </a:t>
            </a:r>
            <a:r>
              <a:rPr lang="en-US" altLang="en-US" sz="1400" dirty="0" smtClean="0">
                <a:latin typeface="+mn-lt"/>
              </a:rPr>
              <a:t>of H</a:t>
            </a:r>
            <a:r>
              <a:rPr lang="en-US" altLang="en-US" sz="1400" baseline="30000" dirty="0">
                <a:latin typeface="+mn-lt"/>
              </a:rPr>
              <a:t>+</a:t>
            </a:r>
            <a:r>
              <a:rPr lang="en-US" altLang="en-US" sz="1400" dirty="0">
                <a:latin typeface="+mn-lt"/>
              </a:rPr>
              <a:t> is our unknown.</a:t>
            </a: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799" y="304799"/>
            <a:ext cx="14476" cy="5803151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0"/>
            <a:ext cx="362336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Calculate the pH of a 0.20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 solution of HCN. (Refer to Table 16.2 or Appendix D for the value of </a:t>
            </a: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a</a:t>
            </a:r>
            <a:r>
              <a:rPr lang="en-US" sz="1400" dirty="0">
                <a:latin typeface="+mn-lt"/>
              </a:rPr>
              <a:t>.)</a:t>
            </a: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16.12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Using </a:t>
            </a:r>
            <a:r>
              <a:rPr lang="en-US" altLang="en-US" b="1" i="1" dirty="0" err="1">
                <a:latin typeface="Arial" charset="0"/>
              </a:rPr>
              <a:t>K</a:t>
            </a:r>
            <a:r>
              <a:rPr lang="en-US" altLang="en-US" b="1" i="1" baseline="-25000" dirty="0" err="1">
                <a:latin typeface="Arial" charset="0"/>
              </a:rPr>
              <a:t>a</a:t>
            </a:r>
            <a:r>
              <a:rPr lang="en-US" altLang="en-US" b="1" dirty="0">
                <a:latin typeface="Arial" charset="0"/>
              </a:rPr>
              <a:t> to Calculate pH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9563" y="6107950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0"/>
          <a:stretch/>
        </p:blipFill>
        <p:spPr>
          <a:xfrm>
            <a:off x="4177898" y="860355"/>
            <a:ext cx="4508902" cy="336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020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140583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5" y="1156756"/>
            <a:ext cx="8636037" cy="136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altLang="en-US" sz="1400" b="1" dirty="0">
                <a:latin typeface="+mn-lt"/>
                <a:cs typeface="Arial" pitchFamily="34" charset="0"/>
              </a:rPr>
              <a:t>Solve</a:t>
            </a:r>
            <a:r>
              <a:rPr lang="en-US" altLang="en-US" sz="1400" dirty="0">
                <a:latin typeface="+mn-lt"/>
                <a:cs typeface="Arial" pitchFamily="34" charset="0"/>
              </a:rPr>
              <a:t> Writing both the chemical equation for the ionization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reaction that </a:t>
            </a:r>
            <a:r>
              <a:rPr lang="en-US" altLang="en-US" sz="1400" dirty="0">
                <a:latin typeface="+mn-lt"/>
                <a:cs typeface="Arial" pitchFamily="34" charset="0"/>
              </a:rPr>
              <a:t>forms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H</a:t>
            </a:r>
            <a:r>
              <a:rPr lang="en-US" altLang="en-US" sz="1400" baseline="30000" dirty="0" smtClean="0">
                <a:latin typeface="+mn-lt"/>
                <a:cs typeface="Arial" pitchFamily="34" charset="0"/>
              </a:rPr>
              <a:t>+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(</a:t>
            </a:r>
            <a:r>
              <a:rPr lang="en-US" altLang="en-US" sz="1400" i="1" dirty="0" err="1" smtClean="0">
                <a:latin typeface="+mn-lt"/>
                <a:cs typeface="Arial" pitchFamily="34" charset="0"/>
              </a:rPr>
              <a:t>aq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) </a:t>
            </a:r>
            <a:r>
              <a:rPr lang="en-US" altLang="en-US" sz="1400" dirty="0">
                <a:latin typeface="+mn-lt"/>
                <a:cs typeface="Arial" pitchFamily="34" charset="0"/>
              </a:rPr>
              <a:t>and the equilibrium-constant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(</a:t>
            </a:r>
            <a:r>
              <a:rPr lang="en-US" altLang="en-US" sz="1400" i="1" dirty="0" err="1" smtClean="0">
                <a:latin typeface="+mn-lt"/>
                <a:cs typeface="Arial" pitchFamily="34" charset="0"/>
              </a:rPr>
              <a:t>K</a:t>
            </a:r>
            <a:r>
              <a:rPr lang="en-US" altLang="en-US" sz="1400" i="1" baseline="-25000" dirty="0" err="1" smtClean="0">
                <a:latin typeface="+mn-lt"/>
                <a:cs typeface="Arial" pitchFamily="34" charset="0"/>
              </a:rPr>
              <a:t>a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) expression for </a:t>
            </a:r>
            <a:r>
              <a:rPr lang="en-US" altLang="en-US" sz="1400" dirty="0">
                <a:latin typeface="+mn-lt"/>
                <a:cs typeface="Arial" pitchFamily="34" charset="0"/>
              </a:rPr>
              <a:t>the reaction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:</a:t>
            </a: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  <a:cs typeface="Arial" pitchFamily="34" charset="0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  <a:cs typeface="Arial" pitchFamily="34" charset="0"/>
            </a:endParaRP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  <a:cs typeface="Arial" pitchFamily="34" charset="0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  <a:cs typeface="Arial" pitchFamily="34" charset="0"/>
            </a:endParaRP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  <a:cs typeface="Arial" pitchFamily="34" charset="0"/>
            </a:endParaRPr>
          </a:p>
          <a:p>
            <a:pPr marL="0" indent="0" eaLnBrk="0" hangingPunct="0">
              <a:defRPr/>
            </a:pPr>
            <a:r>
              <a:rPr lang="en-US" altLang="en-US" sz="1400" dirty="0">
                <a:latin typeface="+mn-lt"/>
              </a:rPr>
              <a:t>Next, we tabulate the concentrations of the species involved </a:t>
            </a:r>
            <a:r>
              <a:rPr lang="en-US" altLang="en-US" sz="1400" dirty="0" smtClean="0">
                <a:latin typeface="+mn-lt"/>
              </a:rPr>
              <a:t>in the </a:t>
            </a:r>
            <a:r>
              <a:rPr lang="en-US" altLang="en-US" sz="1400" dirty="0">
                <a:latin typeface="+mn-lt"/>
              </a:rPr>
              <a:t>equilibrium reaction, letting </a:t>
            </a:r>
            <a:r>
              <a:rPr lang="en-US" altLang="en-US" sz="1400" i="1" dirty="0">
                <a:latin typeface="+mn-lt"/>
              </a:rPr>
              <a:t>x</a:t>
            </a:r>
            <a:r>
              <a:rPr lang="en-US" altLang="en-US" sz="1400" dirty="0">
                <a:latin typeface="+mn-lt"/>
              </a:rPr>
              <a:t> = </a:t>
            </a:r>
            <a:r>
              <a:rPr lang="en-US" altLang="en-US" sz="1400" dirty="0" smtClean="0">
                <a:latin typeface="+mn-lt"/>
              </a:rPr>
              <a:t>[H</a:t>
            </a:r>
            <a:r>
              <a:rPr lang="en-US" altLang="en-US" sz="1400" baseline="30000" dirty="0" smtClean="0">
                <a:latin typeface="+mn-lt"/>
              </a:rPr>
              <a:t>+</a:t>
            </a:r>
            <a:r>
              <a:rPr lang="en-US" altLang="en-US" sz="1400" dirty="0" smtClean="0">
                <a:latin typeface="+mn-lt"/>
              </a:rPr>
              <a:t>] </a:t>
            </a:r>
            <a:r>
              <a:rPr lang="en-US" altLang="en-US" sz="1400" dirty="0">
                <a:latin typeface="+mn-lt"/>
              </a:rPr>
              <a:t>at equilibrium</a:t>
            </a:r>
            <a:r>
              <a:rPr lang="en-US" altLang="en-US" sz="1400" dirty="0" smtClean="0">
                <a:latin typeface="+mn-lt"/>
              </a:rPr>
              <a:t>:</a:t>
            </a: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>
                <a:latin typeface="+mn-lt"/>
              </a:rPr>
              <a:t>Substituting the equilibrium concentrations into the </a:t>
            </a:r>
            <a:r>
              <a:rPr lang="en-US" altLang="en-US" sz="1400" dirty="0" smtClean="0">
                <a:latin typeface="+mn-lt"/>
              </a:rPr>
              <a:t>equilibrium-constant expression yields:</a:t>
            </a:r>
            <a:endParaRPr lang="en-US" altLang="en-US" sz="1400" dirty="0">
              <a:latin typeface="+mn-lt"/>
            </a:endParaRP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799" y="304800"/>
            <a:ext cx="14174" cy="5681964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1"/>
            <a:ext cx="8823326" cy="24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16.12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Using </a:t>
            </a:r>
            <a:r>
              <a:rPr lang="en-US" altLang="en-US" b="1" i="1" dirty="0" err="1">
                <a:latin typeface="Arial" charset="0"/>
              </a:rPr>
              <a:t>K</a:t>
            </a:r>
            <a:r>
              <a:rPr lang="en-US" altLang="en-US" b="1" i="1" baseline="-25000" dirty="0" err="1">
                <a:latin typeface="Arial" charset="0"/>
              </a:rPr>
              <a:t>a</a:t>
            </a:r>
            <a:r>
              <a:rPr lang="en-US" altLang="en-US" b="1" dirty="0">
                <a:latin typeface="Arial" charset="0"/>
              </a:rPr>
              <a:t> to Calculate pH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9563" y="5986763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048" y="1757781"/>
            <a:ext cx="2777704" cy="7441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5"/>
          <a:stretch/>
        </p:blipFill>
        <p:spPr>
          <a:xfrm>
            <a:off x="2632083" y="3239425"/>
            <a:ext cx="4200507" cy="15263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812" y="5489614"/>
            <a:ext cx="2267774" cy="39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53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140583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5" y="1156756"/>
            <a:ext cx="8636037" cy="114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  <a:cs typeface="Arial" pitchFamily="34" charset="0"/>
              </a:rPr>
              <a:t>We </a:t>
            </a:r>
            <a:r>
              <a:rPr lang="en-US" altLang="en-US" sz="1400" dirty="0">
                <a:latin typeface="+mn-lt"/>
                <a:cs typeface="Arial" pitchFamily="34" charset="0"/>
              </a:rPr>
              <a:t>next make the simplifying approximation that </a:t>
            </a:r>
            <a:r>
              <a:rPr lang="en-US" altLang="en-US" sz="1400" i="1" dirty="0">
                <a:latin typeface="+mn-lt"/>
                <a:cs typeface="Arial" pitchFamily="34" charset="0"/>
              </a:rPr>
              <a:t>x</a:t>
            </a:r>
            <a:r>
              <a:rPr lang="en-US" altLang="en-US" sz="1400" dirty="0">
                <a:latin typeface="+mn-lt"/>
                <a:cs typeface="Arial" pitchFamily="34" charset="0"/>
              </a:rPr>
              <a:t>, the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amount of </a:t>
            </a:r>
            <a:r>
              <a:rPr lang="en-US" altLang="en-US" sz="1400" dirty="0">
                <a:latin typeface="+mn-lt"/>
                <a:cs typeface="Arial" pitchFamily="34" charset="0"/>
              </a:rPr>
              <a:t>acid that dissociates, is small compared with the initial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concentration of </a:t>
            </a:r>
            <a:r>
              <a:rPr lang="en-US" altLang="en-US" sz="1400" dirty="0">
                <a:latin typeface="+mn-lt"/>
                <a:cs typeface="Arial" pitchFamily="34" charset="0"/>
              </a:rPr>
              <a:t>acid, 0.20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– </a:t>
            </a:r>
            <a:r>
              <a:rPr lang="en-US" altLang="en-US" sz="1400" i="1" dirty="0" smtClean="0">
                <a:latin typeface="+mn-lt"/>
                <a:cs typeface="Arial" pitchFamily="34" charset="0"/>
              </a:rPr>
              <a:t>x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       0.20</a:t>
            </a:r>
            <a:r>
              <a:rPr lang="en-US" altLang="en-US" sz="1400" dirty="0">
                <a:latin typeface="+mn-lt"/>
                <a:cs typeface="Arial" pitchFamily="34" charset="0"/>
              </a:rPr>
              <a:t>. Thus,</a:t>
            </a:r>
            <a:endParaRPr lang="en-US" altLang="en-US" sz="1400" dirty="0" smtClean="0">
              <a:latin typeface="+mn-lt"/>
              <a:cs typeface="Arial" pitchFamily="34" charset="0"/>
            </a:endParaRP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  <a:cs typeface="Arial" pitchFamily="34" charset="0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  <a:cs typeface="Arial" pitchFamily="34" charset="0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  <a:cs typeface="Arial" pitchFamily="34" charset="0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  <a:cs typeface="Arial" pitchFamily="34" charset="0"/>
            </a:endParaRP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  <a:cs typeface="Arial" pitchFamily="34" charset="0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Solving </a:t>
            </a:r>
            <a:r>
              <a:rPr lang="en-US" altLang="en-US" sz="1400" dirty="0">
                <a:latin typeface="+mn-lt"/>
              </a:rPr>
              <a:t>for </a:t>
            </a:r>
            <a:r>
              <a:rPr lang="en-US" altLang="en-US" sz="1400" i="1" dirty="0">
                <a:latin typeface="+mn-lt"/>
              </a:rPr>
              <a:t>x</a:t>
            </a:r>
            <a:r>
              <a:rPr lang="en-US" altLang="en-US" sz="1400" dirty="0">
                <a:latin typeface="+mn-lt"/>
              </a:rPr>
              <a:t>, we have:</a:t>
            </a: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0" indent="0" eaLnBrk="0" hangingPunct="0">
              <a:spcBef>
                <a:spcPts val="600"/>
              </a:spcBef>
              <a:defRPr/>
            </a:pPr>
            <a:r>
              <a:rPr lang="en-US" altLang="en-US" sz="1400" dirty="0" smtClean="0">
                <a:latin typeface="+mn-lt"/>
              </a:rPr>
              <a:t>A concentration </a:t>
            </a:r>
            <a:r>
              <a:rPr lang="en-US" altLang="en-US" sz="1400" dirty="0">
                <a:latin typeface="+mn-lt"/>
              </a:rPr>
              <a:t>of 9.9 × </a:t>
            </a:r>
            <a:r>
              <a:rPr lang="en-US" altLang="en-US" sz="1400" dirty="0" smtClean="0">
                <a:latin typeface="+mn-lt"/>
              </a:rPr>
              <a:t>10</a:t>
            </a:r>
            <a:r>
              <a:rPr lang="en-US" altLang="en-US" sz="1400" baseline="30000" dirty="0" smtClean="0">
                <a:latin typeface="+mn-lt"/>
              </a:rPr>
              <a:t>–6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i="1" dirty="0">
                <a:latin typeface="+mn-lt"/>
              </a:rPr>
              <a:t>M</a:t>
            </a:r>
            <a:r>
              <a:rPr lang="en-US" altLang="en-US" sz="1400" dirty="0">
                <a:latin typeface="+mn-lt"/>
              </a:rPr>
              <a:t> is much smaller than 5% of 0.20 </a:t>
            </a:r>
            <a:r>
              <a:rPr lang="en-US" altLang="en-US" sz="1400" i="1" dirty="0" smtClean="0">
                <a:latin typeface="+mn-lt"/>
              </a:rPr>
              <a:t>M</a:t>
            </a:r>
            <a:r>
              <a:rPr lang="en-US" altLang="en-US" sz="1400" dirty="0" smtClean="0">
                <a:latin typeface="+mn-lt"/>
              </a:rPr>
              <a:t>, the </a:t>
            </a:r>
            <a:r>
              <a:rPr lang="en-US" altLang="en-US" sz="1400" dirty="0">
                <a:latin typeface="+mn-lt"/>
              </a:rPr>
              <a:t>initial HCN concentration. Our simplifying approximation </a:t>
            </a:r>
            <a:r>
              <a:rPr lang="en-US" altLang="en-US" sz="1400" dirty="0" smtClean="0">
                <a:latin typeface="+mn-lt"/>
              </a:rPr>
              <a:t>is therefore </a:t>
            </a:r>
            <a:r>
              <a:rPr lang="en-US" altLang="en-US" sz="1400" dirty="0">
                <a:latin typeface="+mn-lt"/>
              </a:rPr>
              <a:t>appropriate. We now calculate the pH of the solution</a:t>
            </a:r>
            <a:r>
              <a:rPr lang="en-US" altLang="en-US" sz="1400" dirty="0" smtClean="0">
                <a:latin typeface="+mn-lt"/>
              </a:rPr>
              <a:t>:</a:t>
            </a:r>
          </a:p>
          <a:p>
            <a:pPr marL="0" indent="0" algn="ctr" eaLnBrk="0" hangingPunct="0">
              <a:spcBef>
                <a:spcPts val="0"/>
              </a:spcBef>
              <a:defRPr/>
            </a:pPr>
            <a:endParaRPr lang="sv-SE" altLang="en-US" sz="1400" dirty="0" smtClean="0">
              <a:latin typeface="+mn-lt"/>
            </a:endParaRPr>
          </a:p>
          <a:p>
            <a:pPr marL="0" indent="0" algn="ctr" eaLnBrk="0" hangingPunct="0">
              <a:spcBef>
                <a:spcPts val="0"/>
              </a:spcBef>
              <a:defRPr/>
            </a:pPr>
            <a:r>
              <a:rPr lang="sv-SE" altLang="en-US" sz="1400" dirty="0" smtClean="0">
                <a:latin typeface="+mn-lt"/>
              </a:rPr>
              <a:t>pH </a:t>
            </a:r>
            <a:r>
              <a:rPr lang="sv-SE" altLang="en-US" sz="1400" dirty="0">
                <a:latin typeface="+mn-lt"/>
              </a:rPr>
              <a:t>= </a:t>
            </a:r>
            <a:r>
              <a:rPr lang="sv-SE" altLang="en-US" sz="1400" dirty="0" smtClean="0">
                <a:latin typeface="+mn-lt"/>
              </a:rPr>
              <a:t>–log[H</a:t>
            </a:r>
            <a:r>
              <a:rPr lang="sv-SE" altLang="en-US" sz="1400" baseline="30000" dirty="0" smtClean="0">
                <a:latin typeface="+mn-lt"/>
              </a:rPr>
              <a:t>+</a:t>
            </a:r>
            <a:r>
              <a:rPr lang="sv-SE" altLang="en-US" sz="1400" dirty="0" smtClean="0">
                <a:latin typeface="+mn-lt"/>
              </a:rPr>
              <a:t>] </a:t>
            </a:r>
            <a:r>
              <a:rPr lang="sv-SE" altLang="en-US" sz="1400" dirty="0">
                <a:latin typeface="+mn-lt"/>
              </a:rPr>
              <a:t>= </a:t>
            </a:r>
            <a:r>
              <a:rPr lang="sv-SE" altLang="en-US" sz="1400" dirty="0" smtClean="0">
                <a:latin typeface="+mn-lt"/>
              </a:rPr>
              <a:t>–log(9.9 </a:t>
            </a:r>
            <a:r>
              <a:rPr lang="en-US" altLang="en-US" sz="1400" dirty="0">
                <a:latin typeface="+mn-lt"/>
              </a:rPr>
              <a:t>× </a:t>
            </a:r>
            <a:r>
              <a:rPr lang="en-US" altLang="en-US" sz="1400" dirty="0" smtClean="0">
                <a:latin typeface="+mn-lt"/>
              </a:rPr>
              <a:t>10</a:t>
            </a:r>
            <a:r>
              <a:rPr lang="en-US" altLang="en-US" sz="1400" baseline="30000" dirty="0" smtClean="0">
                <a:latin typeface="+mn-lt"/>
              </a:rPr>
              <a:t>–6</a:t>
            </a:r>
            <a:r>
              <a:rPr lang="sv-SE" altLang="en-US" sz="1400" dirty="0" smtClean="0">
                <a:latin typeface="+mn-lt"/>
              </a:rPr>
              <a:t>) </a:t>
            </a:r>
            <a:r>
              <a:rPr lang="sv-SE" altLang="en-US" sz="1400" dirty="0">
                <a:latin typeface="+mn-lt"/>
              </a:rPr>
              <a:t>= </a:t>
            </a:r>
            <a:r>
              <a:rPr lang="sv-SE" altLang="en-US" sz="1400" dirty="0" smtClean="0">
                <a:latin typeface="+mn-lt"/>
              </a:rPr>
              <a:t>5.00</a:t>
            </a: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799" y="304800"/>
            <a:ext cx="12003" cy="4811631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1"/>
            <a:ext cx="8823326" cy="24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16.12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Using </a:t>
            </a:r>
            <a:r>
              <a:rPr lang="en-US" altLang="en-US" b="1" i="1" dirty="0" err="1">
                <a:latin typeface="Arial" charset="0"/>
              </a:rPr>
              <a:t>K</a:t>
            </a:r>
            <a:r>
              <a:rPr lang="en-US" altLang="en-US" b="1" i="1" baseline="-25000" dirty="0" err="1">
                <a:latin typeface="Arial" charset="0"/>
              </a:rPr>
              <a:t>a</a:t>
            </a:r>
            <a:r>
              <a:rPr lang="en-US" altLang="en-US" b="1" dirty="0">
                <a:latin typeface="Arial" charset="0"/>
              </a:rPr>
              <a:t> to Calculate pH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7182" y="5116431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174" y="1917431"/>
            <a:ext cx="1552787" cy="4023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140" y="3085655"/>
            <a:ext cx="3568853" cy="5300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681" y="1505679"/>
            <a:ext cx="146050" cy="5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203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140583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5" y="1156756"/>
            <a:ext cx="8261465" cy="114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eaLnBrk="0" hangingPunct="0">
              <a:defRPr/>
            </a:pPr>
            <a:r>
              <a:rPr lang="en-US" sz="1600" b="1" dirty="0" smtClean="0">
                <a:solidFill>
                  <a:srgbClr val="3366FF"/>
                </a:solidFill>
              </a:rPr>
              <a:t>Practice </a:t>
            </a:r>
            <a:r>
              <a:rPr lang="en-US" sz="1600" b="1" dirty="0">
                <a:solidFill>
                  <a:srgbClr val="3366FF"/>
                </a:solidFill>
              </a:rPr>
              <a:t>Exercise 1</a:t>
            </a:r>
          </a:p>
          <a:p>
            <a:pPr marL="0" indent="0" eaLnBrk="0" hangingPunct="0">
              <a:spcBef>
                <a:spcPts val="0"/>
              </a:spcBef>
              <a:defRPr/>
            </a:pPr>
            <a:endParaRPr lang="en-US" altLang="en-US" sz="1000" dirty="0" smtClean="0">
              <a:latin typeface="+mn-lt"/>
            </a:endParaRPr>
          </a:p>
          <a:p>
            <a:pPr marL="0" indent="0" eaLnBrk="0" hangingPunct="0">
              <a:spcBef>
                <a:spcPts val="0"/>
              </a:spcBef>
              <a:defRPr/>
            </a:pPr>
            <a:r>
              <a:rPr lang="en-US" altLang="en-US" sz="1400" dirty="0" smtClean="0">
                <a:latin typeface="+mn-lt"/>
              </a:rPr>
              <a:t>What </a:t>
            </a:r>
            <a:r>
              <a:rPr lang="en-US" altLang="en-US" sz="1400" dirty="0">
                <a:latin typeface="+mn-lt"/>
              </a:rPr>
              <a:t>is the pH of a 0.40 </a:t>
            </a:r>
            <a:r>
              <a:rPr lang="en-US" altLang="en-US" sz="1400" i="1" dirty="0">
                <a:latin typeface="+mn-lt"/>
              </a:rPr>
              <a:t>M</a:t>
            </a:r>
            <a:r>
              <a:rPr lang="en-US" altLang="en-US" sz="1400" dirty="0">
                <a:latin typeface="+mn-lt"/>
              </a:rPr>
              <a:t> solution of benzoic acid</a:t>
            </a:r>
            <a:r>
              <a:rPr lang="en-US" altLang="en-US" sz="1400" dirty="0" smtClean="0">
                <a:latin typeface="+mn-lt"/>
              </a:rPr>
              <a:t>, C</a:t>
            </a:r>
            <a:r>
              <a:rPr lang="en-US" altLang="en-US" sz="1400" baseline="-25000" dirty="0" smtClean="0">
                <a:latin typeface="+mn-lt"/>
              </a:rPr>
              <a:t>6</a:t>
            </a:r>
            <a:r>
              <a:rPr lang="en-US" altLang="en-US" sz="1400" dirty="0" smtClean="0">
                <a:latin typeface="+mn-lt"/>
              </a:rPr>
              <a:t>H</a:t>
            </a:r>
            <a:r>
              <a:rPr lang="en-US" altLang="en-US" sz="1400" baseline="-25000" dirty="0" smtClean="0">
                <a:latin typeface="+mn-lt"/>
              </a:rPr>
              <a:t>5</a:t>
            </a:r>
            <a:r>
              <a:rPr lang="en-US" altLang="en-US" sz="1400" dirty="0" smtClean="0">
                <a:latin typeface="+mn-lt"/>
              </a:rPr>
              <a:t>COOH</a:t>
            </a:r>
            <a:r>
              <a:rPr lang="en-US" altLang="en-US" sz="1400" dirty="0">
                <a:latin typeface="+mn-lt"/>
              </a:rPr>
              <a:t>? (The </a:t>
            </a:r>
            <a:r>
              <a:rPr lang="en-US" altLang="en-US" sz="1400" i="1" dirty="0" err="1">
                <a:latin typeface="+mn-lt"/>
              </a:rPr>
              <a:t>K</a:t>
            </a:r>
            <a:r>
              <a:rPr lang="en-US" altLang="en-US" sz="1400" i="1" baseline="-25000" dirty="0" err="1">
                <a:latin typeface="+mn-lt"/>
              </a:rPr>
              <a:t>a</a:t>
            </a:r>
            <a:r>
              <a:rPr lang="en-US" altLang="en-US" sz="1400" dirty="0">
                <a:latin typeface="+mn-lt"/>
              </a:rPr>
              <a:t> value for benzoic acid is given </a:t>
            </a:r>
            <a:r>
              <a:rPr lang="en-US" altLang="en-US" sz="1400" dirty="0" smtClean="0">
                <a:latin typeface="+mn-lt"/>
              </a:rPr>
              <a:t>in Table </a:t>
            </a:r>
            <a:r>
              <a:rPr lang="en-US" altLang="en-US" sz="1400" dirty="0">
                <a:latin typeface="+mn-lt"/>
              </a:rPr>
              <a:t>16.2.)</a:t>
            </a:r>
          </a:p>
          <a:p>
            <a:pPr marL="0" indent="0" eaLnBrk="0" hangingPunct="0">
              <a:spcBef>
                <a:spcPts val="0"/>
              </a:spcBef>
              <a:defRPr/>
            </a:pPr>
            <a:r>
              <a:rPr lang="en-US" altLang="en-US" sz="1400" b="1" dirty="0">
                <a:latin typeface="+mn-lt"/>
              </a:rPr>
              <a:t>(a) </a:t>
            </a:r>
            <a:r>
              <a:rPr lang="en-US" altLang="en-US" sz="1400" dirty="0">
                <a:latin typeface="+mn-lt"/>
              </a:rPr>
              <a:t>2.30 </a:t>
            </a:r>
            <a:r>
              <a:rPr lang="en-US" altLang="en-US" sz="1400" b="1" dirty="0">
                <a:latin typeface="+mn-lt"/>
              </a:rPr>
              <a:t>(b) </a:t>
            </a:r>
            <a:r>
              <a:rPr lang="en-US" altLang="en-US" sz="1400" dirty="0">
                <a:latin typeface="+mn-lt"/>
              </a:rPr>
              <a:t>2.10 </a:t>
            </a:r>
            <a:r>
              <a:rPr lang="en-US" altLang="en-US" sz="1400" b="1" dirty="0">
                <a:latin typeface="+mn-lt"/>
              </a:rPr>
              <a:t>(c) </a:t>
            </a:r>
            <a:r>
              <a:rPr lang="en-US" altLang="en-US" sz="1400" dirty="0">
                <a:latin typeface="+mn-lt"/>
              </a:rPr>
              <a:t>1.90 </a:t>
            </a:r>
            <a:r>
              <a:rPr lang="en-US" altLang="en-US" sz="1400" b="1" dirty="0">
                <a:latin typeface="+mn-lt"/>
              </a:rPr>
              <a:t>(d) </a:t>
            </a:r>
            <a:r>
              <a:rPr lang="en-US" altLang="en-US" sz="1400" dirty="0">
                <a:latin typeface="+mn-lt"/>
              </a:rPr>
              <a:t>4.20 </a:t>
            </a:r>
            <a:r>
              <a:rPr lang="en-US" altLang="en-US" sz="1400" b="1" dirty="0">
                <a:latin typeface="+mn-lt"/>
              </a:rPr>
              <a:t>(e) </a:t>
            </a:r>
            <a:r>
              <a:rPr lang="en-US" altLang="en-US" sz="1400" dirty="0">
                <a:latin typeface="+mn-lt"/>
              </a:rPr>
              <a:t>4.60</a:t>
            </a:r>
          </a:p>
          <a:p>
            <a:pPr eaLnBrk="0" hangingPunct="0">
              <a:defRPr/>
            </a:pPr>
            <a:endParaRPr lang="en-US" sz="1400" b="1" dirty="0" smtClean="0">
              <a:solidFill>
                <a:srgbClr val="3366FF"/>
              </a:solidFill>
              <a:latin typeface="+mn-lt"/>
            </a:endParaRPr>
          </a:p>
          <a:p>
            <a:pPr eaLnBrk="0" hangingPunct="0">
              <a:defRPr/>
            </a:pPr>
            <a:r>
              <a:rPr lang="en-US" sz="1600" b="1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Practice </a:t>
            </a:r>
            <a:r>
              <a:rPr lang="en-US" sz="1600" b="1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Exercise </a:t>
            </a:r>
            <a:r>
              <a:rPr lang="en-US" sz="1600" b="1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600" b="1" dirty="0">
              <a:solidFill>
                <a:srgbClr val="3366FF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0" hangingPunct="0">
              <a:spcBef>
                <a:spcPts val="0"/>
              </a:spcBef>
              <a:defRPr/>
            </a:pPr>
            <a:endParaRPr lang="en-US" altLang="en-US" sz="1000" dirty="0" smtClean="0">
              <a:latin typeface="+mn-lt"/>
            </a:endParaRPr>
          </a:p>
          <a:p>
            <a:pPr marL="0" indent="0" eaLnBrk="0" hangingPunct="0">
              <a:spcBef>
                <a:spcPts val="0"/>
              </a:spcBef>
              <a:defRPr/>
            </a:pPr>
            <a:r>
              <a:rPr lang="en-US" altLang="en-US" sz="1400" dirty="0" smtClean="0">
                <a:latin typeface="+mn-lt"/>
              </a:rPr>
              <a:t>The </a:t>
            </a:r>
            <a:r>
              <a:rPr lang="en-US" altLang="en-US" sz="1400" i="1" dirty="0" err="1">
                <a:latin typeface="+mn-lt"/>
              </a:rPr>
              <a:t>K</a:t>
            </a:r>
            <a:r>
              <a:rPr lang="en-US" altLang="en-US" sz="1400" i="1" baseline="-25000" dirty="0" err="1">
                <a:latin typeface="+mn-lt"/>
              </a:rPr>
              <a:t>a</a:t>
            </a:r>
            <a:r>
              <a:rPr lang="en-US" altLang="en-US" sz="1400" dirty="0">
                <a:latin typeface="+mn-lt"/>
              </a:rPr>
              <a:t> for niacin (Sample Exercise 16.10) is 1.5 × </a:t>
            </a:r>
            <a:r>
              <a:rPr lang="en-US" altLang="en-US" sz="1400" dirty="0" smtClean="0">
                <a:latin typeface="+mn-lt"/>
              </a:rPr>
              <a:t>10</a:t>
            </a:r>
            <a:r>
              <a:rPr lang="en-US" altLang="en-US" sz="1400" baseline="30000" dirty="0" smtClean="0">
                <a:latin typeface="+mn-lt"/>
              </a:rPr>
              <a:t>–5</a:t>
            </a:r>
            <a:r>
              <a:rPr lang="en-US" altLang="en-US" sz="1400" dirty="0" smtClean="0">
                <a:latin typeface="+mn-lt"/>
              </a:rPr>
              <a:t>. What is </a:t>
            </a:r>
            <a:r>
              <a:rPr lang="en-US" altLang="en-US" sz="1400" dirty="0">
                <a:latin typeface="+mn-lt"/>
              </a:rPr>
              <a:t>the pH of a 0.010 </a:t>
            </a:r>
            <a:r>
              <a:rPr lang="en-US" altLang="en-US" sz="1400" i="1" dirty="0">
                <a:latin typeface="+mn-lt"/>
              </a:rPr>
              <a:t>M</a:t>
            </a:r>
            <a:r>
              <a:rPr lang="en-US" altLang="en-US" sz="1400" dirty="0">
                <a:latin typeface="+mn-lt"/>
              </a:rPr>
              <a:t> solution of niacin?</a:t>
            </a: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799" y="304800"/>
            <a:ext cx="15875" cy="3037915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1"/>
            <a:ext cx="8823326" cy="24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16.12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Using </a:t>
            </a:r>
            <a:r>
              <a:rPr lang="en-US" altLang="en-US" b="1" i="1" dirty="0" err="1">
                <a:latin typeface="Arial" charset="0"/>
              </a:rPr>
              <a:t>K</a:t>
            </a:r>
            <a:r>
              <a:rPr lang="en-US" altLang="en-US" b="1" i="1" baseline="-25000" dirty="0" err="1">
                <a:latin typeface="Arial" charset="0"/>
              </a:rPr>
              <a:t>a</a:t>
            </a:r>
            <a:r>
              <a:rPr lang="en-US" altLang="en-US" b="1" dirty="0">
                <a:latin typeface="Arial" charset="0"/>
              </a:rPr>
              <a:t> to Calculate pH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11944" y="3342715"/>
            <a:ext cx="440531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33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870531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798763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16.13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Using the Quadratic Equation to Calculate pH </a:t>
            </a:r>
            <a:r>
              <a:rPr lang="en-US" altLang="en-US" b="1" dirty="0" smtClean="0">
                <a:latin typeface="Arial" charset="0"/>
              </a:rPr>
              <a:t>	and </a:t>
            </a:r>
            <a:r>
              <a:rPr lang="en-US" altLang="en-US" b="1" dirty="0">
                <a:latin typeface="Arial" charset="0"/>
              </a:rPr>
              <a:t>Percent Ionization</a:t>
            </a: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440939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800"/>
            <a:ext cx="0" cy="5555482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5860282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449331"/>
            <a:ext cx="8459787" cy="963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altLang="en-US" sz="1600" b="1" dirty="0">
                <a:solidFill>
                  <a:srgbClr val="3366FF"/>
                </a:solidFill>
              </a:rPr>
              <a:t>Solution</a:t>
            </a:r>
            <a:endParaRPr lang="en-US" altLang="en-US" sz="1600" dirty="0">
              <a:solidFill>
                <a:schemeClr val="bg1"/>
              </a:solidFill>
            </a:endParaRPr>
          </a:p>
          <a:p>
            <a:pPr marL="283464" indent="-283464" eaLnBrk="0" hangingPunct="0">
              <a:defRPr/>
            </a:pPr>
            <a:endParaRPr lang="en-US" sz="1000" b="1" dirty="0" smtClean="0">
              <a:latin typeface="Times New Roman" pitchFamily="18" charset="0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Analyze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We are asked to calculate the percent ionization of a </a:t>
            </a:r>
            <a:r>
              <a:rPr lang="en-US" sz="1400" dirty="0" smtClean="0">
                <a:latin typeface="+mn-lt"/>
              </a:rPr>
              <a:t>solution of </a:t>
            </a:r>
            <a:r>
              <a:rPr lang="en-US" sz="1400" dirty="0">
                <a:latin typeface="+mn-lt"/>
              </a:rPr>
              <a:t>HF. From Appendix D, we find </a:t>
            </a:r>
            <a:r>
              <a:rPr lang="en-US" sz="1400" dirty="0" smtClean="0">
                <a:latin typeface="+mn-lt"/>
              </a:rPr>
              <a:t/>
            </a:r>
            <a:br>
              <a:rPr lang="en-US" sz="1400" dirty="0" smtClean="0">
                <a:latin typeface="+mn-lt"/>
              </a:rPr>
            </a:br>
            <a:r>
              <a:rPr lang="en-US" sz="1400" i="1" dirty="0" err="1" smtClean="0">
                <a:latin typeface="+mn-lt"/>
              </a:rPr>
              <a:t>K</a:t>
            </a:r>
            <a:r>
              <a:rPr lang="en-US" sz="1400" i="1" baseline="-25000" dirty="0" err="1" smtClean="0">
                <a:latin typeface="+mn-lt"/>
              </a:rPr>
              <a:t>a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= 6.8 </a:t>
            </a:r>
            <a:r>
              <a:rPr lang="en-US" altLang="en-US" sz="1400" dirty="0">
                <a:latin typeface="+mn-lt"/>
              </a:rPr>
              <a:t>× </a:t>
            </a:r>
            <a:r>
              <a:rPr lang="en-US" altLang="en-US" sz="1400" dirty="0" smtClean="0">
                <a:latin typeface="+mn-lt"/>
              </a:rPr>
              <a:t>10</a:t>
            </a:r>
            <a:r>
              <a:rPr lang="en-US" altLang="en-US" sz="1400" baseline="30000" dirty="0" smtClean="0">
                <a:latin typeface="+mn-lt"/>
              </a:rPr>
              <a:t>–4</a:t>
            </a:r>
            <a:r>
              <a:rPr lang="en-US" sz="1400" dirty="0" smtClean="0">
                <a:latin typeface="+mn-lt"/>
              </a:rPr>
              <a:t>.</a:t>
            </a: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Plan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We approach this problem as for previous </a:t>
            </a:r>
            <a:r>
              <a:rPr lang="en-US" sz="1400" dirty="0" smtClean="0">
                <a:latin typeface="+mn-lt"/>
              </a:rPr>
              <a:t>equilibrium problems</a:t>
            </a:r>
            <a:r>
              <a:rPr lang="en-US" sz="1400" dirty="0">
                <a:latin typeface="+mn-lt"/>
              </a:rPr>
              <a:t>: We write the chemical equation for the </a:t>
            </a:r>
            <a:r>
              <a:rPr lang="en-US" sz="1400" dirty="0" smtClean="0">
                <a:latin typeface="+mn-lt"/>
              </a:rPr>
              <a:t>equilibrium and </a:t>
            </a:r>
            <a:r>
              <a:rPr lang="en-US" sz="1400" dirty="0">
                <a:latin typeface="+mn-lt"/>
              </a:rPr>
              <a:t>tabulate the known and unknown concentrations of </a:t>
            </a:r>
            <a:r>
              <a:rPr lang="en-US" sz="1400" dirty="0" smtClean="0">
                <a:latin typeface="+mn-lt"/>
              </a:rPr>
              <a:t>all species</a:t>
            </a:r>
            <a:r>
              <a:rPr lang="en-US" sz="1400" dirty="0">
                <a:latin typeface="+mn-lt"/>
              </a:rPr>
              <a:t>. We then substitute the equilibrium concentrations </a:t>
            </a:r>
            <a:r>
              <a:rPr lang="en-US" sz="1400" dirty="0" smtClean="0">
                <a:latin typeface="+mn-lt"/>
              </a:rPr>
              <a:t>into the </a:t>
            </a:r>
            <a:r>
              <a:rPr lang="en-US" sz="1400" dirty="0">
                <a:latin typeface="+mn-lt"/>
              </a:rPr>
              <a:t>equilibrium-constant expression and solve for the </a:t>
            </a:r>
            <a:r>
              <a:rPr lang="en-US" sz="1400" dirty="0" smtClean="0">
                <a:latin typeface="+mn-lt"/>
              </a:rPr>
              <a:t>unknown concentration </a:t>
            </a:r>
            <a:r>
              <a:rPr lang="en-US" sz="1400" dirty="0">
                <a:latin typeface="+mn-lt"/>
              </a:rPr>
              <a:t>of H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.</a:t>
            </a: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>
                <a:latin typeface="+mn-lt"/>
              </a:rPr>
              <a:t>Solve</a:t>
            </a:r>
          </a:p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The equilibrium reaction and equilibrium concentrations </a:t>
            </a:r>
            <a:r>
              <a:rPr lang="en-US" sz="1400" dirty="0" smtClean="0">
                <a:latin typeface="+mn-lt"/>
              </a:rPr>
              <a:t>are as </a:t>
            </a:r>
            <a:r>
              <a:rPr lang="en-US" sz="1400" dirty="0">
                <a:latin typeface="+mn-lt"/>
              </a:rPr>
              <a:t>follows:</a:t>
            </a: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4" y="1030000"/>
            <a:ext cx="8591972" cy="289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Calculate the pH and percentage of HF molecules ionized in a 0.10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 HF solution.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6"/>
          <a:stretch/>
        </p:blipFill>
        <p:spPr>
          <a:xfrm>
            <a:off x="2459841" y="3988051"/>
            <a:ext cx="4420632" cy="172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835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870531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798763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16.13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Using the Quadratic Equation to Calculate pH </a:t>
            </a:r>
            <a:r>
              <a:rPr lang="en-US" altLang="en-US" b="1" dirty="0" smtClean="0">
                <a:latin typeface="Arial" charset="0"/>
              </a:rPr>
              <a:t>	and </a:t>
            </a:r>
            <a:r>
              <a:rPr lang="en-US" altLang="en-US" b="1" dirty="0">
                <a:latin typeface="Arial" charset="0"/>
              </a:rPr>
              <a:t>Percent Ionization</a:t>
            </a: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440939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800"/>
            <a:ext cx="0" cy="5764802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6069602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449331"/>
            <a:ext cx="8459787" cy="75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The </a:t>
            </a:r>
            <a:r>
              <a:rPr lang="en-US" sz="1400" dirty="0">
                <a:latin typeface="+mn-lt"/>
              </a:rPr>
              <a:t>equilibrium-constant expression is</a:t>
            </a:r>
            <a:r>
              <a:rPr lang="en-US" sz="1400" dirty="0" smtClean="0">
                <a:latin typeface="+mn-lt"/>
              </a:rPr>
              <a:t>:</a:t>
            </a: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When </a:t>
            </a:r>
            <a:r>
              <a:rPr lang="en-US" sz="1400" dirty="0">
                <a:latin typeface="+mn-lt"/>
              </a:rPr>
              <a:t>we try solving this equation using the </a:t>
            </a:r>
            <a:r>
              <a:rPr lang="en-US" sz="1400" dirty="0" smtClean="0">
                <a:latin typeface="+mn-lt"/>
              </a:rPr>
              <a:t>approximation 0.10 – </a:t>
            </a:r>
            <a:r>
              <a:rPr lang="en-US" sz="1400" i="1" dirty="0" smtClean="0">
                <a:latin typeface="+mn-lt"/>
              </a:rPr>
              <a:t>x</a:t>
            </a:r>
            <a:r>
              <a:rPr lang="en-US" sz="1400" dirty="0" smtClean="0">
                <a:latin typeface="+mn-lt"/>
              </a:rPr>
              <a:t>      0.10 </a:t>
            </a:r>
            <a:r>
              <a:rPr lang="en-US" sz="1400" dirty="0">
                <a:latin typeface="+mn-lt"/>
              </a:rPr>
              <a:t>(that is, by neglecting the concentration </a:t>
            </a:r>
            <a:r>
              <a:rPr lang="en-US" sz="1400" dirty="0" smtClean="0">
                <a:latin typeface="+mn-lt"/>
              </a:rPr>
              <a:t>of acid </a:t>
            </a:r>
            <a:r>
              <a:rPr lang="en-US" sz="1400" dirty="0">
                <a:latin typeface="+mn-lt"/>
              </a:rPr>
              <a:t>that ionizes), we obtain: </a:t>
            </a:r>
            <a:endParaRPr lang="en-US" sz="1400" dirty="0" smtClean="0">
              <a:latin typeface="+mn-lt"/>
            </a:endParaRPr>
          </a:p>
          <a:p>
            <a:pPr marL="0" indent="0" algn="ctr" eaLnBrk="0" hangingPunct="0">
              <a:defRPr/>
            </a:pPr>
            <a:r>
              <a:rPr lang="en-US" sz="1400" i="1" dirty="0" smtClean="0">
                <a:latin typeface="+mn-lt"/>
              </a:rPr>
              <a:t>x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= 8.2 </a:t>
            </a:r>
            <a:r>
              <a:rPr lang="en-US" altLang="en-US" sz="1400" dirty="0">
                <a:latin typeface="+mn-lt"/>
              </a:rPr>
              <a:t>× </a:t>
            </a:r>
            <a:r>
              <a:rPr lang="en-US" altLang="en-US" sz="1400" dirty="0" smtClean="0">
                <a:latin typeface="+mn-lt"/>
              </a:rPr>
              <a:t>10</a:t>
            </a:r>
            <a:r>
              <a:rPr lang="en-US" altLang="en-US" sz="1400" baseline="30000" dirty="0" smtClean="0">
                <a:latin typeface="+mn-lt"/>
              </a:rPr>
              <a:t>–3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i="1" dirty="0">
                <a:latin typeface="+mn-lt"/>
              </a:rPr>
              <a:t>M</a:t>
            </a: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Because </a:t>
            </a:r>
            <a:r>
              <a:rPr lang="en-US" sz="1400" dirty="0">
                <a:latin typeface="+mn-lt"/>
              </a:rPr>
              <a:t>this approximation is greater than 5% of 0.10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, however</a:t>
            </a:r>
            <a:r>
              <a:rPr lang="en-US" sz="1400" dirty="0" smtClean="0">
                <a:latin typeface="+mn-lt"/>
              </a:rPr>
              <a:t>, we </a:t>
            </a:r>
            <a:r>
              <a:rPr lang="en-US" sz="1400" dirty="0">
                <a:latin typeface="+mn-lt"/>
              </a:rPr>
              <a:t>should work the problem in standard quadratic form</a:t>
            </a:r>
            <a:r>
              <a:rPr lang="en-US" sz="1400" dirty="0" smtClean="0">
                <a:latin typeface="+mn-lt"/>
              </a:rPr>
              <a:t>. Rearranging</a:t>
            </a:r>
            <a:r>
              <a:rPr lang="en-US" sz="1400" dirty="0">
                <a:latin typeface="+mn-lt"/>
              </a:rPr>
              <a:t>, we have</a:t>
            </a:r>
            <a:r>
              <a:rPr lang="en-US" sz="1400" dirty="0" smtClean="0">
                <a:latin typeface="+mn-lt"/>
              </a:rPr>
              <a:t>:</a:t>
            </a: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Substituting </a:t>
            </a:r>
            <a:r>
              <a:rPr lang="en-US" sz="1400" dirty="0">
                <a:latin typeface="+mn-lt"/>
              </a:rPr>
              <a:t>these values in the standard quadratic </a:t>
            </a:r>
            <a:r>
              <a:rPr lang="en-US" sz="1400" dirty="0" smtClean="0">
                <a:latin typeface="+mn-lt"/>
              </a:rPr>
              <a:t>formula gives</a:t>
            </a:r>
            <a:r>
              <a:rPr lang="en-US" sz="1400" dirty="0">
                <a:latin typeface="+mn-lt"/>
              </a:rPr>
              <a:t>:</a:t>
            </a: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4" y="1030000"/>
            <a:ext cx="8591972" cy="289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307" y="1768591"/>
            <a:ext cx="3006104" cy="4205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879" y="3764708"/>
            <a:ext cx="2582959" cy="7316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227" y="5117608"/>
            <a:ext cx="3834866" cy="8660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458" y="2442112"/>
            <a:ext cx="146050" cy="5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87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870531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798763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16.13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Using the Quadratic Equation to Calculate pH </a:t>
            </a:r>
            <a:r>
              <a:rPr lang="en-US" altLang="en-US" b="1" dirty="0" smtClean="0">
                <a:latin typeface="Arial" charset="0"/>
              </a:rPr>
              <a:t>	and </a:t>
            </a:r>
            <a:r>
              <a:rPr lang="en-US" altLang="en-US" b="1" dirty="0">
                <a:latin typeface="Arial" charset="0"/>
              </a:rPr>
              <a:t>Percent Ionization</a:t>
            </a: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440939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800"/>
            <a:ext cx="0" cy="5764802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6069602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449331"/>
            <a:ext cx="8459787" cy="75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Of the two solutions, only the positive value for </a:t>
            </a:r>
            <a:r>
              <a:rPr lang="en-US" sz="1400" i="1" dirty="0">
                <a:latin typeface="+mn-lt"/>
              </a:rPr>
              <a:t>x</a:t>
            </a:r>
            <a:r>
              <a:rPr lang="en-US" sz="1400" dirty="0">
                <a:latin typeface="+mn-lt"/>
              </a:rPr>
              <a:t> is </a:t>
            </a:r>
            <a:r>
              <a:rPr lang="en-US" sz="1400" dirty="0" smtClean="0">
                <a:latin typeface="+mn-lt"/>
              </a:rPr>
              <a:t>chemically reasonable</a:t>
            </a:r>
            <a:r>
              <a:rPr lang="en-US" sz="1400" dirty="0">
                <a:latin typeface="+mn-lt"/>
              </a:rPr>
              <a:t>. From that value, we can determine </a:t>
            </a:r>
            <a:r>
              <a:rPr lang="en-US" sz="1400" dirty="0" smtClean="0">
                <a:latin typeface="+mn-lt"/>
              </a:rPr>
              <a:t>[H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] </a:t>
            </a:r>
            <a:r>
              <a:rPr lang="en-US" sz="1400" dirty="0">
                <a:latin typeface="+mn-lt"/>
              </a:rPr>
              <a:t>and </a:t>
            </a:r>
            <a:r>
              <a:rPr lang="en-US" sz="1400" dirty="0" smtClean="0">
                <a:latin typeface="+mn-lt"/>
              </a:rPr>
              <a:t>hence the </a:t>
            </a:r>
            <a:r>
              <a:rPr lang="en-US" sz="1400" dirty="0">
                <a:latin typeface="+mn-lt"/>
              </a:rPr>
              <a:t>pH</a:t>
            </a:r>
            <a:r>
              <a:rPr lang="en-US" sz="1400" dirty="0" smtClean="0">
                <a:latin typeface="+mn-lt"/>
              </a:rPr>
              <a:t>:</a:t>
            </a:r>
          </a:p>
          <a:p>
            <a:pPr marL="0" indent="0" algn="ctr" eaLnBrk="0" hangingPunct="0">
              <a:defRPr/>
            </a:pPr>
            <a:r>
              <a:rPr lang="pt-BR" sz="1400" i="1" dirty="0">
                <a:latin typeface="+mn-lt"/>
              </a:rPr>
              <a:t>x</a:t>
            </a:r>
            <a:r>
              <a:rPr lang="pt-BR" sz="1400" dirty="0">
                <a:latin typeface="+mn-lt"/>
              </a:rPr>
              <a:t> = [</a:t>
            </a:r>
            <a:r>
              <a:rPr lang="pt-BR" sz="1400" dirty="0" smtClean="0">
                <a:latin typeface="+mn-lt"/>
              </a:rPr>
              <a:t>H</a:t>
            </a:r>
            <a:r>
              <a:rPr lang="pt-BR" sz="1400" baseline="30000" dirty="0" smtClean="0">
                <a:latin typeface="+mn-lt"/>
              </a:rPr>
              <a:t>+</a:t>
            </a:r>
            <a:r>
              <a:rPr lang="pt-BR" sz="1400" dirty="0" smtClean="0">
                <a:latin typeface="+mn-lt"/>
              </a:rPr>
              <a:t>] </a:t>
            </a:r>
            <a:r>
              <a:rPr lang="pt-BR" sz="1400" dirty="0">
                <a:latin typeface="+mn-lt"/>
              </a:rPr>
              <a:t>= </a:t>
            </a:r>
            <a:r>
              <a:rPr lang="pt-BR" sz="1400" dirty="0" smtClean="0">
                <a:latin typeface="+mn-lt"/>
              </a:rPr>
              <a:t>[F</a:t>
            </a:r>
            <a:r>
              <a:rPr lang="pt-BR" sz="1400" baseline="30000" dirty="0" smtClean="0">
                <a:latin typeface="+mn-lt"/>
              </a:rPr>
              <a:t>–</a:t>
            </a:r>
            <a:r>
              <a:rPr lang="pt-BR" sz="1400" dirty="0" smtClean="0">
                <a:latin typeface="+mn-lt"/>
              </a:rPr>
              <a:t>] </a:t>
            </a:r>
            <a:r>
              <a:rPr lang="pt-BR" sz="1400" dirty="0">
                <a:latin typeface="+mn-lt"/>
              </a:rPr>
              <a:t>= 7.9 </a:t>
            </a:r>
            <a:r>
              <a:rPr lang="en-US" altLang="en-US" sz="1400" dirty="0">
                <a:latin typeface="+mn-lt"/>
              </a:rPr>
              <a:t>× </a:t>
            </a:r>
            <a:r>
              <a:rPr lang="en-US" altLang="en-US" sz="1400" dirty="0" smtClean="0">
                <a:latin typeface="+mn-lt"/>
              </a:rPr>
              <a:t>10</a:t>
            </a:r>
            <a:r>
              <a:rPr lang="en-US" altLang="en-US" sz="1400" baseline="30000" dirty="0" smtClean="0">
                <a:latin typeface="+mn-lt"/>
              </a:rPr>
              <a:t>–3</a:t>
            </a:r>
            <a:r>
              <a:rPr lang="pt-BR" sz="1400" dirty="0" smtClean="0">
                <a:latin typeface="+mn-lt"/>
              </a:rPr>
              <a:t> </a:t>
            </a:r>
            <a:r>
              <a:rPr lang="pt-BR" sz="1400" i="1" dirty="0">
                <a:latin typeface="+mn-lt"/>
              </a:rPr>
              <a:t>M</a:t>
            </a:r>
            <a:r>
              <a:rPr lang="pt-BR" sz="1400" dirty="0">
                <a:latin typeface="+mn-lt"/>
              </a:rPr>
              <a:t>, so pH = </a:t>
            </a:r>
            <a:r>
              <a:rPr lang="pt-BR" sz="1400" dirty="0" smtClean="0">
                <a:latin typeface="+mn-lt"/>
              </a:rPr>
              <a:t>–log[H</a:t>
            </a:r>
            <a:r>
              <a:rPr lang="pt-BR" sz="1400" baseline="30000" dirty="0" smtClean="0">
                <a:latin typeface="+mn-lt"/>
              </a:rPr>
              <a:t>+</a:t>
            </a:r>
            <a:r>
              <a:rPr lang="pt-BR" sz="1400" dirty="0" smtClean="0">
                <a:latin typeface="+mn-lt"/>
              </a:rPr>
              <a:t>] </a:t>
            </a:r>
            <a:r>
              <a:rPr lang="pt-BR" sz="1400" dirty="0">
                <a:latin typeface="+mn-lt"/>
              </a:rPr>
              <a:t>= </a:t>
            </a:r>
            <a:r>
              <a:rPr lang="pt-BR" sz="1400" dirty="0" smtClean="0">
                <a:latin typeface="+mn-lt"/>
              </a:rPr>
              <a:t>2.10</a:t>
            </a:r>
          </a:p>
          <a:p>
            <a:pPr marL="0" indent="0" eaLnBrk="0" hangingPunct="0">
              <a:defRPr/>
            </a:pPr>
            <a:endParaRPr lang="pt-BR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From our result, we can calculate the percent of molecules ionized</a:t>
            </a:r>
            <a:r>
              <a:rPr lang="en-US" sz="1400" dirty="0" smtClean="0">
                <a:latin typeface="+mn-lt"/>
              </a:rPr>
              <a:t>:</a:t>
            </a: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Practice Exercise </a:t>
            </a:r>
            <a:r>
              <a:rPr lang="en-US" sz="1600" b="1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600" b="1" dirty="0">
              <a:solidFill>
                <a:srgbClr val="3366FF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0" hangingPunct="0">
              <a:defRPr/>
            </a:pPr>
            <a:endParaRPr 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What </a:t>
            </a:r>
            <a:r>
              <a:rPr lang="en-US" sz="1400" dirty="0">
                <a:latin typeface="+mn-lt"/>
              </a:rPr>
              <a:t>is the pH of a 0.010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 solution of HF?</a:t>
            </a:r>
          </a:p>
          <a:p>
            <a:pPr marL="0" indent="0" eaLnBrk="0" hangingPunct="0">
              <a:defRPr/>
            </a:pPr>
            <a:r>
              <a:rPr lang="en-US" sz="1400" b="1" dirty="0">
                <a:latin typeface="+mn-lt"/>
              </a:rPr>
              <a:t>(a) </a:t>
            </a:r>
            <a:r>
              <a:rPr lang="en-US" sz="1400" dirty="0">
                <a:latin typeface="+mn-lt"/>
              </a:rPr>
              <a:t>1.58</a:t>
            </a:r>
            <a:r>
              <a:rPr lang="en-US" sz="1400" b="1" dirty="0">
                <a:latin typeface="+mn-lt"/>
              </a:rPr>
              <a:t> (b) </a:t>
            </a:r>
            <a:r>
              <a:rPr lang="en-US" sz="1400" dirty="0">
                <a:latin typeface="+mn-lt"/>
              </a:rPr>
              <a:t>2.10 </a:t>
            </a:r>
            <a:r>
              <a:rPr lang="en-US" sz="1400" b="1" dirty="0">
                <a:latin typeface="+mn-lt"/>
              </a:rPr>
              <a:t>(c) </a:t>
            </a:r>
            <a:r>
              <a:rPr lang="en-US" sz="1400" dirty="0">
                <a:latin typeface="+mn-lt"/>
              </a:rPr>
              <a:t>2.30 </a:t>
            </a:r>
            <a:r>
              <a:rPr lang="en-US" sz="1400" b="1" dirty="0">
                <a:latin typeface="+mn-lt"/>
              </a:rPr>
              <a:t>(d) </a:t>
            </a:r>
            <a:r>
              <a:rPr lang="en-US" sz="1400" dirty="0">
                <a:latin typeface="+mn-lt"/>
              </a:rPr>
              <a:t>2.58 </a:t>
            </a:r>
            <a:r>
              <a:rPr lang="en-US" sz="1400" b="1" dirty="0">
                <a:latin typeface="+mn-lt"/>
              </a:rPr>
              <a:t>(e) </a:t>
            </a:r>
            <a:r>
              <a:rPr lang="en-US" sz="1400" dirty="0">
                <a:latin typeface="+mn-lt"/>
              </a:rPr>
              <a:t>2.64</a:t>
            </a:r>
          </a:p>
          <a:p>
            <a:pPr eaLnBrk="0" hangingPunct="0">
              <a:defRPr/>
            </a:pPr>
            <a:endParaRPr lang="en-US" sz="1400" b="1" dirty="0" smtClean="0">
              <a:solidFill>
                <a:srgbClr val="3366FF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en-US" sz="1600" b="1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Practice </a:t>
            </a:r>
            <a:r>
              <a:rPr lang="en-US" sz="1600" b="1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Exercise 2</a:t>
            </a:r>
          </a:p>
          <a:p>
            <a:pPr marL="0" indent="0" eaLnBrk="0" hangingPunct="0">
              <a:defRPr/>
            </a:pPr>
            <a:endParaRPr 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In </a:t>
            </a:r>
            <a:r>
              <a:rPr lang="en-US" sz="1400" dirty="0">
                <a:latin typeface="+mn-lt"/>
              </a:rPr>
              <a:t>Practice Exercise 2 for Sample Exercise 16.11, we found </a:t>
            </a:r>
            <a:r>
              <a:rPr lang="en-US" sz="1400" dirty="0" smtClean="0">
                <a:latin typeface="+mn-lt"/>
              </a:rPr>
              <a:t>that the </a:t>
            </a:r>
            <a:r>
              <a:rPr lang="en-US" sz="1400" dirty="0">
                <a:latin typeface="+mn-lt"/>
              </a:rPr>
              <a:t>percent ionization of niacin 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K</a:t>
            </a:r>
            <a:r>
              <a:rPr lang="en-US" sz="1400" i="1" baseline="-25000" dirty="0" err="1" smtClean="0">
                <a:latin typeface="+mn-lt"/>
              </a:rPr>
              <a:t>a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= 1.5 </a:t>
            </a:r>
            <a:r>
              <a:rPr lang="en-US" altLang="en-US" sz="1400" dirty="0">
                <a:latin typeface="+mn-lt"/>
              </a:rPr>
              <a:t>× </a:t>
            </a:r>
            <a:r>
              <a:rPr lang="en-US" altLang="en-US" sz="1400" dirty="0" smtClean="0">
                <a:latin typeface="+mn-lt"/>
              </a:rPr>
              <a:t>10</a:t>
            </a:r>
            <a:r>
              <a:rPr lang="en-US" altLang="en-US" sz="1400" baseline="30000" dirty="0" smtClean="0">
                <a:latin typeface="+mn-lt"/>
              </a:rPr>
              <a:t>–5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in a </a:t>
            </a:r>
            <a:r>
              <a:rPr lang="en-US" sz="1400" dirty="0" smtClean="0">
                <a:latin typeface="+mn-lt"/>
              </a:rPr>
              <a:t>0.020 </a:t>
            </a:r>
            <a:r>
              <a:rPr lang="en-US" sz="1400" i="1" dirty="0" smtClean="0">
                <a:latin typeface="+mn-lt"/>
              </a:rPr>
              <a:t>M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solution is 2.7%. Calculate the percentage of niacin </a:t>
            </a:r>
            <a:r>
              <a:rPr lang="en-US" sz="1400" dirty="0" smtClean="0">
                <a:latin typeface="+mn-lt"/>
              </a:rPr>
              <a:t>molecules ionized </a:t>
            </a:r>
            <a:r>
              <a:rPr lang="en-US" sz="1400" dirty="0">
                <a:latin typeface="+mn-lt"/>
              </a:rPr>
              <a:t>in a solution that is </a:t>
            </a:r>
            <a:r>
              <a:rPr lang="en-US" sz="1400" b="1" dirty="0">
                <a:latin typeface="+mn-lt"/>
              </a:rPr>
              <a:t>(a) </a:t>
            </a:r>
            <a:r>
              <a:rPr lang="en-US" sz="1400" dirty="0">
                <a:latin typeface="+mn-lt"/>
              </a:rPr>
              <a:t>0.010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, </a:t>
            </a:r>
            <a:r>
              <a:rPr lang="en-US" sz="1400" b="1" dirty="0">
                <a:latin typeface="+mn-lt"/>
              </a:rPr>
              <a:t>(b) </a:t>
            </a:r>
            <a:r>
              <a:rPr lang="en-US" sz="1400" dirty="0">
                <a:latin typeface="+mn-lt"/>
              </a:rPr>
              <a:t>1.0 </a:t>
            </a:r>
            <a:r>
              <a:rPr lang="en-US" altLang="en-US" sz="1400" dirty="0">
                <a:latin typeface="+mn-lt"/>
              </a:rPr>
              <a:t>× </a:t>
            </a:r>
            <a:r>
              <a:rPr lang="en-US" altLang="en-US" sz="1400" dirty="0" smtClean="0">
                <a:latin typeface="+mn-lt"/>
              </a:rPr>
              <a:t>10</a:t>
            </a:r>
            <a:r>
              <a:rPr lang="en-US" altLang="en-US" sz="1400" baseline="30000" dirty="0" smtClean="0">
                <a:latin typeface="+mn-lt"/>
              </a:rPr>
              <a:t>–3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.</a:t>
            </a: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4" y="1030000"/>
            <a:ext cx="8591972" cy="289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24" y="2704837"/>
            <a:ext cx="4230478" cy="85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415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322149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800" y="304801"/>
            <a:ext cx="14453" cy="579380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1"/>
            <a:ext cx="8723314" cy="53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The hydrogen sulfite ion (</a:t>
            </a:r>
            <a:r>
              <a:rPr lang="en-US" sz="1400" dirty="0" smtClean="0">
                <a:latin typeface="+mn-lt"/>
              </a:rPr>
              <a:t>HSO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is </a:t>
            </a:r>
            <a:r>
              <a:rPr lang="en-US" sz="1400" dirty="0" err="1">
                <a:latin typeface="+mn-lt"/>
              </a:rPr>
              <a:t>amphiprotic</a:t>
            </a:r>
            <a:r>
              <a:rPr lang="en-US" sz="1400" dirty="0">
                <a:latin typeface="+mn-lt"/>
              </a:rPr>
              <a:t>. Write an equation for the reaction of </a:t>
            </a:r>
            <a:r>
              <a:rPr lang="en-US" sz="1400" dirty="0" smtClean="0">
                <a:latin typeface="+mn-lt"/>
              </a:rPr>
              <a:t>HSO</a:t>
            </a:r>
            <a:r>
              <a:rPr lang="en-US" sz="1400" baseline="-25000" dirty="0">
                <a:latin typeface="+mn-lt"/>
              </a:rPr>
              <a:t>3</a:t>
            </a:r>
            <a:r>
              <a:rPr lang="en-US" sz="1400" baseline="30000" dirty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with water </a:t>
            </a:r>
            <a:r>
              <a:rPr lang="en-US" sz="1400" b="1" dirty="0">
                <a:latin typeface="+mn-lt"/>
              </a:rPr>
              <a:t>(a) </a:t>
            </a:r>
            <a:r>
              <a:rPr lang="en-US" sz="1400" dirty="0">
                <a:latin typeface="+mn-lt"/>
              </a:rPr>
              <a:t>in which the ion </a:t>
            </a:r>
            <a:r>
              <a:rPr lang="en-US" sz="1400" dirty="0" smtClean="0">
                <a:latin typeface="+mn-lt"/>
              </a:rPr>
              <a:t>acts as </a:t>
            </a:r>
            <a:r>
              <a:rPr lang="en-US" sz="1400" dirty="0">
                <a:latin typeface="+mn-lt"/>
              </a:rPr>
              <a:t>an acid and</a:t>
            </a:r>
            <a:r>
              <a:rPr lang="en-US" sz="1400" b="1" dirty="0">
                <a:latin typeface="+mn-lt"/>
              </a:rPr>
              <a:t> (b) </a:t>
            </a:r>
            <a:r>
              <a:rPr lang="en-US" sz="1400" dirty="0">
                <a:latin typeface="+mn-lt"/>
              </a:rPr>
              <a:t>in which the ion acts as a base. In both cases identify the conjugate acid–base pairs.</a:t>
            </a: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7264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16.2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Writing Equations for Proton-Transfer Reactions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9563" y="6098601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20675" y="1333036"/>
            <a:ext cx="8723313" cy="2908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altLang="en-US" sz="1600" b="1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Solution</a:t>
            </a: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</a:rPr>
              <a:t>Analyze </a:t>
            </a:r>
            <a:r>
              <a:rPr lang="en-US" altLang="en-US" sz="1400" b="1" dirty="0">
                <a:latin typeface="+mn-lt"/>
              </a:rPr>
              <a:t>and Plan </a:t>
            </a:r>
            <a:r>
              <a:rPr lang="en-US" altLang="en-US" sz="1400" dirty="0">
                <a:latin typeface="+mn-lt"/>
              </a:rPr>
              <a:t>We are asked to write two equations </a:t>
            </a:r>
            <a:r>
              <a:rPr lang="en-US" altLang="en-US" sz="1400" dirty="0" smtClean="0">
                <a:latin typeface="+mn-lt"/>
              </a:rPr>
              <a:t>representing reactions </a:t>
            </a:r>
            <a:r>
              <a:rPr lang="en-US" altLang="en-US" sz="1400" dirty="0">
                <a:latin typeface="+mn-lt"/>
              </a:rPr>
              <a:t>between </a:t>
            </a:r>
            <a:r>
              <a:rPr lang="en-US" altLang="en-US" sz="1400" dirty="0" smtClean="0">
                <a:latin typeface="+mn-lt"/>
              </a:rPr>
              <a:t>HSO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and water, one in which </a:t>
            </a:r>
            <a:r>
              <a:rPr lang="en-US" altLang="en-US" sz="1400" dirty="0" smtClean="0">
                <a:latin typeface="+mn-lt"/>
              </a:rPr>
              <a:t>HSO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 should donate </a:t>
            </a:r>
            <a:r>
              <a:rPr lang="en-US" altLang="en-US" sz="1400" dirty="0">
                <a:latin typeface="+mn-lt"/>
              </a:rPr>
              <a:t>a proton to water, thereby acting as a </a:t>
            </a:r>
            <a:r>
              <a:rPr lang="en-US" altLang="en-US" sz="1400" dirty="0" err="1" smtClean="0">
                <a:latin typeface="+mn-lt"/>
              </a:rPr>
              <a:t>Brønsted</a:t>
            </a:r>
            <a:r>
              <a:rPr lang="en-US" altLang="en-US" sz="1400" dirty="0" smtClean="0">
                <a:latin typeface="+mn-lt"/>
              </a:rPr>
              <a:t>–Lowry acid</a:t>
            </a:r>
            <a:r>
              <a:rPr lang="en-US" altLang="en-US" sz="1400" dirty="0">
                <a:latin typeface="+mn-lt"/>
              </a:rPr>
              <a:t>, and one in which </a:t>
            </a:r>
            <a:r>
              <a:rPr lang="en-US" altLang="en-US" sz="1400" dirty="0" smtClean="0">
                <a:latin typeface="+mn-lt"/>
              </a:rPr>
              <a:t>HSO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should accept a proton from water</a:t>
            </a:r>
            <a:r>
              <a:rPr lang="en-US" altLang="en-US" sz="1400" dirty="0" smtClean="0">
                <a:latin typeface="+mn-lt"/>
              </a:rPr>
              <a:t>, thereby </a:t>
            </a:r>
            <a:r>
              <a:rPr lang="en-US" altLang="en-US" sz="1400" dirty="0">
                <a:latin typeface="+mn-lt"/>
              </a:rPr>
              <a:t>acting as a base. We are also asked to identify the </a:t>
            </a:r>
            <a:r>
              <a:rPr lang="en-US" altLang="en-US" sz="1400" dirty="0" smtClean="0">
                <a:latin typeface="+mn-lt"/>
              </a:rPr>
              <a:t>conjugate pairs </a:t>
            </a:r>
            <a:r>
              <a:rPr lang="en-US" altLang="en-US" sz="1400" dirty="0">
                <a:latin typeface="+mn-lt"/>
              </a:rPr>
              <a:t>in each equation</a:t>
            </a:r>
            <a:r>
              <a:rPr lang="en-US" altLang="en-US" sz="1400" dirty="0" smtClean="0">
                <a:latin typeface="+mn-lt"/>
              </a:rPr>
              <a:t>.</a:t>
            </a: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>
                <a:latin typeface="+mn-lt"/>
              </a:rPr>
              <a:t>Solve</a:t>
            </a:r>
          </a:p>
          <a:p>
            <a:pPr marL="283464" indent="-283464" eaLnBrk="0" hangingPunct="0">
              <a:defRPr/>
            </a:pPr>
            <a:r>
              <a:rPr lang="en-US" altLang="en-US" sz="1400" b="1" dirty="0">
                <a:latin typeface="+mn-lt"/>
              </a:rPr>
              <a:t>(a</a:t>
            </a:r>
            <a:r>
              <a:rPr lang="en-US" altLang="en-US" sz="1400" b="1" dirty="0" smtClean="0">
                <a:latin typeface="+mn-lt"/>
              </a:rPr>
              <a:t>)	</a:t>
            </a:r>
            <a:r>
              <a:rPr lang="en-US" altLang="en-US" sz="1400" dirty="0" smtClean="0">
                <a:latin typeface="+mn-lt"/>
              </a:rPr>
              <a:t>HSO</a:t>
            </a:r>
            <a:r>
              <a:rPr lang="en-US" sz="1400" baseline="-25000" dirty="0">
                <a:latin typeface="+mn-lt"/>
              </a:rPr>
              <a:t>3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+ </a:t>
            </a:r>
            <a:r>
              <a:rPr lang="en-US" altLang="en-US" sz="1400" dirty="0" smtClean="0">
                <a:latin typeface="+mn-lt"/>
              </a:rPr>
              <a:t>H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O(</a:t>
            </a:r>
            <a:r>
              <a:rPr lang="en-US" altLang="en-US" sz="1400" i="1" dirty="0" smtClean="0">
                <a:latin typeface="+mn-lt"/>
              </a:rPr>
              <a:t>l</a:t>
            </a:r>
            <a:r>
              <a:rPr lang="en-US" altLang="en-US" sz="1400" dirty="0" smtClean="0">
                <a:latin typeface="+mn-lt"/>
              </a:rPr>
              <a:t>)           SO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baseline="30000" dirty="0" smtClean="0">
                <a:latin typeface="+mn-lt"/>
              </a:rPr>
              <a:t>2–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+ </a:t>
            </a:r>
            <a:r>
              <a:rPr lang="en-US" altLang="en-US" sz="1400" dirty="0" smtClean="0">
                <a:latin typeface="+mn-lt"/>
              </a:rPr>
              <a:t>H</a:t>
            </a:r>
            <a:r>
              <a:rPr lang="en-US" altLang="en-US" sz="1400" baseline="-25000" dirty="0" smtClean="0">
                <a:latin typeface="+mn-lt"/>
              </a:rPr>
              <a:t>3</a:t>
            </a:r>
            <a:r>
              <a:rPr lang="en-US" altLang="en-US" sz="1400" dirty="0" smtClean="0">
                <a:latin typeface="+mn-lt"/>
              </a:rPr>
              <a:t>O</a:t>
            </a:r>
            <a:r>
              <a:rPr lang="en-US" altLang="en-US" sz="1400" baseline="30000" dirty="0" smtClean="0">
                <a:latin typeface="+mn-lt"/>
              </a:rPr>
              <a:t>+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</a:t>
            </a:r>
            <a:endParaRPr lang="en-US" alt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altLang="en-US" sz="1400" dirty="0" smtClean="0">
                <a:latin typeface="+mn-lt"/>
              </a:rPr>
              <a:t>	The </a:t>
            </a:r>
            <a:r>
              <a:rPr lang="en-US" altLang="en-US" sz="1400" dirty="0">
                <a:latin typeface="+mn-lt"/>
              </a:rPr>
              <a:t>conjugate pairs in this equation are </a:t>
            </a:r>
            <a:r>
              <a:rPr lang="en-US" altLang="en-US" sz="1400" dirty="0" smtClean="0">
                <a:latin typeface="+mn-lt"/>
              </a:rPr>
              <a:t>HSO</a:t>
            </a:r>
            <a:r>
              <a:rPr lang="en-US" sz="1400" baseline="-25000" dirty="0">
                <a:latin typeface="+mn-lt"/>
              </a:rPr>
              <a:t>3</a:t>
            </a:r>
            <a:r>
              <a:rPr lang="en-US" sz="1400" baseline="30000" dirty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(acid) and </a:t>
            </a:r>
            <a:r>
              <a:rPr lang="en-US" altLang="en-US" sz="1400" dirty="0" smtClean="0">
                <a:latin typeface="+mn-lt"/>
              </a:rPr>
              <a:t>SO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baseline="30000" dirty="0" smtClean="0">
                <a:latin typeface="+mn-lt"/>
              </a:rPr>
              <a:t>2</a:t>
            </a:r>
            <a:r>
              <a:rPr lang="en-US" sz="1400" baseline="30000" dirty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 (</a:t>
            </a:r>
            <a:r>
              <a:rPr lang="en-US" altLang="en-US" sz="1400" dirty="0">
                <a:latin typeface="+mn-lt"/>
              </a:rPr>
              <a:t>conjugate base), and H</a:t>
            </a:r>
            <a:r>
              <a:rPr lang="en-US" altLang="en-US" sz="1400" baseline="-25000" dirty="0">
                <a:latin typeface="+mn-lt"/>
              </a:rPr>
              <a:t>2</a:t>
            </a:r>
            <a:r>
              <a:rPr lang="en-US" altLang="en-US" sz="1400" dirty="0">
                <a:latin typeface="+mn-lt"/>
              </a:rPr>
              <a:t>O (base) and H</a:t>
            </a:r>
            <a:r>
              <a:rPr lang="en-US" altLang="en-US" sz="1400" baseline="-25000" dirty="0">
                <a:latin typeface="+mn-lt"/>
              </a:rPr>
              <a:t>3</a:t>
            </a:r>
            <a:r>
              <a:rPr lang="en-US" altLang="en-US" sz="1400" dirty="0">
                <a:latin typeface="+mn-lt"/>
              </a:rPr>
              <a:t>O</a:t>
            </a:r>
            <a:r>
              <a:rPr lang="en-US" altLang="en-US" sz="1400" baseline="30000" dirty="0">
                <a:latin typeface="+mn-lt"/>
              </a:rPr>
              <a:t>+</a:t>
            </a:r>
            <a:r>
              <a:rPr lang="en-US" altLang="en-US" sz="1400" dirty="0">
                <a:latin typeface="+mn-lt"/>
              </a:rPr>
              <a:t> (conjugate acid).</a:t>
            </a:r>
          </a:p>
          <a:p>
            <a:pPr marL="283464" indent="-283464" eaLnBrk="0" hangingPunct="0">
              <a:defRPr/>
            </a:pPr>
            <a:r>
              <a:rPr lang="en-US" altLang="en-US" sz="1400" b="1" dirty="0">
                <a:latin typeface="+mn-lt"/>
              </a:rPr>
              <a:t>(b</a:t>
            </a:r>
            <a:r>
              <a:rPr lang="en-US" altLang="en-US" sz="1400" b="1" dirty="0" smtClean="0">
                <a:latin typeface="+mn-lt"/>
              </a:rPr>
              <a:t>)	</a:t>
            </a:r>
            <a:r>
              <a:rPr lang="en-US" altLang="en-US" sz="1400" dirty="0" smtClean="0">
                <a:latin typeface="+mn-lt"/>
              </a:rPr>
              <a:t>HSO</a:t>
            </a:r>
            <a:r>
              <a:rPr lang="en-US" sz="1400" baseline="-25000" dirty="0">
                <a:latin typeface="+mn-lt"/>
              </a:rPr>
              <a:t>3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+ </a:t>
            </a:r>
            <a:r>
              <a:rPr lang="en-US" altLang="en-US" sz="1400" dirty="0" smtClean="0">
                <a:latin typeface="+mn-lt"/>
              </a:rPr>
              <a:t>H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O(</a:t>
            </a:r>
            <a:r>
              <a:rPr lang="en-US" altLang="en-US" sz="1400" i="1" dirty="0" smtClean="0">
                <a:latin typeface="+mn-lt"/>
              </a:rPr>
              <a:t>l</a:t>
            </a:r>
            <a:r>
              <a:rPr lang="en-US" altLang="en-US" sz="1400" dirty="0" smtClean="0">
                <a:latin typeface="+mn-lt"/>
              </a:rPr>
              <a:t>)           H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SO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+ </a:t>
            </a:r>
            <a:r>
              <a:rPr lang="en-US" altLang="en-US" sz="1400" dirty="0" smtClean="0">
                <a:latin typeface="+mn-lt"/>
              </a:rPr>
              <a:t>OH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 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</a:t>
            </a:r>
            <a:endParaRPr lang="en-US" alt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altLang="en-US" sz="1400" dirty="0" smtClean="0">
                <a:latin typeface="+mn-lt"/>
              </a:rPr>
              <a:t>	The </a:t>
            </a:r>
            <a:r>
              <a:rPr lang="en-US" altLang="en-US" sz="1400" dirty="0">
                <a:latin typeface="+mn-lt"/>
              </a:rPr>
              <a:t>conjugate pairs in this equation are H</a:t>
            </a:r>
            <a:r>
              <a:rPr lang="en-US" altLang="en-US" sz="1400" baseline="-25000" dirty="0">
                <a:latin typeface="+mn-lt"/>
              </a:rPr>
              <a:t>2</a:t>
            </a:r>
            <a:r>
              <a:rPr lang="en-US" altLang="en-US" sz="1400" dirty="0">
                <a:latin typeface="+mn-lt"/>
              </a:rPr>
              <a:t>O (acid) and </a:t>
            </a:r>
            <a:r>
              <a:rPr lang="en-US" altLang="en-US" sz="1400" dirty="0" smtClean="0">
                <a:latin typeface="+mn-lt"/>
              </a:rPr>
              <a:t>OH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(</a:t>
            </a:r>
            <a:r>
              <a:rPr lang="en-US" altLang="en-US" sz="1400" dirty="0" smtClean="0">
                <a:latin typeface="+mn-lt"/>
              </a:rPr>
              <a:t>conjugate base</a:t>
            </a:r>
            <a:r>
              <a:rPr lang="en-US" altLang="en-US" sz="1400" dirty="0">
                <a:latin typeface="+mn-lt"/>
              </a:rPr>
              <a:t>), and </a:t>
            </a:r>
            <a:r>
              <a:rPr lang="en-US" altLang="en-US" sz="1400" dirty="0" smtClean="0">
                <a:latin typeface="+mn-lt"/>
              </a:rPr>
              <a:t>HSO</a:t>
            </a:r>
            <a:r>
              <a:rPr lang="en-US" sz="1400" baseline="-25000" dirty="0">
                <a:latin typeface="+mn-lt"/>
              </a:rPr>
              <a:t>3</a:t>
            </a:r>
            <a:r>
              <a:rPr lang="en-US" sz="1400" baseline="30000" dirty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(base) and </a:t>
            </a:r>
            <a:r>
              <a:rPr lang="en-US" altLang="en-US" sz="1400" dirty="0" smtClean="0">
                <a:latin typeface="+mn-lt"/>
              </a:rPr>
              <a:t>H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SO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(conjugate acid</a:t>
            </a:r>
            <a:r>
              <a:rPr lang="en-US" altLang="en-US" sz="1400" dirty="0" smtClean="0">
                <a:latin typeface="+mn-lt"/>
              </a:rPr>
              <a:t>).</a:t>
            </a: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</a:t>
            </a:r>
            <a:r>
              <a:rPr lang="en-US" sz="1600" b="1" dirty="0" smtClean="0">
                <a:solidFill>
                  <a:srgbClr val="3366FF"/>
                </a:solidFill>
              </a:rPr>
              <a:t>1</a:t>
            </a:r>
            <a:endParaRPr lang="en-US" sz="1600" b="1" dirty="0">
              <a:solidFill>
                <a:srgbClr val="3366FF"/>
              </a:solidFill>
            </a:endParaRP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The </a:t>
            </a:r>
            <a:r>
              <a:rPr lang="en-US" altLang="en-US" sz="1400" dirty="0" err="1">
                <a:latin typeface="+mn-lt"/>
              </a:rPr>
              <a:t>dihydrogen</a:t>
            </a:r>
            <a:r>
              <a:rPr lang="en-US" altLang="en-US" sz="1400" dirty="0">
                <a:latin typeface="+mn-lt"/>
              </a:rPr>
              <a:t> phosphate ion, </a:t>
            </a:r>
            <a:r>
              <a:rPr lang="en-US" altLang="en-US" sz="1400" dirty="0" smtClean="0">
                <a:latin typeface="+mn-lt"/>
              </a:rPr>
              <a:t>H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PO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, </a:t>
            </a:r>
            <a:r>
              <a:rPr lang="en-US" altLang="en-US" sz="1400" dirty="0">
                <a:latin typeface="+mn-lt"/>
              </a:rPr>
              <a:t>is </a:t>
            </a:r>
            <a:r>
              <a:rPr lang="en-US" altLang="en-US" sz="1400" dirty="0" err="1">
                <a:latin typeface="+mn-lt"/>
              </a:rPr>
              <a:t>amphiprotic</a:t>
            </a:r>
            <a:r>
              <a:rPr lang="en-US" altLang="en-US" sz="1400" dirty="0" smtClean="0">
                <a:latin typeface="+mn-lt"/>
              </a:rPr>
              <a:t>. </a:t>
            </a: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In which of the following reactions is this ion serving as a base?</a:t>
            </a: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dirty="0">
                <a:latin typeface="+mn-lt"/>
              </a:rPr>
              <a:t>i) </a:t>
            </a:r>
            <a:r>
              <a:rPr lang="en-US" altLang="en-US" sz="1400" dirty="0" smtClean="0">
                <a:latin typeface="+mn-lt"/>
              </a:rPr>
              <a:t>H</a:t>
            </a:r>
            <a:r>
              <a:rPr lang="en-US" altLang="en-US" sz="1400" baseline="-25000" dirty="0" smtClean="0">
                <a:latin typeface="+mn-lt"/>
              </a:rPr>
              <a:t>3</a:t>
            </a:r>
            <a:r>
              <a:rPr lang="en-US" altLang="en-US" sz="1400" dirty="0" smtClean="0">
                <a:latin typeface="+mn-lt"/>
              </a:rPr>
              <a:t>O</a:t>
            </a:r>
            <a:r>
              <a:rPr lang="en-US" altLang="en-US" sz="1400" baseline="30000" dirty="0" smtClean="0">
                <a:latin typeface="+mn-lt"/>
              </a:rPr>
              <a:t>+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+ </a:t>
            </a:r>
            <a:r>
              <a:rPr lang="en-US" altLang="en-US" sz="1400" dirty="0" smtClean="0">
                <a:latin typeface="+mn-lt"/>
              </a:rPr>
              <a:t>H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PO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           H</a:t>
            </a:r>
            <a:r>
              <a:rPr lang="en-US" altLang="en-US" sz="1400" baseline="-25000" dirty="0" smtClean="0">
                <a:latin typeface="+mn-lt"/>
              </a:rPr>
              <a:t>3</a:t>
            </a:r>
            <a:r>
              <a:rPr lang="en-US" altLang="en-US" sz="1400" dirty="0" smtClean="0">
                <a:latin typeface="+mn-lt"/>
              </a:rPr>
              <a:t>PO</a:t>
            </a:r>
            <a:r>
              <a:rPr lang="en-US" altLang="en-US" sz="1400" baseline="-25000" dirty="0" smtClean="0">
                <a:latin typeface="+mn-lt"/>
              </a:rPr>
              <a:t>4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+ </a:t>
            </a:r>
            <a:r>
              <a:rPr lang="en-US" altLang="en-US" sz="1400" dirty="0" smtClean="0">
                <a:latin typeface="+mn-lt"/>
              </a:rPr>
              <a:t>H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O(</a:t>
            </a:r>
            <a:r>
              <a:rPr lang="en-US" altLang="en-US" sz="1400" i="1" dirty="0" smtClean="0">
                <a:latin typeface="+mn-lt"/>
              </a:rPr>
              <a:t>l</a:t>
            </a:r>
            <a:r>
              <a:rPr lang="en-US" altLang="en-US" sz="1400" dirty="0" smtClean="0">
                <a:latin typeface="+mn-lt"/>
              </a:rPr>
              <a:t>)</a:t>
            </a: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>
                <a:latin typeface="+mn-lt"/>
              </a:rPr>
              <a:t>(ii) </a:t>
            </a:r>
            <a:r>
              <a:rPr lang="en-US" altLang="en-US" sz="1400" dirty="0" smtClean="0">
                <a:latin typeface="+mn-lt"/>
              </a:rPr>
              <a:t>H</a:t>
            </a:r>
            <a:r>
              <a:rPr lang="en-US" altLang="en-US" sz="1400" baseline="-25000" dirty="0" smtClean="0">
                <a:latin typeface="+mn-lt"/>
              </a:rPr>
              <a:t>3</a:t>
            </a:r>
            <a:r>
              <a:rPr lang="en-US" altLang="en-US" sz="1400" dirty="0" smtClean="0">
                <a:latin typeface="+mn-lt"/>
              </a:rPr>
              <a:t>O</a:t>
            </a:r>
            <a:r>
              <a:rPr lang="en-US" altLang="en-US" sz="1400" baseline="30000" dirty="0" smtClean="0">
                <a:latin typeface="+mn-lt"/>
              </a:rPr>
              <a:t>+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+ </a:t>
            </a:r>
            <a:r>
              <a:rPr lang="en-US" altLang="en-US" sz="1400" dirty="0" smtClean="0">
                <a:latin typeface="+mn-lt"/>
              </a:rPr>
              <a:t>HPO</a:t>
            </a:r>
            <a:r>
              <a:rPr lang="en-US" sz="1400" baseline="-25000" dirty="0">
                <a:latin typeface="+mn-lt"/>
              </a:rPr>
              <a:t>4</a:t>
            </a:r>
            <a:r>
              <a:rPr lang="en-US" sz="1400" baseline="30000" dirty="0">
                <a:latin typeface="+mn-lt"/>
              </a:rPr>
              <a:t>2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           H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PO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+ </a:t>
            </a:r>
            <a:r>
              <a:rPr lang="en-US" altLang="en-US" sz="1400" dirty="0" smtClean="0">
                <a:latin typeface="+mn-lt"/>
              </a:rPr>
              <a:t>H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O(</a:t>
            </a:r>
            <a:r>
              <a:rPr lang="en-US" altLang="en-US" sz="1400" i="1" dirty="0" smtClean="0">
                <a:latin typeface="+mn-lt"/>
              </a:rPr>
              <a:t>l</a:t>
            </a:r>
            <a:r>
              <a:rPr lang="en-US" altLang="en-US" sz="1400" dirty="0" smtClean="0">
                <a:latin typeface="+mn-lt"/>
              </a:rPr>
              <a:t>)</a:t>
            </a: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>
                <a:latin typeface="+mn-lt"/>
              </a:rPr>
              <a:t>(iii) </a:t>
            </a:r>
            <a:r>
              <a:rPr lang="en-US" altLang="en-US" sz="1400" dirty="0" smtClean="0">
                <a:latin typeface="+mn-lt"/>
              </a:rPr>
              <a:t>H</a:t>
            </a:r>
            <a:r>
              <a:rPr lang="en-US" altLang="en-US" sz="1400" baseline="-25000" dirty="0" smtClean="0">
                <a:latin typeface="+mn-lt"/>
              </a:rPr>
              <a:t>3</a:t>
            </a:r>
            <a:r>
              <a:rPr lang="en-US" altLang="en-US" sz="1400" dirty="0" smtClean="0">
                <a:latin typeface="+mn-lt"/>
              </a:rPr>
              <a:t>PO</a:t>
            </a:r>
            <a:r>
              <a:rPr lang="en-US" altLang="en-US" sz="1400" baseline="-25000" dirty="0" smtClean="0">
                <a:latin typeface="+mn-lt"/>
              </a:rPr>
              <a:t>4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+ </a:t>
            </a:r>
            <a:r>
              <a:rPr lang="en-US" altLang="en-US" sz="1400" dirty="0" smtClean="0">
                <a:latin typeface="+mn-lt"/>
              </a:rPr>
              <a:t>HPO</a:t>
            </a:r>
            <a:r>
              <a:rPr lang="en-US" sz="1400" baseline="-25000" dirty="0">
                <a:latin typeface="+mn-lt"/>
              </a:rPr>
              <a:t>4</a:t>
            </a:r>
            <a:r>
              <a:rPr lang="en-US" sz="1400" baseline="30000" dirty="0">
                <a:latin typeface="+mn-lt"/>
              </a:rPr>
              <a:t>2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           2 H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PO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</a:t>
            </a: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</a:rPr>
              <a:t>(a) </a:t>
            </a:r>
            <a:r>
              <a:rPr lang="en-US" altLang="en-US" sz="1400" dirty="0" smtClean="0">
                <a:latin typeface="+mn-lt"/>
              </a:rPr>
              <a:t>i </a:t>
            </a:r>
            <a:r>
              <a:rPr lang="en-US" altLang="en-US" sz="1400" dirty="0">
                <a:latin typeface="+mn-lt"/>
              </a:rPr>
              <a:t>only </a:t>
            </a:r>
            <a:r>
              <a:rPr lang="en-US" altLang="en-US" sz="1400" b="1" dirty="0">
                <a:latin typeface="+mn-lt"/>
              </a:rPr>
              <a:t>(b) </a:t>
            </a:r>
            <a:r>
              <a:rPr lang="en-US" altLang="en-US" sz="1400" dirty="0">
                <a:latin typeface="+mn-lt"/>
              </a:rPr>
              <a:t>i and ii </a:t>
            </a:r>
            <a:r>
              <a:rPr lang="en-US" altLang="en-US" sz="1400" b="1" dirty="0">
                <a:latin typeface="+mn-lt"/>
              </a:rPr>
              <a:t>(c) </a:t>
            </a:r>
            <a:r>
              <a:rPr lang="en-US" altLang="en-US" sz="1400" dirty="0">
                <a:latin typeface="+mn-lt"/>
              </a:rPr>
              <a:t>i and iii </a:t>
            </a:r>
            <a:r>
              <a:rPr lang="en-US" altLang="en-US" sz="1400" b="1" dirty="0">
                <a:latin typeface="+mn-lt"/>
              </a:rPr>
              <a:t>(d) </a:t>
            </a:r>
            <a:r>
              <a:rPr lang="en-US" altLang="en-US" sz="1400" dirty="0">
                <a:latin typeface="+mn-lt"/>
              </a:rPr>
              <a:t>ii and </a:t>
            </a:r>
            <a:r>
              <a:rPr lang="en-US" altLang="en-US" sz="1400" dirty="0" smtClean="0">
                <a:latin typeface="+mn-lt"/>
              </a:rPr>
              <a:t>iii </a:t>
            </a:r>
            <a:r>
              <a:rPr lang="en-US" altLang="en-US" sz="1400" b="1" dirty="0" smtClean="0">
                <a:latin typeface="+mn-lt"/>
              </a:rPr>
              <a:t>(</a:t>
            </a:r>
            <a:r>
              <a:rPr lang="en-US" altLang="en-US" sz="1400" b="1" dirty="0">
                <a:latin typeface="+mn-lt"/>
              </a:rPr>
              <a:t>e) </a:t>
            </a:r>
            <a:r>
              <a:rPr lang="en-US" altLang="en-US" sz="1400" dirty="0">
                <a:latin typeface="+mn-lt"/>
              </a:rPr>
              <a:t>i, ii, and </a:t>
            </a:r>
            <a:r>
              <a:rPr lang="en-US" altLang="en-US" sz="1400" dirty="0" smtClean="0">
                <a:latin typeface="+mn-lt"/>
              </a:rPr>
              <a:t>iii</a:t>
            </a:r>
          </a:p>
        </p:txBody>
      </p:sp>
      <p:pic>
        <p:nvPicPr>
          <p:cNvPr id="11" name="Picture 10" descr="15_4double arr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649" y="2897821"/>
            <a:ext cx="357124" cy="117475"/>
          </a:xfrm>
          <a:prstGeom prst="rect">
            <a:avLst/>
          </a:prstGeom>
        </p:spPr>
      </p:pic>
      <p:pic>
        <p:nvPicPr>
          <p:cNvPr id="13" name="Picture 12" descr="15_4double arr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32" y="3536800"/>
            <a:ext cx="357124" cy="117475"/>
          </a:xfrm>
          <a:prstGeom prst="rect">
            <a:avLst/>
          </a:prstGeom>
        </p:spPr>
      </p:pic>
      <p:pic>
        <p:nvPicPr>
          <p:cNvPr id="14" name="Picture 13" descr="15_4double arr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228" y="5233397"/>
            <a:ext cx="357124" cy="117475"/>
          </a:xfrm>
          <a:prstGeom prst="rect">
            <a:avLst/>
          </a:prstGeom>
        </p:spPr>
      </p:pic>
      <p:pic>
        <p:nvPicPr>
          <p:cNvPr id="15" name="Picture 14" descr="15_4double arr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603" y="5431701"/>
            <a:ext cx="357124" cy="117475"/>
          </a:xfrm>
          <a:prstGeom prst="rect">
            <a:avLst/>
          </a:prstGeom>
        </p:spPr>
      </p:pic>
      <p:pic>
        <p:nvPicPr>
          <p:cNvPr id="16" name="Picture 15" descr="15_4double arr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807" y="5641021"/>
            <a:ext cx="357124" cy="11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677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7945151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798763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16.14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Calculating the pH of a Solution of a </a:t>
            </a:r>
            <a:r>
              <a:rPr lang="en-US" altLang="en-US" b="1" dirty="0" smtClean="0">
                <a:latin typeface="Arial" charset="0"/>
              </a:rPr>
              <a:t>	</a:t>
            </a:r>
            <a:r>
              <a:rPr lang="en-US" altLang="en-US" b="1" dirty="0" err="1" smtClean="0">
                <a:latin typeface="Arial" charset="0"/>
              </a:rPr>
              <a:t>Polyprotic</a:t>
            </a:r>
            <a:r>
              <a:rPr lang="en-US" altLang="en-US" b="1" dirty="0" smtClean="0"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Acid</a:t>
            </a: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2264582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799"/>
            <a:ext cx="0" cy="5775819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6080619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2283991"/>
            <a:ext cx="8459787" cy="78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altLang="en-US" sz="1600" b="1" dirty="0">
                <a:solidFill>
                  <a:srgbClr val="3366FF"/>
                </a:solidFill>
              </a:rPr>
              <a:t>Solution</a:t>
            </a:r>
            <a:endParaRPr lang="en-US" altLang="en-US" sz="1600" dirty="0">
              <a:solidFill>
                <a:schemeClr val="bg1"/>
              </a:solidFill>
            </a:endParaRPr>
          </a:p>
          <a:p>
            <a:pPr marL="283464" indent="-283464" eaLnBrk="0" hangingPunct="0">
              <a:defRPr/>
            </a:pPr>
            <a:endParaRPr lang="en-US" sz="1000" b="1" dirty="0" smtClean="0">
              <a:latin typeface="Times New Roman" pitchFamily="18" charset="0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Analyze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We are asked to determine the pH of a 0.0037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solution of </a:t>
            </a:r>
            <a:r>
              <a:rPr lang="en-US" sz="1400" dirty="0">
                <a:latin typeface="+mn-lt"/>
              </a:rPr>
              <a:t>a </a:t>
            </a:r>
            <a:r>
              <a:rPr lang="en-US" sz="1400" dirty="0" err="1">
                <a:latin typeface="+mn-lt"/>
              </a:rPr>
              <a:t>polyprotic</a:t>
            </a:r>
            <a:r>
              <a:rPr lang="en-US" sz="1400" dirty="0">
                <a:latin typeface="+mn-lt"/>
              </a:rPr>
              <a:t> acid</a:t>
            </a:r>
            <a:r>
              <a:rPr lang="en-US" sz="1400" dirty="0" smtClean="0">
                <a:latin typeface="+mn-lt"/>
              </a:rPr>
              <a:t>.</a:t>
            </a: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>
                <a:latin typeface="+mn-lt"/>
              </a:rPr>
              <a:t>Plan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CO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is a diprotic acid; the two acid-dissociation constants</a:t>
            </a:r>
            <a:r>
              <a:rPr lang="en-US" sz="1400" dirty="0" smtClean="0">
                <a:latin typeface="+mn-lt"/>
              </a:rPr>
              <a:t>, </a:t>
            </a:r>
            <a:r>
              <a:rPr lang="en-US" sz="1400" i="1" dirty="0" smtClean="0">
                <a:latin typeface="+mn-lt"/>
              </a:rPr>
              <a:t>K</a:t>
            </a:r>
            <a:r>
              <a:rPr lang="en-US" sz="1400" i="1" baseline="-25000" dirty="0" smtClean="0">
                <a:latin typeface="+mn-lt"/>
              </a:rPr>
              <a:t>a</a:t>
            </a:r>
            <a:r>
              <a:rPr lang="en-US" sz="1400" baseline="-25000" dirty="0" smtClean="0">
                <a:latin typeface="+mn-lt"/>
              </a:rPr>
              <a:t>1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and </a:t>
            </a:r>
            <a:r>
              <a:rPr lang="en-US" sz="1400" i="1" dirty="0">
                <a:latin typeface="+mn-lt"/>
              </a:rPr>
              <a:t>K</a:t>
            </a:r>
            <a:r>
              <a:rPr lang="en-US" sz="1400" i="1" baseline="-25000" dirty="0">
                <a:latin typeface="+mn-lt"/>
              </a:rPr>
              <a:t>a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 (Table 16.3), differ by more than a factor of 10</a:t>
            </a:r>
            <a:r>
              <a:rPr lang="en-US" sz="1400" baseline="30000" dirty="0">
                <a:latin typeface="+mn-lt"/>
              </a:rPr>
              <a:t>3</a:t>
            </a:r>
            <a:r>
              <a:rPr lang="en-US" sz="1400" dirty="0">
                <a:latin typeface="+mn-lt"/>
              </a:rPr>
              <a:t>. Consequently</a:t>
            </a:r>
            <a:r>
              <a:rPr lang="en-US" sz="1400" dirty="0" smtClean="0">
                <a:latin typeface="+mn-lt"/>
              </a:rPr>
              <a:t>, the </a:t>
            </a:r>
            <a:r>
              <a:rPr lang="en-US" sz="1400" dirty="0">
                <a:latin typeface="+mn-lt"/>
              </a:rPr>
              <a:t>pH can be determined by considering only </a:t>
            </a:r>
            <a:r>
              <a:rPr lang="en-US" sz="1400" i="1" dirty="0">
                <a:latin typeface="+mn-lt"/>
              </a:rPr>
              <a:t>K</a:t>
            </a:r>
            <a:r>
              <a:rPr lang="en-US" sz="1400" i="1" baseline="-25000" dirty="0">
                <a:latin typeface="+mn-lt"/>
              </a:rPr>
              <a:t>a</a:t>
            </a:r>
            <a:r>
              <a:rPr lang="en-US" sz="1400" baseline="-25000" dirty="0">
                <a:latin typeface="+mn-lt"/>
              </a:rPr>
              <a:t>1</a:t>
            </a:r>
            <a:r>
              <a:rPr lang="en-US" sz="1400" dirty="0" smtClean="0">
                <a:latin typeface="+mn-lt"/>
              </a:rPr>
              <a:t>, thereby </a:t>
            </a:r>
            <a:r>
              <a:rPr lang="en-US" sz="1400" dirty="0">
                <a:latin typeface="+mn-lt"/>
              </a:rPr>
              <a:t>treating the acid as if it were a </a:t>
            </a:r>
            <a:r>
              <a:rPr lang="en-US" sz="1400" dirty="0" err="1">
                <a:latin typeface="+mn-lt"/>
              </a:rPr>
              <a:t>monoprotic</a:t>
            </a:r>
            <a:r>
              <a:rPr lang="en-US" sz="1400" dirty="0">
                <a:latin typeface="+mn-lt"/>
              </a:rPr>
              <a:t> acid</a:t>
            </a:r>
            <a:r>
              <a:rPr lang="en-US" sz="1400" dirty="0" smtClean="0">
                <a:latin typeface="+mn-lt"/>
              </a:rPr>
              <a:t>.</a:t>
            </a: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4" y="1030000"/>
            <a:ext cx="8591972" cy="534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The solubility of CO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 in water at </a:t>
            </a:r>
            <a:r>
              <a:rPr lang="en-US" sz="1400" dirty="0" smtClean="0">
                <a:latin typeface="+mn-lt"/>
              </a:rPr>
              <a:t>25 </a:t>
            </a:r>
            <a:r>
              <a:rPr lang="en-US" sz="1400" dirty="0" smtClean="0">
                <a:latin typeface="+mn-lt"/>
                <a:ea typeface="Calibri"/>
              </a:rPr>
              <a:t>°</a:t>
            </a:r>
            <a:r>
              <a:rPr lang="en-US" sz="1400" dirty="0" smtClean="0">
                <a:latin typeface="+mn-lt"/>
              </a:rPr>
              <a:t>C </a:t>
            </a:r>
            <a:r>
              <a:rPr lang="en-US" sz="1400" dirty="0">
                <a:latin typeface="+mn-lt"/>
              </a:rPr>
              <a:t>and 0.1 </a:t>
            </a:r>
            <a:r>
              <a:rPr lang="en-US" sz="1400" dirty="0" err="1">
                <a:latin typeface="+mn-lt"/>
              </a:rPr>
              <a:t>atm</a:t>
            </a:r>
            <a:r>
              <a:rPr lang="en-US" sz="1400" dirty="0">
                <a:latin typeface="+mn-lt"/>
              </a:rPr>
              <a:t> is 0.0037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. The common practice is to assume that all the dissolved </a:t>
            </a:r>
            <a:r>
              <a:rPr lang="en-US" sz="1400" dirty="0" smtClean="0">
                <a:latin typeface="+mn-lt"/>
              </a:rPr>
              <a:t>CO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is in </a:t>
            </a:r>
            <a:r>
              <a:rPr lang="en-US" sz="1400" dirty="0">
                <a:latin typeface="+mn-lt"/>
              </a:rPr>
              <a:t>the form of carbonic acid </a:t>
            </a:r>
            <a:r>
              <a:rPr lang="en-US" sz="1400" dirty="0" smtClean="0">
                <a:latin typeface="+mn-lt"/>
              </a:rPr>
              <a:t>(H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CO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), </a:t>
            </a:r>
            <a:r>
              <a:rPr lang="en-US" sz="1400" dirty="0">
                <a:latin typeface="+mn-lt"/>
              </a:rPr>
              <a:t>which is produced in the reaction</a:t>
            </a:r>
          </a:p>
          <a:p>
            <a:pPr marL="0" indent="0" algn="ctr" eaLnBrk="0" hangingPunct="0">
              <a:spcBef>
                <a:spcPts val="800"/>
              </a:spcBef>
              <a:defRPr/>
            </a:pPr>
            <a:r>
              <a:rPr lang="en-US" sz="1400" dirty="0" smtClean="0">
                <a:latin typeface="+mn-lt"/>
              </a:rPr>
              <a:t>CO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O(</a:t>
            </a:r>
            <a:r>
              <a:rPr lang="en-US" sz="1400" i="1" dirty="0" smtClean="0">
                <a:latin typeface="+mn-lt"/>
              </a:rPr>
              <a:t>l</a:t>
            </a:r>
            <a:r>
              <a:rPr lang="en-US" sz="1400" dirty="0" smtClean="0">
                <a:latin typeface="+mn-lt"/>
              </a:rPr>
              <a:t>)           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CO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</a:t>
            </a:r>
            <a:endParaRPr lang="en-US" sz="1400" dirty="0">
              <a:latin typeface="+mn-lt"/>
            </a:endParaRPr>
          </a:p>
          <a:p>
            <a:pPr marL="0" indent="0" eaLnBrk="0" hangingPunct="0">
              <a:spcBef>
                <a:spcPts val="800"/>
              </a:spcBef>
              <a:defRPr/>
            </a:pPr>
            <a:r>
              <a:rPr lang="en-US" sz="1400" dirty="0" smtClean="0">
                <a:latin typeface="+mn-lt"/>
              </a:rPr>
              <a:t>What </a:t>
            </a:r>
            <a:r>
              <a:rPr lang="en-US" sz="1400" dirty="0">
                <a:latin typeface="+mn-lt"/>
              </a:rPr>
              <a:t>is the pH of a 0.0037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 solution of H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CO</a:t>
            </a:r>
            <a:r>
              <a:rPr lang="en-US" sz="1400" baseline="-25000" dirty="0">
                <a:latin typeface="+mn-lt"/>
              </a:rPr>
              <a:t>3</a:t>
            </a:r>
            <a:r>
              <a:rPr lang="en-US" sz="1400" dirty="0">
                <a:latin typeface="+mn-lt"/>
              </a:rPr>
              <a:t>?</a:t>
            </a:r>
          </a:p>
        </p:txBody>
      </p:sp>
      <p:pic>
        <p:nvPicPr>
          <p:cNvPr id="11" name="Picture 10" descr="15_4double arr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762" y="1663932"/>
            <a:ext cx="357124" cy="117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5"/>
          <a:stretch/>
        </p:blipFill>
        <p:spPr>
          <a:xfrm>
            <a:off x="2516111" y="3852707"/>
            <a:ext cx="4369431" cy="21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628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7945151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798763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16.14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Calculating the pH of a Solution of a </a:t>
            </a:r>
            <a:r>
              <a:rPr lang="en-US" altLang="en-US" b="1" dirty="0" smtClean="0">
                <a:latin typeface="Arial" charset="0"/>
              </a:rPr>
              <a:t>	</a:t>
            </a:r>
            <a:r>
              <a:rPr lang="en-US" altLang="en-US" b="1" dirty="0" err="1" smtClean="0">
                <a:latin typeface="Arial" charset="0"/>
              </a:rPr>
              <a:t>Polyprotic</a:t>
            </a:r>
            <a:r>
              <a:rPr lang="en-US" altLang="en-US" b="1" dirty="0" smtClean="0"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Acid</a:t>
            </a: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416284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799"/>
            <a:ext cx="0" cy="5775819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6080619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435693"/>
            <a:ext cx="8459787" cy="78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Solve</a:t>
            </a:r>
            <a:endParaRPr lang="en-US" sz="1400" b="1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Proceeding as in Sample Exercises 16.12 </a:t>
            </a:r>
            <a:r>
              <a:rPr lang="en-US" sz="1400" dirty="0" smtClean="0">
                <a:latin typeface="+mn-lt"/>
              </a:rPr>
              <a:t>and 16.13</a:t>
            </a:r>
            <a:r>
              <a:rPr lang="en-US" sz="1400" dirty="0">
                <a:latin typeface="+mn-lt"/>
              </a:rPr>
              <a:t>, we can write the equilibrium </a:t>
            </a:r>
            <a:r>
              <a:rPr lang="en-US" sz="1400" dirty="0" smtClean="0">
                <a:latin typeface="+mn-lt"/>
              </a:rPr>
              <a:t>reaction and </a:t>
            </a:r>
            <a:r>
              <a:rPr lang="en-US" sz="1400" dirty="0">
                <a:latin typeface="+mn-lt"/>
              </a:rPr>
              <a:t>equilibrium concentrations as</a:t>
            </a:r>
            <a:r>
              <a:rPr lang="en-US" sz="1400" dirty="0" smtClean="0">
                <a:latin typeface="+mn-lt"/>
              </a:rPr>
              <a:t>:</a:t>
            </a: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The </a:t>
            </a:r>
            <a:r>
              <a:rPr lang="en-US" sz="1400" dirty="0">
                <a:latin typeface="+mn-lt"/>
              </a:rPr>
              <a:t>equilibrium-constant expression is</a:t>
            </a:r>
            <a:r>
              <a:rPr lang="en-US" sz="1400" dirty="0" smtClean="0">
                <a:latin typeface="+mn-lt"/>
              </a:rPr>
              <a:t>:</a:t>
            </a: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Solving </a:t>
            </a:r>
            <a:r>
              <a:rPr lang="en-US" sz="1400" dirty="0">
                <a:latin typeface="+mn-lt"/>
              </a:rPr>
              <a:t>this quadratic equation, we get:	</a:t>
            </a:r>
            <a:endParaRPr lang="en-US" sz="1400" dirty="0" smtClean="0">
              <a:latin typeface="+mn-lt"/>
            </a:endParaRPr>
          </a:p>
          <a:p>
            <a:pPr marL="0" indent="0" algn="ctr" eaLnBrk="0" hangingPunct="0">
              <a:defRPr/>
            </a:pPr>
            <a:r>
              <a:rPr lang="en-US" sz="1400" i="1" dirty="0" smtClean="0">
                <a:latin typeface="+mn-lt"/>
              </a:rPr>
              <a:t>x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= 4.0 </a:t>
            </a:r>
            <a:r>
              <a:rPr lang="en-US" altLang="en-US" sz="1400" dirty="0">
                <a:latin typeface="+mn-lt"/>
              </a:rPr>
              <a:t>× </a:t>
            </a:r>
            <a:r>
              <a:rPr lang="en-US" altLang="en-US" sz="1400" dirty="0" smtClean="0">
                <a:latin typeface="+mn-lt"/>
              </a:rPr>
              <a:t>10</a:t>
            </a:r>
            <a:r>
              <a:rPr lang="en-US" altLang="en-US" sz="1400" baseline="30000" dirty="0" smtClean="0">
                <a:latin typeface="+mn-lt"/>
              </a:rPr>
              <a:t>–5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i="1" dirty="0">
                <a:latin typeface="+mn-lt"/>
              </a:rPr>
              <a:t>M</a:t>
            </a: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4" y="1030000"/>
            <a:ext cx="8591972" cy="26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695" y="4631244"/>
            <a:ext cx="3787509" cy="4414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3"/>
          <a:stretch/>
        </p:blipFill>
        <p:spPr>
          <a:xfrm>
            <a:off x="2005309" y="2230666"/>
            <a:ext cx="5338787" cy="177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447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7945151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798763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16.14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Calculating the pH of a Solution of a </a:t>
            </a:r>
            <a:r>
              <a:rPr lang="en-US" altLang="en-US" b="1" dirty="0" smtClean="0">
                <a:latin typeface="Arial" charset="0"/>
              </a:rPr>
              <a:t>	</a:t>
            </a:r>
            <a:r>
              <a:rPr lang="en-US" altLang="en-US" b="1" dirty="0" err="1" smtClean="0">
                <a:latin typeface="Arial" charset="0"/>
              </a:rPr>
              <a:t>Polyprotic</a:t>
            </a:r>
            <a:r>
              <a:rPr lang="en-US" altLang="en-US" b="1" dirty="0" smtClean="0"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Acid</a:t>
            </a: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416284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799"/>
            <a:ext cx="0" cy="5180909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5485708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435693"/>
            <a:ext cx="8459787" cy="78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Alternatively, because </a:t>
            </a:r>
            <a:r>
              <a:rPr lang="en-US" sz="1400" i="1" dirty="0">
                <a:latin typeface="+mn-lt"/>
              </a:rPr>
              <a:t>K</a:t>
            </a:r>
            <a:r>
              <a:rPr lang="en-US" sz="1400" i="1" baseline="-25000" dirty="0">
                <a:latin typeface="+mn-lt"/>
              </a:rPr>
              <a:t>a</a:t>
            </a:r>
            <a:r>
              <a:rPr lang="en-US" sz="1400" baseline="-25000" dirty="0">
                <a:latin typeface="+mn-lt"/>
              </a:rPr>
              <a:t>1</a:t>
            </a:r>
            <a:r>
              <a:rPr lang="en-US" sz="1400" dirty="0">
                <a:latin typeface="+mn-lt"/>
              </a:rPr>
              <a:t> is small, we </a:t>
            </a:r>
            <a:r>
              <a:rPr lang="en-US" sz="1400" dirty="0" smtClean="0">
                <a:latin typeface="+mn-lt"/>
              </a:rPr>
              <a:t>can make </a:t>
            </a:r>
            <a:r>
              <a:rPr lang="en-US" sz="1400" dirty="0">
                <a:latin typeface="+mn-lt"/>
              </a:rPr>
              <a:t>the simplifying approximation that </a:t>
            </a:r>
            <a:r>
              <a:rPr lang="en-US" sz="1400" i="1" dirty="0" smtClean="0">
                <a:latin typeface="+mn-lt"/>
              </a:rPr>
              <a:t>x</a:t>
            </a:r>
            <a:r>
              <a:rPr lang="en-US" sz="1400" dirty="0" smtClean="0">
                <a:latin typeface="+mn-lt"/>
              </a:rPr>
              <a:t> is </a:t>
            </a:r>
            <a:r>
              <a:rPr lang="en-US" sz="1400" dirty="0">
                <a:latin typeface="+mn-lt"/>
              </a:rPr>
              <a:t>small, so that: </a:t>
            </a:r>
            <a:endParaRPr lang="en-US" sz="1400" dirty="0" smtClean="0">
              <a:latin typeface="+mn-lt"/>
            </a:endParaRPr>
          </a:p>
          <a:p>
            <a:pPr marL="0" indent="0" algn="ctr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algn="ctr" eaLnBrk="0" hangingPunct="0">
              <a:defRPr/>
            </a:pPr>
            <a:r>
              <a:rPr lang="en-US" sz="1400" dirty="0" smtClean="0">
                <a:latin typeface="+mn-lt"/>
              </a:rPr>
              <a:t>0.0037 – </a:t>
            </a:r>
            <a:r>
              <a:rPr lang="en-US" sz="1400" i="1" dirty="0" smtClean="0">
                <a:latin typeface="+mn-lt"/>
              </a:rPr>
              <a:t>x</a:t>
            </a:r>
            <a:r>
              <a:rPr lang="en-US" sz="1400" dirty="0" smtClean="0">
                <a:latin typeface="+mn-lt"/>
              </a:rPr>
              <a:t>      0.0037</a:t>
            </a: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Thus</a:t>
            </a:r>
            <a:r>
              <a:rPr lang="en-US" sz="1400" dirty="0" smtClean="0">
                <a:latin typeface="+mn-lt"/>
              </a:rPr>
              <a:t>,</a:t>
            </a: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Solving for </a:t>
            </a:r>
            <a:r>
              <a:rPr lang="en-US" sz="1400" i="1" dirty="0">
                <a:latin typeface="+mn-lt"/>
              </a:rPr>
              <a:t>x</a:t>
            </a:r>
            <a:r>
              <a:rPr lang="en-US" sz="1400" dirty="0">
                <a:latin typeface="+mn-lt"/>
              </a:rPr>
              <a:t>, we have</a:t>
            </a:r>
            <a:r>
              <a:rPr lang="en-US" sz="1400" dirty="0" smtClean="0">
                <a:latin typeface="+mn-lt"/>
              </a:rPr>
              <a:t>:</a:t>
            </a: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Because we get the same value (to two </a:t>
            </a:r>
            <a:r>
              <a:rPr lang="en-US" sz="1400" dirty="0" smtClean="0">
                <a:latin typeface="+mn-lt"/>
              </a:rPr>
              <a:t>significant figures</a:t>
            </a:r>
            <a:r>
              <a:rPr lang="en-US" sz="1400" dirty="0">
                <a:latin typeface="+mn-lt"/>
              </a:rPr>
              <a:t>) our simplifying assumption </a:t>
            </a:r>
            <a:r>
              <a:rPr lang="en-US" sz="1400" dirty="0" smtClean="0">
                <a:latin typeface="+mn-lt"/>
              </a:rPr>
              <a:t>was justified</a:t>
            </a:r>
            <a:r>
              <a:rPr lang="en-US" sz="1400" dirty="0">
                <a:latin typeface="+mn-lt"/>
              </a:rPr>
              <a:t>. The pH is </a:t>
            </a:r>
            <a:r>
              <a:rPr lang="en-US" sz="1400" dirty="0" smtClean="0">
                <a:latin typeface="+mn-lt"/>
              </a:rPr>
              <a:t>therefore:</a:t>
            </a: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algn="ctr" eaLnBrk="0" hangingPunct="0">
              <a:defRPr/>
            </a:pPr>
            <a:r>
              <a:rPr lang="sv-SE" sz="1400" dirty="0" smtClean="0">
                <a:latin typeface="+mn-lt"/>
              </a:rPr>
              <a:t>pH </a:t>
            </a:r>
            <a:r>
              <a:rPr lang="sv-SE" sz="1400" dirty="0">
                <a:latin typeface="+mn-lt"/>
              </a:rPr>
              <a:t>= </a:t>
            </a:r>
            <a:r>
              <a:rPr lang="sv-SE" sz="1400" dirty="0" smtClean="0">
                <a:latin typeface="+mn-lt"/>
              </a:rPr>
              <a:t>–log[H</a:t>
            </a:r>
            <a:r>
              <a:rPr lang="sv-SE" sz="1400" baseline="30000" dirty="0" smtClean="0">
                <a:latin typeface="+mn-lt"/>
              </a:rPr>
              <a:t>+</a:t>
            </a:r>
            <a:r>
              <a:rPr lang="sv-SE" sz="1400" dirty="0" smtClean="0">
                <a:latin typeface="+mn-lt"/>
              </a:rPr>
              <a:t>] </a:t>
            </a:r>
            <a:r>
              <a:rPr lang="sv-SE" sz="1400" dirty="0">
                <a:latin typeface="+mn-lt"/>
              </a:rPr>
              <a:t>= </a:t>
            </a:r>
            <a:r>
              <a:rPr lang="sv-SE" sz="1400" dirty="0" smtClean="0">
                <a:latin typeface="+mn-lt"/>
              </a:rPr>
              <a:t>–log(4.0 </a:t>
            </a:r>
            <a:r>
              <a:rPr lang="en-US" altLang="en-US" sz="1400" dirty="0">
                <a:latin typeface="+mn-lt"/>
              </a:rPr>
              <a:t>× </a:t>
            </a:r>
            <a:r>
              <a:rPr lang="en-US" altLang="en-US" sz="1400" dirty="0" smtClean="0">
                <a:latin typeface="+mn-lt"/>
              </a:rPr>
              <a:t>10</a:t>
            </a:r>
            <a:r>
              <a:rPr lang="en-US" altLang="en-US" sz="1400" baseline="30000" dirty="0" smtClean="0">
                <a:latin typeface="+mn-lt"/>
              </a:rPr>
              <a:t>–5</a:t>
            </a:r>
            <a:r>
              <a:rPr lang="sv-SE" sz="1400" dirty="0" smtClean="0">
                <a:latin typeface="+mn-lt"/>
              </a:rPr>
              <a:t>) </a:t>
            </a:r>
            <a:r>
              <a:rPr lang="sv-SE" sz="1400" dirty="0">
                <a:latin typeface="+mn-lt"/>
              </a:rPr>
              <a:t>= 4.40</a:t>
            </a:r>
            <a:endParaRPr lang="en-US" sz="1400" dirty="0">
              <a:latin typeface="+mn-lt"/>
            </a:endParaRP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4" y="1030000"/>
            <a:ext cx="8591972" cy="26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112" y="1990421"/>
            <a:ext cx="146050" cy="57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759" y="2584547"/>
            <a:ext cx="1770555" cy="4194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371" y="3635533"/>
            <a:ext cx="4296578" cy="51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874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7945151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798763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16.14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Calculating the pH of a Solution of a </a:t>
            </a:r>
            <a:r>
              <a:rPr lang="en-US" altLang="en-US" b="1" dirty="0" smtClean="0">
                <a:latin typeface="Arial" charset="0"/>
              </a:rPr>
              <a:t>	</a:t>
            </a:r>
            <a:r>
              <a:rPr lang="en-US" altLang="en-US" b="1" dirty="0" err="1" smtClean="0">
                <a:latin typeface="Arial" charset="0"/>
              </a:rPr>
              <a:t>Polyprotic</a:t>
            </a:r>
            <a:r>
              <a:rPr lang="en-US" altLang="en-US" b="1" dirty="0" smtClean="0"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Acid</a:t>
            </a: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416284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799"/>
            <a:ext cx="0" cy="5368196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5672995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435693"/>
            <a:ext cx="8459787" cy="78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b="1" dirty="0">
                <a:latin typeface="+mn-lt"/>
              </a:rPr>
              <a:t>Comment</a:t>
            </a:r>
            <a:r>
              <a:rPr lang="en-US" sz="1400" dirty="0">
                <a:latin typeface="+mn-lt"/>
              </a:rPr>
              <a:t> If we were asked for </a:t>
            </a:r>
            <a:r>
              <a:rPr lang="en-US" sz="1400" dirty="0" smtClean="0">
                <a:latin typeface="+mn-lt"/>
              </a:rPr>
              <a:t>[CO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baseline="30000" dirty="0" smtClean="0">
                <a:latin typeface="+mn-lt"/>
              </a:rPr>
              <a:t>2–</a:t>
            </a:r>
            <a:r>
              <a:rPr lang="en-US" sz="1400" dirty="0" smtClean="0">
                <a:latin typeface="+mn-lt"/>
              </a:rPr>
              <a:t>] we would </a:t>
            </a:r>
            <a:r>
              <a:rPr lang="en-US" sz="1400" dirty="0">
                <a:latin typeface="+mn-lt"/>
              </a:rPr>
              <a:t>need to use </a:t>
            </a:r>
            <a:r>
              <a:rPr lang="en-US" sz="1400" i="1" dirty="0">
                <a:latin typeface="+mn-lt"/>
              </a:rPr>
              <a:t>K</a:t>
            </a:r>
            <a:r>
              <a:rPr lang="en-US" sz="1400" i="1" baseline="-25000" dirty="0">
                <a:latin typeface="+mn-lt"/>
              </a:rPr>
              <a:t>a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. Let’s illustrate </a:t>
            </a:r>
            <a:r>
              <a:rPr lang="en-US" sz="1400" dirty="0" smtClean="0">
                <a:latin typeface="+mn-lt"/>
              </a:rPr>
              <a:t>that calculation</a:t>
            </a:r>
            <a:r>
              <a:rPr lang="en-US" sz="1400" dirty="0">
                <a:latin typeface="+mn-lt"/>
              </a:rPr>
              <a:t>. Using our calculated values </a:t>
            </a:r>
            <a:r>
              <a:rPr lang="en-US" sz="1400" dirty="0" smtClean="0">
                <a:latin typeface="+mn-lt"/>
              </a:rPr>
              <a:t>of [HCO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] </a:t>
            </a:r>
            <a:r>
              <a:rPr lang="en-US" sz="1400" dirty="0">
                <a:latin typeface="+mn-lt"/>
              </a:rPr>
              <a:t>and </a:t>
            </a:r>
            <a:r>
              <a:rPr lang="en-US" sz="1400" dirty="0" smtClean="0">
                <a:latin typeface="+mn-lt"/>
              </a:rPr>
              <a:t>[H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] </a:t>
            </a:r>
            <a:r>
              <a:rPr lang="en-US" sz="1400" dirty="0">
                <a:latin typeface="+mn-lt"/>
              </a:rPr>
              <a:t>and setting [</a:t>
            </a:r>
            <a:r>
              <a:rPr lang="en-US" sz="1400" dirty="0" smtClean="0">
                <a:latin typeface="+mn-lt"/>
              </a:rPr>
              <a:t>CO</a:t>
            </a:r>
            <a:r>
              <a:rPr lang="en-US" sz="1400" baseline="-25000" dirty="0">
                <a:latin typeface="+mn-lt"/>
              </a:rPr>
              <a:t>3</a:t>
            </a:r>
            <a:r>
              <a:rPr lang="en-US" sz="1400" baseline="30000" dirty="0">
                <a:latin typeface="+mn-lt"/>
              </a:rPr>
              <a:t>2–</a:t>
            </a:r>
            <a:r>
              <a:rPr lang="en-US" sz="1400" dirty="0" smtClean="0">
                <a:latin typeface="+mn-lt"/>
              </a:rPr>
              <a:t>] </a:t>
            </a:r>
            <a:r>
              <a:rPr lang="en-US" sz="1400" dirty="0">
                <a:latin typeface="+mn-lt"/>
              </a:rPr>
              <a:t>= </a:t>
            </a:r>
            <a:r>
              <a:rPr lang="en-US" sz="1400" i="1" dirty="0">
                <a:latin typeface="+mn-lt"/>
              </a:rPr>
              <a:t>y</a:t>
            </a:r>
            <a:r>
              <a:rPr lang="en-US" sz="1400" dirty="0" smtClean="0">
                <a:latin typeface="+mn-lt"/>
              </a:rPr>
              <a:t>, we </a:t>
            </a:r>
            <a:r>
              <a:rPr lang="en-US" sz="1400" dirty="0">
                <a:latin typeface="+mn-lt"/>
              </a:rPr>
              <a:t>have</a:t>
            </a:r>
            <a:r>
              <a:rPr lang="en-US" sz="1400" dirty="0" smtClean="0">
                <a:latin typeface="+mn-lt"/>
              </a:rPr>
              <a:t>:</a:t>
            </a: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Assuming that </a:t>
            </a:r>
            <a:r>
              <a:rPr lang="en-US" sz="1400" i="1" dirty="0">
                <a:latin typeface="+mn-lt"/>
              </a:rPr>
              <a:t>y</a:t>
            </a:r>
            <a:r>
              <a:rPr lang="en-US" sz="1400" dirty="0">
                <a:latin typeface="+mn-lt"/>
              </a:rPr>
              <a:t> is small relative to 4.0 </a:t>
            </a:r>
            <a:r>
              <a:rPr lang="en-US" altLang="en-US" sz="1400" dirty="0">
                <a:latin typeface="+mn-lt"/>
              </a:rPr>
              <a:t>× 10</a:t>
            </a:r>
            <a:r>
              <a:rPr lang="en-US" altLang="en-US" sz="1400" baseline="30000" dirty="0">
                <a:latin typeface="+mn-lt"/>
              </a:rPr>
              <a:t>–5</a:t>
            </a:r>
            <a:r>
              <a:rPr lang="en-US" sz="1400" dirty="0" smtClean="0">
                <a:latin typeface="+mn-lt"/>
              </a:rPr>
              <a:t>, we </a:t>
            </a:r>
            <a:r>
              <a:rPr lang="en-US" sz="1400" dirty="0">
                <a:latin typeface="+mn-lt"/>
              </a:rPr>
              <a:t>have:</a:t>
            </a: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4" y="1030000"/>
            <a:ext cx="8591972" cy="26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12"/>
          <a:stretch/>
        </p:blipFill>
        <p:spPr>
          <a:xfrm>
            <a:off x="1620027" y="2036064"/>
            <a:ext cx="5651106" cy="17448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116" y="4714051"/>
            <a:ext cx="4389729" cy="82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872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7945151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798763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16.14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Calculating the pH of a Solution of a </a:t>
            </a:r>
            <a:r>
              <a:rPr lang="en-US" altLang="en-US" b="1" dirty="0" smtClean="0">
                <a:latin typeface="Arial" charset="0"/>
              </a:rPr>
              <a:t>	</a:t>
            </a:r>
            <a:r>
              <a:rPr lang="en-US" altLang="en-US" b="1" dirty="0" err="1" smtClean="0">
                <a:latin typeface="Arial" charset="0"/>
              </a:rPr>
              <a:t>Polyprotic</a:t>
            </a:r>
            <a:r>
              <a:rPr lang="en-US" altLang="en-US" b="1" dirty="0" smtClean="0"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Acid</a:t>
            </a: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416284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799"/>
            <a:ext cx="0" cy="4740235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5045034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435693"/>
            <a:ext cx="8459787" cy="137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We see that the value for </a:t>
            </a:r>
            <a:r>
              <a:rPr lang="en-US" sz="1400" i="1" dirty="0">
                <a:latin typeface="+mn-lt"/>
              </a:rPr>
              <a:t>y</a:t>
            </a:r>
            <a:r>
              <a:rPr lang="en-US" sz="1400" dirty="0">
                <a:latin typeface="+mn-lt"/>
              </a:rPr>
              <a:t> is indeed very small compared </a:t>
            </a:r>
            <a:r>
              <a:rPr lang="en-US" sz="1400" dirty="0" smtClean="0">
                <a:latin typeface="+mn-lt"/>
              </a:rPr>
              <a:t>with 4.0 </a:t>
            </a:r>
            <a:r>
              <a:rPr lang="en-US" altLang="en-US" sz="1400" dirty="0">
                <a:latin typeface="+mn-lt"/>
              </a:rPr>
              <a:t>× 10</a:t>
            </a:r>
            <a:r>
              <a:rPr lang="en-US" altLang="en-US" sz="1400" baseline="30000" dirty="0">
                <a:latin typeface="+mn-lt"/>
              </a:rPr>
              <a:t>–5</a:t>
            </a:r>
            <a:r>
              <a:rPr lang="en-US" sz="1400" dirty="0" smtClean="0">
                <a:latin typeface="+mn-lt"/>
              </a:rPr>
              <a:t>, </a:t>
            </a:r>
            <a:r>
              <a:rPr lang="en-US" sz="1400" dirty="0">
                <a:latin typeface="+mn-lt"/>
              </a:rPr>
              <a:t>showing that our assumption was justified. It </a:t>
            </a:r>
            <a:r>
              <a:rPr lang="en-US" sz="1400" dirty="0" smtClean="0">
                <a:latin typeface="+mn-lt"/>
              </a:rPr>
              <a:t>also shows </a:t>
            </a:r>
            <a:r>
              <a:rPr lang="en-US" sz="1400" dirty="0">
                <a:latin typeface="+mn-lt"/>
              </a:rPr>
              <a:t>that the ionization of </a:t>
            </a:r>
            <a:r>
              <a:rPr lang="en-US" sz="1400" dirty="0" smtClean="0">
                <a:latin typeface="+mn-lt"/>
              </a:rPr>
              <a:t>HCO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is negligible relative to that </a:t>
            </a:r>
            <a:r>
              <a:rPr lang="en-US" sz="1400" dirty="0" smtClean="0">
                <a:latin typeface="+mn-lt"/>
              </a:rPr>
              <a:t>of 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CO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, </a:t>
            </a:r>
            <a:r>
              <a:rPr lang="en-US" sz="1400" dirty="0">
                <a:latin typeface="+mn-lt"/>
              </a:rPr>
              <a:t>as far as production of H</a:t>
            </a:r>
            <a:r>
              <a:rPr lang="en-US" sz="1400" baseline="30000" dirty="0">
                <a:latin typeface="+mn-lt"/>
              </a:rPr>
              <a:t>+</a:t>
            </a:r>
            <a:r>
              <a:rPr lang="en-US" sz="1400" dirty="0">
                <a:latin typeface="+mn-lt"/>
              </a:rPr>
              <a:t> is concerned. However, it is </a:t>
            </a:r>
            <a:r>
              <a:rPr lang="en-US" sz="1400" dirty="0" smtClean="0">
                <a:latin typeface="+mn-lt"/>
              </a:rPr>
              <a:t>the </a:t>
            </a:r>
            <a:r>
              <a:rPr lang="en-US" sz="1400" i="1" dirty="0" smtClean="0">
                <a:latin typeface="+mn-lt"/>
              </a:rPr>
              <a:t>only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source of </a:t>
            </a:r>
            <a:r>
              <a:rPr lang="en-US" sz="1400" dirty="0" smtClean="0">
                <a:latin typeface="+mn-lt"/>
              </a:rPr>
              <a:t>CO</a:t>
            </a:r>
            <a:r>
              <a:rPr lang="en-US" sz="1400" baseline="-25000" dirty="0">
                <a:latin typeface="+mn-lt"/>
              </a:rPr>
              <a:t>3</a:t>
            </a:r>
            <a:r>
              <a:rPr lang="en-US" sz="1400" baseline="30000" dirty="0">
                <a:latin typeface="+mn-lt"/>
              </a:rPr>
              <a:t>2–</a:t>
            </a:r>
            <a:r>
              <a:rPr lang="en-US" sz="1400" dirty="0" smtClean="0">
                <a:latin typeface="+mn-lt"/>
              </a:rPr>
              <a:t>, </a:t>
            </a:r>
            <a:r>
              <a:rPr lang="en-US" sz="1400" dirty="0">
                <a:latin typeface="+mn-lt"/>
              </a:rPr>
              <a:t>which has a very low concentration in </a:t>
            </a:r>
            <a:r>
              <a:rPr lang="en-US" sz="1400" dirty="0" smtClean="0">
                <a:latin typeface="+mn-lt"/>
              </a:rPr>
              <a:t>the solution</a:t>
            </a:r>
            <a:r>
              <a:rPr lang="en-US" sz="1400" dirty="0">
                <a:latin typeface="+mn-lt"/>
              </a:rPr>
              <a:t>. Our calculations thus tell us that in a solution of </a:t>
            </a:r>
            <a:r>
              <a:rPr lang="en-US" sz="1400" dirty="0" smtClean="0">
                <a:latin typeface="+mn-lt"/>
              </a:rPr>
              <a:t>carbon dioxide </a:t>
            </a:r>
            <a:r>
              <a:rPr lang="en-US" sz="1400" dirty="0">
                <a:latin typeface="+mn-lt"/>
              </a:rPr>
              <a:t>in water, most of the </a:t>
            </a:r>
            <a:r>
              <a:rPr lang="en-US" sz="1400" dirty="0" smtClean="0">
                <a:latin typeface="+mn-lt"/>
              </a:rPr>
              <a:t>CO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is in the form of </a:t>
            </a:r>
            <a:r>
              <a:rPr lang="en-US" sz="1400" dirty="0" smtClean="0">
                <a:latin typeface="+mn-lt"/>
              </a:rPr>
              <a:t>CO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or 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CO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, only </a:t>
            </a:r>
            <a:r>
              <a:rPr lang="en-US" sz="1400" dirty="0">
                <a:latin typeface="+mn-lt"/>
              </a:rPr>
              <a:t>a small fraction ionizes to form H</a:t>
            </a:r>
            <a:r>
              <a:rPr lang="en-US" sz="1400" baseline="30000" dirty="0">
                <a:latin typeface="+mn-lt"/>
              </a:rPr>
              <a:t>+</a:t>
            </a:r>
            <a:r>
              <a:rPr lang="en-US" sz="1400" dirty="0">
                <a:latin typeface="+mn-lt"/>
              </a:rPr>
              <a:t> and </a:t>
            </a:r>
            <a:r>
              <a:rPr lang="en-US" sz="1400" dirty="0" smtClean="0">
                <a:latin typeface="+mn-lt"/>
              </a:rPr>
              <a:t>HCO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, </a:t>
            </a:r>
            <a:r>
              <a:rPr lang="en-US" sz="1400" dirty="0">
                <a:latin typeface="+mn-lt"/>
              </a:rPr>
              <a:t>and an </a:t>
            </a:r>
            <a:r>
              <a:rPr lang="en-US" sz="1400" dirty="0" smtClean="0">
                <a:latin typeface="+mn-lt"/>
              </a:rPr>
              <a:t>even smaller </a:t>
            </a:r>
            <a:r>
              <a:rPr lang="en-US" sz="1400" dirty="0">
                <a:latin typeface="+mn-lt"/>
              </a:rPr>
              <a:t>fraction ionizes to give </a:t>
            </a:r>
            <a:r>
              <a:rPr lang="en-US" sz="1400" dirty="0" smtClean="0">
                <a:latin typeface="+mn-lt"/>
              </a:rPr>
              <a:t>CO</a:t>
            </a:r>
            <a:r>
              <a:rPr lang="en-US" sz="1400" baseline="-25000" dirty="0">
                <a:latin typeface="+mn-lt"/>
              </a:rPr>
              <a:t>3</a:t>
            </a:r>
            <a:r>
              <a:rPr lang="en-US" sz="1400" baseline="30000" dirty="0">
                <a:latin typeface="+mn-lt"/>
              </a:rPr>
              <a:t>2–</a:t>
            </a:r>
            <a:r>
              <a:rPr lang="en-US" sz="1400" dirty="0" smtClean="0">
                <a:latin typeface="+mn-lt"/>
              </a:rPr>
              <a:t>. </a:t>
            </a:r>
            <a:r>
              <a:rPr lang="en-US" sz="1400" dirty="0">
                <a:latin typeface="+mn-lt"/>
              </a:rPr>
              <a:t>Notice also that [</a:t>
            </a:r>
            <a:r>
              <a:rPr lang="en-US" sz="1400" dirty="0" smtClean="0">
                <a:latin typeface="+mn-lt"/>
              </a:rPr>
              <a:t>CO</a:t>
            </a:r>
            <a:r>
              <a:rPr lang="en-US" sz="1400" baseline="-25000" dirty="0">
                <a:latin typeface="+mn-lt"/>
              </a:rPr>
              <a:t>3</a:t>
            </a:r>
            <a:r>
              <a:rPr lang="en-US" sz="1400" baseline="30000" dirty="0">
                <a:latin typeface="+mn-lt"/>
              </a:rPr>
              <a:t>2–</a:t>
            </a:r>
            <a:r>
              <a:rPr lang="en-US" sz="1400" dirty="0" smtClean="0">
                <a:latin typeface="+mn-lt"/>
              </a:rPr>
              <a:t>] is numerically </a:t>
            </a:r>
            <a:r>
              <a:rPr lang="en-US" sz="1400" dirty="0">
                <a:latin typeface="+mn-lt"/>
              </a:rPr>
              <a:t>equal to </a:t>
            </a:r>
            <a:r>
              <a:rPr lang="en-US" sz="1400" i="1" dirty="0">
                <a:latin typeface="+mn-lt"/>
              </a:rPr>
              <a:t>K</a:t>
            </a:r>
            <a:r>
              <a:rPr lang="en-US" sz="1400" i="1" baseline="-25000" dirty="0">
                <a:latin typeface="+mn-lt"/>
              </a:rPr>
              <a:t>a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.</a:t>
            </a: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Practice Exercise 1</a:t>
            </a:r>
          </a:p>
          <a:p>
            <a:pPr marL="0" indent="0" eaLnBrk="0" hangingPunct="0">
              <a:defRPr/>
            </a:pPr>
            <a:endParaRPr 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What </a:t>
            </a:r>
            <a:r>
              <a:rPr lang="en-US" sz="1400" dirty="0">
                <a:latin typeface="+mn-lt"/>
              </a:rPr>
              <a:t>is the pH of a 0.28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 solution of ascorbic </a:t>
            </a:r>
            <a:r>
              <a:rPr lang="en-US" sz="1400" dirty="0" smtClean="0">
                <a:latin typeface="+mn-lt"/>
              </a:rPr>
              <a:t>acid (</a:t>
            </a:r>
            <a:r>
              <a:rPr lang="en-US" sz="1400" dirty="0">
                <a:latin typeface="+mn-lt"/>
              </a:rPr>
              <a:t>Vitamin C)? (See Table 16.3 for </a:t>
            </a:r>
            <a:r>
              <a:rPr lang="en-US" sz="1400" i="1" dirty="0">
                <a:latin typeface="+mn-lt"/>
              </a:rPr>
              <a:t>K</a:t>
            </a:r>
            <a:r>
              <a:rPr lang="en-US" sz="1400" i="1" baseline="-25000" dirty="0">
                <a:latin typeface="+mn-lt"/>
              </a:rPr>
              <a:t>a</a:t>
            </a:r>
            <a:r>
              <a:rPr lang="en-US" sz="1400" baseline="-25000" dirty="0">
                <a:latin typeface="+mn-lt"/>
              </a:rPr>
              <a:t>1</a:t>
            </a:r>
            <a:r>
              <a:rPr lang="en-US" sz="1400" dirty="0">
                <a:latin typeface="+mn-lt"/>
              </a:rPr>
              <a:t> and </a:t>
            </a:r>
            <a:r>
              <a:rPr lang="en-US" sz="1400" i="1" dirty="0">
                <a:latin typeface="+mn-lt"/>
              </a:rPr>
              <a:t>K</a:t>
            </a:r>
            <a:r>
              <a:rPr lang="en-US" sz="1400" i="1" baseline="-25000" dirty="0">
                <a:latin typeface="+mn-lt"/>
              </a:rPr>
              <a:t>a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.)</a:t>
            </a:r>
          </a:p>
          <a:p>
            <a:pPr marL="0" indent="0" eaLnBrk="0" hangingPunct="0">
              <a:defRPr/>
            </a:pPr>
            <a:r>
              <a:rPr lang="en-US" sz="1400" b="1" dirty="0">
                <a:latin typeface="+mn-lt"/>
              </a:rPr>
              <a:t>(a) </a:t>
            </a:r>
            <a:r>
              <a:rPr lang="en-US" sz="1400" dirty="0">
                <a:latin typeface="+mn-lt"/>
              </a:rPr>
              <a:t>2.04 </a:t>
            </a:r>
            <a:r>
              <a:rPr lang="en-US" sz="1400" b="1" dirty="0">
                <a:latin typeface="+mn-lt"/>
              </a:rPr>
              <a:t>(b) </a:t>
            </a:r>
            <a:r>
              <a:rPr lang="en-US" sz="1400" dirty="0">
                <a:latin typeface="+mn-lt"/>
              </a:rPr>
              <a:t>2.32</a:t>
            </a:r>
            <a:r>
              <a:rPr lang="en-US" sz="1400" b="1" dirty="0">
                <a:latin typeface="+mn-lt"/>
              </a:rPr>
              <a:t> (c) </a:t>
            </a:r>
            <a:r>
              <a:rPr lang="en-US" sz="1400" dirty="0">
                <a:latin typeface="+mn-lt"/>
              </a:rPr>
              <a:t>2.82 </a:t>
            </a:r>
            <a:r>
              <a:rPr lang="en-US" sz="1400" b="1" dirty="0">
                <a:latin typeface="+mn-lt"/>
              </a:rPr>
              <a:t>(d) </a:t>
            </a:r>
            <a:r>
              <a:rPr lang="en-US" sz="1400" dirty="0">
                <a:latin typeface="+mn-lt"/>
              </a:rPr>
              <a:t>4.65 </a:t>
            </a:r>
            <a:r>
              <a:rPr lang="en-US" sz="1400" b="1" dirty="0">
                <a:latin typeface="+mn-lt"/>
              </a:rPr>
              <a:t>(e) </a:t>
            </a:r>
            <a:r>
              <a:rPr lang="en-US" sz="1400" dirty="0">
                <a:latin typeface="+mn-lt"/>
              </a:rPr>
              <a:t>6.17</a:t>
            </a: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Practice Exercise </a:t>
            </a:r>
            <a:r>
              <a:rPr lang="en-US" sz="1600" b="1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600" b="1" dirty="0">
              <a:solidFill>
                <a:srgbClr val="3366FF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0" hangingPunct="0">
              <a:defRPr/>
            </a:pPr>
            <a:endParaRPr lang="en-US" sz="1000" dirty="0" smtClean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b="1" dirty="0" smtClean="0">
                <a:latin typeface="+mn-lt"/>
              </a:rPr>
              <a:t>(</a:t>
            </a:r>
            <a:r>
              <a:rPr lang="en-US" sz="1400" b="1" dirty="0">
                <a:latin typeface="+mn-lt"/>
              </a:rPr>
              <a:t>a</a:t>
            </a:r>
            <a:r>
              <a:rPr lang="en-US" sz="1400" b="1" dirty="0" smtClean="0">
                <a:latin typeface="+mn-lt"/>
              </a:rPr>
              <a:t>)	</a:t>
            </a:r>
            <a:r>
              <a:rPr lang="en-US" sz="1400" dirty="0" smtClean="0">
                <a:latin typeface="+mn-lt"/>
              </a:rPr>
              <a:t>Calculate </a:t>
            </a:r>
            <a:r>
              <a:rPr lang="en-US" sz="1400" dirty="0">
                <a:latin typeface="+mn-lt"/>
              </a:rPr>
              <a:t>the pH of a 0.020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 solution of oxalic </a:t>
            </a:r>
            <a:r>
              <a:rPr lang="en-US" sz="1400" dirty="0" smtClean="0">
                <a:latin typeface="+mn-lt"/>
              </a:rPr>
              <a:t>acid (H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C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O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dirty="0" smtClean="0">
                <a:latin typeface="+mn-lt"/>
              </a:rPr>
              <a:t>). </a:t>
            </a:r>
            <a:r>
              <a:rPr lang="en-US" sz="1400" dirty="0">
                <a:latin typeface="+mn-lt"/>
              </a:rPr>
              <a:t>(See Table 16.3 for </a:t>
            </a:r>
            <a:r>
              <a:rPr lang="en-US" sz="1400" i="1" dirty="0">
                <a:latin typeface="+mn-lt"/>
              </a:rPr>
              <a:t>K</a:t>
            </a:r>
            <a:r>
              <a:rPr lang="en-US" sz="1400" i="1" baseline="-25000" dirty="0">
                <a:latin typeface="+mn-lt"/>
              </a:rPr>
              <a:t>a</a:t>
            </a:r>
            <a:r>
              <a:rPr lang="en-US" sz="1400" baseline="-25000" dirty="0">
                <a:latin typeface="+mn-lt"/>
              </a:rPr>
              <a:t>1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and </a:t>
            </a:r>
            <a:r>
              <a:rPr lang="en-US" sz="1400" i="1" dirty="0" smtClean="0">
                <a:latin typeface="+mn-lt"/>
              </a:rPr>
              <a:t>K</a:t>
            </a:r>
            <a:r>
              <a:rPr lang="en-US" sz="1400" i="1" baseline="-25000" dirty="0" smtClean="0">
                <a:latin typeface="+mn-lt"/>
              </a:rPr>
              <a:t>a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.)</a:t>
            </a: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b="1" dirty="0">
                <a:latin typeface="+mn-lt"/>
              </a:rPr>
              <a:t>(b</a:t>
            </a:r>
            <a:r>
              <a:rPr lang="en-US" sz="1400" b="1" dirty="0" smtClean="0">
                <a:latin typeface="+mn-lt"/>
              </a:rPr>
              <a:t>)	</a:t>
            </a:r>
            <a:r>
              <a:rPr lang="en-US" sz="1400" dirty="0" smtClean="0">
                <a:latin typeface="+mn-lt"/>
              </a:rPr>
              <a:t>Calculate </a:t>
            </a:r>
            <a:r>
              <a:rPr lang="en-US" sz="1400" dirty="0">
                <a:latin typeface="+mn-lt"/>
              </a:rPr>
              <a:t>the concentration of oxalate ion, [</a:t>
            </a:r>
            <a:r>
              <a:rPr lang="en-US" sz="1400" dirty="0" smtClean="0">
                <a:latin typeface="+mn-lt"/>
              </a:rPr>
              <a:t>C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O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baseline="30000" dirty="0" smtClean="0">
                <a:latin typeface="+mn-lt"/>
              </a:rPr>
              <a:t>2</a:t>
            </a:r>
            <a:r>
              <a:rPr lang="en-US" sz="1400" baseline="30000" dirty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], </a:t>
            </a:r>
            <a:r>
              <a:rPr lang="en-US" sz="1400" dirty="0">
                <a:latin typeface="+mn-lt"/>
              </a:rPr>
              <a:t>in </a:t>
            </a:r>
            <a:r>
              <a:rPr lang="en-US" sz="1400" dirty="0" smtClean="0">
                <a:latin typeface="+mn-lt"/>
              </a:rPr>
              <a:t>this solution</a:t>
            </a:r>
            <a:r>
              <a:rPr lang="en-US" sz="1400" dirty="0">
                <a:latin typeface="+mn-lt"/>
              </a:rPr>
              <a:t>.</a:t>
            </a: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4" y="1030000"/>
            <a:ext cx="8591972" cy="26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092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129569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6" y="1145742"/>
            <a:ext cx="8536886" cy="1454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altLang="en-US" sz="1600" b="1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Solution</a:t>
            </a: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</a:rPr>
              <a:t>Analyze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We are given the concentration of a weak base and </a:t>
            </a:r>
            <a:r>
              <a:rPr lang="en-US" altLang="en-US" sz="1400" dirty="0" smtClean="0">
                <a:latin typeface="+mn-lt"/>
              </a:rPr>
              <a:t>asked to </a:t>
            </a:r>
            <a:r>
              <a:rPr lang="en-US" altLang="en-US" sz="1400" dirty="0">
                <a:latin typeface="+mn-lt"/>
              </a:rPr>
              <a:t>determine the concentration of </a:t>
            </a:r>
            <a:r>
              <a:rPr lang="en-US" altLang="en-US" sz="1400" dirty="0" smtClean="0">
                <a:latin typeface="+mn-lt"/>
              </a:rPr>
              <a:t>OH</a:t>
            </a:r>
            <a:r>
              <a:rPr lang="en-US" alt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.</a:t>
            </a: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>
                <a:latin typeface="+mn-lt"/>
              </a:rPr>
              <a:t>Plan</a:t>
            </a:r>
            <a:r>
              <a:rPr lang="en-US" altLang="en-US" sz="1400" dirty="0">
                <a:latin typeface="+mn-lt"/>
              </a:rPr>
              <a:t> We will use essentially the same procedure here as used </a:t>
            </a:r>
            <a:r>
              <a:rPr lang="en-US" altLang="en-US" sz="1400" dirty="0" smtClean="0">
                <a:latin typeface="+mn-lt"/>
              </a:rPr>
              <a:t>in solving </a:t>
            </a:r>
            <a:r>
              <a:rPr lang="en-US" altLang="en-US" sz="1400" dirty="0">
                <a:latin typeface="+mn-lt"/>
              </a:rPr>
              <a:t>problems involving the ionization of weak acids—that </a:t>
            </a:r>
            <a:r>
              <a:rPr lang="en-US" altLang="en-US" sz="1400" dirty="0" smtClean="0">
                <a:latin typeface="+mn-lt"/>
              </a:rPr>
              <a:t>is, write </a:t>
            </a:r>
            <a:r>
              <a:rPr lang="en-US" altLang="en-US" sz="1400" dirty="0">
                <a:latin typeface="+mn-lt"/>
              </a:rPr>
              <a:t>the chemical equation and tabulate initial and </a:t>
            </a:r>
            <a:r>
              <a:rPr lang="en-US" altLang="en-US" sz="1400" dirty="0" smtClean="0">
                <a:latin typeface="+mn-lt"/>
              </a:rPr>
              <a:t>equilibrium concentrations.</a:t>
            </a: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>
                <a:latin typeface="+mn-lt"/>
              </a:rPr>
              <a:t>Solve</a:t>
            </a:r>
          </a:p>
          <a:p>
            <a:pPr marL="0" indent="0" eaLnBrk="0" hangingPunct="0">
              <a:defRPr/>
            </a:pPr>
            <a:r>
              <a:rPr lang="en-US" altLang="en-US" sz="1400" dirty="0">
                <a:latin typeface="+mn-lt"/>
              </a:rPr>
              <a:t>The ionization reaction and </a:t>
            </a:r>
            <a:r>
              <a:rPr lang="en-US" altLang="en-US" sz="1400" dirty="0" smtClean="0">
                <a:latin typeface="+mn-lt"/>
              </a:rPr>
              <a:t>equilibrium constant expression </a:t>
            </a:r>
            <a:r>
              <a:rPr lang="en-US" altLang="en-US" sz="1400" dirty="0">
                <a:latin typeface="+mn-lt"/>
              </a:rPr>
              <a:t>are</a:t>
            </a:r>
            <a:r>
              <a:rPr lang="en-US" altLang="en-US" sz="1400" dirty="0" smtClean="0">
                <a:latin typeface="+mn-lt"/>
              </a:rPr>
              <a:t>:</a:t>
            </a: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>
                <a:latin typeface="+mn-lt"/>
              </a:rPr>
              <a:t>Ignoring the concentration of H</a:t>
            </a:r>
            <a:r>
              <a:rPr lang="en-US" altLang="en-US" sz="1400" baseline="-25000" dirty="0">
                <a:latin typeface="+mn-lt"/>
              </a:rPr>
              <a:t>2</a:t>
            </a:r>
            <a:r>
              <a:rPr lang="en-US" altLang="en-US" sz="1400" dirty="0">
                <a:latin typeface="+mn-lt"/>
              </a:rPr>
              <a:t>O </a:t>
            </a:r>
            <a:r>
              <a:rPr lang="en-US" altLang="en-US" sz="1400" dirty="0" smtClean="0">
                <a:latin typeface="+mn-lt"/>
              </a:rPr>
              <a:t>because it </a:t>
            </a:r>
            <a:r>
              <a:rPr lang="en-US" altLang="en-US" sz="1400" dirty="0">
                <a:latin typeface="+mn-lt"/>
              </a:rPr>
              <a:t>is not involved in the </a:t>
            </a:r>
            <a:r>
              <a:rPr lang="en-US" altLang="en-US" sz="1400" dirty="0" smtClean="0">
                <a:latin typeface="+mn-lt"/>
              </a:rPr>
              <a:t>equilibrium-constant expression</a:t>
            </a:r>
            <a:r>
              <a:rPr lang="en-US" altLang="en-US" sz="1400" dirty="0">
                <a:latin typeface="+mn-lt"/>
              </a:rPr>
              <a:t>, we see that the equilibrium </a:t>
            </a:r>
            <a:r>
              <a:rPr lang="en-US" altLang="en-US" sz="1400" dirty="0" smtClean="0">
                <a:latin typeface="+mn-lt"/>
              </a:rPr>
              <a:t>concentrations are</a:t>
            </a:r>
            <a:r>
              <a:rPr lang="en-US" altLang="en-US" sz="1400" dirty="0">
                <a:latin typeface="+mn-lt"/>
              </a:rPr>
              <a:t>:</a:t>
            </a: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800" y="304799"/>
            <a:ext cx="14386" cy="5767025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1"/>
            <a:ext cx="8823326" cy="350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Calculate the concentration of </a:t>
            </a:r>
            <a:r>
              <a:rPr lang="en-US" sz="1400" dirty="0" smtClean="0">
                <a:latin typeface="+mn-lt"/>
              </a:rPr>
              <a:t>OH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in a 0.15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 solution of NH</a:t>
            </a:r>
            <a:r>
              <a:rPr lang="en-US" sz="1400" baseline="-25000" dirty="0">
                <a:latin typeface="+mn-lt"/>
              </a:rPr>
              <a:t>3</a:t>
            </a:r>
            <a:r>
              <a:rPr lang="en-US" sz="1400" dirty="0">
                <a:latin typeface="+mn-lt"/>
              </a:rPr>
              <a:t>.</a:t>
            </a: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16.15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Using </a:t>
            </a:r>
            <a:r>
              <a:rPr lang="en-US" altLang="en-US" b="1" i="1" dirty="0">
                <a:latin typeface="Arial" charset="0"/>
              </a:rPr>
              <a:t>K</a:t>
            </a:r>
            <a:r>
              <a:rPr lang="en-US" altLang="en-US" b="1" i="1" baseline="-25000" dirty="0">
                <a:latin typeface="Arial" charset="0"/>
              </a:rPr>
              <a:t>b</a:t>
            </a:r>
            <a:r>
              <a:rPr lang="en-US" altLang="en-US" b="1" dirty="0">
                <a:latin typeface="Arial" charset="0"/>
              </a:rPr>
              <a:t> to Calculate </a:t>
            </a:r>
            <a:r>
              <a:rPr lang="en-US" altLang="en-US" b="1" dirty="0" smtClean="0">
                <a:latin typeface="Arial" charset="0"/>
              </a:rPr>
              <a:t>[OH</a:t>
            </a:r>
            <a:r>
              <a:rPr lang="en-US" altLang="en-US" b="1" baseline="30000" dirty="0" smtClean="0">
                <a:latin typeface="Arial" charset="0"/>
              </a:rPr>
              <a:t>–</a:t>
            </a:r>
            <a:r>
              <a:rPr lang="en-US" altLang="en-US" b="1" dirty="0" smtClean="0">
                <a:latin typeface="Arial" charset="0"/>
              </a:rPr>
              <a:t>]</a:t>
            </a:r>
            <a:endParaRPr lang="en-US" altLang="en-US" b="1" dirty="0">
              <a:latin typeface="Arial" charset="0"/>
            </a:endParaRP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9563" y="6071825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561" y="3276476"/>
            <a:ext cx="3513789" cy="7056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99"/>
          <a:stretch/>
        </p:blipFill>
        <p:spPr>
          <a:xfrm>
            <a:off x="2243117" y="4568769"/>
            <a:ext cx="4858440" cy="150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632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129569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6" y="1145742"/>
            <a:ext cx="8536886" cy="170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altLang="en-US" sz="1400" dirty="0">
                <a:latin typeface="+mn-lt"/>
                <a:cs typeface="Arial" pitchFamily="34" charset="0"/>
              </a:rPr>
              <a:t>Inserting these quantities into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the equilibrium-constant </a:t>
            </a:r>
            <a:r>
              <a:rPr lang="en-US" altLang="en-US" sz="1400" dirty="0">
                <a:latin typeface="+mn-lt"/>
                <a:cs typeface="Arial" pitchFamily="34" charset="0"/>
              </a:rPr>
              <a:t>expression gives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:</a:t>
            </a: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  <a:cs typeface="Arial" pitchFamily="34" charset="0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  <a:cs typeface="Arial" pitchFamily="34" charset="0"/>
            </a:endParaRP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  <a:cs typeface="Arial" pitchFamily="34" charset="0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  <a:cs typeface="Arial" pitchFamily="34" charset="0"/>
            </a:endParaRPr>
          </a:p>
          <a:p>
            <a:pPr marL="0" indent="0" eaLnBrk="0" hangingPunct="0">
              <a:defRPr/>
            </a:pPr>
            <a:r>
              <a:rPr lang="en-US" altLang="en-US" sz="1400" dirty="0">
                <a:latin typeface="+mn-lt"/>
              </a:rPr>
              <a:t>Because </a:t>
            </a:r>
            <a:r>
              <a:rPr lang="en-US" altLang="en-US" sz="1400" i="1" dirty="0">
                <a:latin typeface="+mn-lt"/>
              </a:rPr>
              <a:t>K</a:t>
            </a:r>
            <a:r>
              <a:rPr lang="en-US" altLang="en-US" sz="1400" i="1" baseline="-25000" dirty="0">
                <a:latin typeface="+mn-lt"/>
              </a:rPr>
              <a:t>b</a:t>
            </a:r>
            <a:r>
              <a:rPr lang="en-US" altLang="en-US" sz="1400" dirty="0">
                <a:latin typeface="+mn-lt"/>
              </a:rPr>
              <a:t> is small, the amount of NH</a:t>
            </a:r>
            <a:r>
              <a:rPr lang="en-US" altLang="en-US" sz="1400" baseline="-25000" dirty="0">
                <a:latin typeface="+mn-lt"/>
              </a:rPr>
              <a:t>3</a:t>
            </a:r>
            <a:r>
              <a:rPr lang="en-US" altLang="en-US" sz="1400" dirty="0">
                <a:latin typeface="+mn-lt"/>
              </a:rPr>
              <a:t> </a:t>
            </a:r>
            <a:r>
              <a:rPr lang="en-US" altLang="en-US" sz="1400" dirty="0" smtClean="0">
                <a:latin typeface="+mn-lt"/>
              </a:rPr>
              <a:t>that reacts </a:t>
            </a:r>
            <a:r>
              <a:rPr lang="en-US" altLang="en-US" sz="1400" dirty="0">
                <a:latin typeface="+mn-lt"/>
              </a:rPr>
              <a:t>with water is much smaller than the </a:t>
            </a:r>
            <a:r>
              <a:rPr lang="en-US" altLang="en-US" sz="1400" dirty="0" smtClean="0">
                <a:latin typeface="+mn-lt"/>
              </a:rPr>
              <a:t>NH</a:t>
            </a:r>
            <a:r>
              <a:rPr lang="en-US" altLang="en-US" sz="1400" baseline="-25000" dirty="0" smtClean="0">
                <a:latin typeface="+mn-lt"/>
              </a:rPr>
              <a:t>3</a:t>
            </a:r>
            <a:r>
              <a:rPr lang="en-US" altLang="en-US" sz="1400" dirty="0" smtClean="0">
                <a:latin typeface="+mn-lt"/>
              </a:rPr>
              <a:t> concentration</a:t>
            </a:r>
            <a:r>
              <a:rPr lang="en-US" altLang="en-US" sz="1400" dirty="0">
                <a:latin typeface="+mn-lt"/>
              </a:rPr>
              <a:t>, and so we can neglect </a:t>
            </a:r>
            <a:r>
              <a:rPr lang="en-US" altLang="en-US" sz="1400" i="1" dirty="0">
                <a:latin typeface="+mn-lt"/>
              </a:rPr>
              <a:t>x</a:t>
            </a:r>
            <a:r>
              <a:rPr lang="en-US" altLang="en-US" sz="1400" dirty="0">
                <a:latin typeface="+mn-lt"/>
              </a:rPr>
              <a:t> </a:t>
            </a:r>
            <a:r>
              <a:rPr lang="en-US" altLang="en-US" sz="1400" dirty="0" smtClean="0">
                <a:latin typeface="+mn-lt"/>
              </a:rPr>
              <a:t>relative to </a:t>
            </a:r>
            <a:r>
              <a:rPr lang="en-US" altLang="en-US" sz="1400" dirty="0">
                <a:latin typeface="+mn-lt"/>
              </a:rPr>
              <a:t>0.15 </a:t>
            </a:r>
            <a:r>
              <a:rPr lang="en-US" altLang="en-US" sz="1400" i="1" dirty="0">
                <a:latin typeface="+mn-lt"/>
              </a:rPr>
              <a:t>M</a:t>
            </a:r>
            <a:r>
              <a:rPr lang="en-US" altLang="en-US" sz="1400" dirty="0">
                <a:latin typeface="+mn-lt"/>
              </a:rPr>
              <a:t>. Then we have</a:t>
            </a:r>
            <a:r>
              <a:rPr lang="en-US" altLang="en-US" sz="1400" dirty="0" smtClean="0">
                <a:latin typeface="+mn-lt"/>
              </a:rPr>
              <a:t>:</a:t>
            </a: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>
                <a:latin typeface="+mn-lt"/>
              </a:rPr>
              <a:t>Check</a:t>
            </a:r>
            <a:r>
              <a:rPr lang="en-US" altLang="en-US" sz="1400" dirty="0">
                <a:latin typeface="+mn-lt"/>
              </a:rPr>
              <a:t> The value obtained for </a:t>
            </a:r>
            <a:r>
              <a:rPr lang="en-US" altLang="en-US" sz="1400" i="1" dirty="0">
                <a:latin typeface="+mn-lt"/>
              </a:rPr>
              <a:t>x</a:t>
            </a:r>
            <a:r>
              <a:rPr lang="en-US" altLang="en-US" sz="1400" dirty="0">
                <a:latin typeface="+mn-lt"/>
              </a:rPr>
              <a:t> is only about 1% of the </a:t>
            </a:r>
            <a:r>
              <a:rPr lang="en-US" altLang="en-US" sz="1400" dirty="0" smtClean="0">
                <a:latin typeface="+mn-lt"/>
              </a:rPr>
              <a:t>NH</a:t>
            </a:r>
            <a:r>
              <a:rPr lang="en-US" altLang="en-US" sz="1400" baseline="-25000" dirty="0" smtClean="0">
                <a:latin typeface="+mn-lt"/>
              </a:rPr>
              <a:t>3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concentration</a:t>
            </a:r>
            <a:r>
              <a:rPr lang="en-US" altLang="en-US" sz="1400" dirty="0" smtClean="0">
                <a:latin typeface="+mn-lt"/>
              </a:rPr>
              <a:t>, 0.15 </a:t>
            </a:r>
            <a:r>
              <a:rPr lang="en-US" altLang="en-US" sz="1400" i="1" dirty="0">
                <a:latin typeface="+mn-lt"/>
              </a:rPr>
              <a:t>M</a:t>
            </a:r>
            <a:r>
              <a:rPr lang="en-US" altLang="en-US" sz="1400" dirty="0">
                <a:latin typeface="+mn-lt"/>
              </a:rPr>
              <a:t>. Therefore, neglecting </a:t>
            </a:r>
            <a:r>
              <a:rPr lang="en-US" altLang="en-US" sz="1400" i="1" dirty="0">
                <a:latin typeface="+mn-lt"/>
              </a:rPr>
              <a:t>x</a:t>
            </a:r>
            <a:r>
              <a:rPr lang="en-US" altLang="en-US" sz="1400" dirty="0">
                <a:latin typeface="+mn-lt"/>
              </a:rPr>
              <a:t> relative to 0.15 was justified</a:t>
            </a:r>
            <a:r>
              <a:rPr lang="en-US" altLang="en-US" sz="1400" dirty="0" smtClean="0">
                <a:latin typeface="+mn-lt"/>
              </a:rPr>
              <a:t>.</a:t>
            </a: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>
                <a:latin typeface="+mn-lt"/>
              </a:rPr>
              <a:t>Comment</a:t>
            </a:r>
            <a:r>
              <a:rPr lang="en-US" altLang="en-US" sz="1400" dirty="0">
                <a:latin typeface="+mn-lt"/>
              </a:rPr>
              <a:t> You may be asked to find the pH of a solution </a:t>
            </a:r>
            <a:r>
              <a:rPr lang="en-US" altLang="en-US" sz="1400" dirty="0" smtClean="0">
                <a:latin typeface="+mn-lt"/>
              </a:rPr>
              <a:t>of a </a:t>
            </a:r>
            <a:r>
              <a:rPr lang="en-US" altLang="en-US" sz="1400" dirty="0">
                <a:latin typeface="+mn-lt"/>
              </a:rPr>
              <a:t>weak base. Once you have found </a:t>
            </a:r>
            <a:r>
              <a:rPr lang="en-US" altLang="en-US" sz="1400" dirty="0" smtClean="0">
                <a:latin typeface="+mn-lt"/>
              </a:rPr>
              <a:t>[OH</a:t>
            </a:r>
            <a:r>
              <a:rPr lang="en-US" altLang="en-US" sz="1400" baseline="30000" dirty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], </a:t>
            </a:r>
            <a:r>
              <a:rPr lang="en-US" altLang="en-US" sz="1400" dirty="0">
                <a:latin typeface="+mn-lt"/>
              </a:rPr>
              <a:t>you can </a:t>
            </a:r>
            <a:r>
              <a:rPr lang="en-US" altLang="en-US" sz="1400" dirty="0" smtClean="0">
                <a:latin typeface="+mn-lt"/>
              </a:rPr>
              <a:t>proceed as </a:t>
            </a:r>
            <a:r>
              <a:rPr lang="en-US" altLang="en-US" sz="1400" dirty="0">
                <a:latin typeface="+mn-lt"/>
              </a:rPr>
              <a:t>in Sample Exercise 16.9, where we calculated the pH of </a:t>
            </a:r>
            <a:r>
              <a:rPr lang="en-US" altLang="en-US" sz="1400" dirty="0" smtClean="0">
                <a:latin typeface="+mn-lt"/>
              </a:rPr>
              <a:t>a strong </a:t>
            </a:r>
            <a:r>
              <a:rPr lang="en-US" altLang="en-US" sz="1400" dirty="0">
                <a:latin typeface="+mn-lt"/>
              </a:rPr>
              <a:t>base. In the present sample exercise, we have seen </a:t>
            </a:r>
            <a:r>
              <a:rPr lang="en-US" altLang="en-US" sz="1400" dirty="0" smtClean="0">
                <a:latin typeface="+mn-lt"/>
              </a:rPr>
              <a:t>that the </a:t>
            </a:r>
            <a:r>
              <a:rPr lang="en-US" altLang="en-US" sz="1400" dirty="0">
                <a:latin typeface="+mn-lt"/>
              </a:rPr>
              <a:t>0.15 </a:t>
            </a:r>
            <a:r>
              <a:rPr lang="en-US" altLang="en-US" sz="1400" i="1" dirty="0">
                <a:latin typeface="+mn-lt"/>
              </a:rPr>
              <a:t>M</a:t>
            </a:r>
            <a:r>
              <a:rPr lang="en-US" altLang="en-US" sz="1400" dirty="0">
                <a:latin typeface="+mn-lt"/>
              </a:rPr>
              <a:t> solution of </a:t>
            </a:r>
            <a:r>
              <a:rPr lang="en-US" altLang="en-US" sz="1400" dirty="0" smtClean="0">
                <a:latin typeface="+mn-lt"/>
              </a:rPr>
              <a:t>NH</a:t>
            </a:r>
            <a:r>
              <a:rPr lang="en-US" altLang="en-US" sz="1400" baseline="-25000" dirty="0" smtClean="0">
                <a:latin typeface="+mn-lt"/>
              </a:rPr>
              <a:t>3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contains </a:t>
            </a:r>
            <a:r>
              <a:rPr lang="en-US" altLang="en-US" sz="1400" dirty="0" smtClean="0">
                <a:latin typeface="+mn-lt"/>
              </a:rPr>
              <a:t>[OH</a:t>
            </a:r>
            <a:r>
              <a:rPr lang="en-US" alt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] </a:t>
            </a:r>
            <a:r>
              <a:rPr lang="en-US" altLang="en-US" sz="1400" dirty="0">
                <a:latin typeface="+mn-lt"/>
              </a:rPr>
              <a:t>= 1.6 × </a:t>
            </a:r>
            <a:r>
              <a:rPr lang="en-US" altLang="en-US" sz="1400" dirty="0" smtClean="0">
                <a:latin typeface="+mn-lt"/>
              </a:rPr>
              <a:t>10</a:t>
            </a:r>
            <a:r>
              <a:rPr lang="en-US" altLang="en-US" sz="1400" baseline="30000" dirty="0" smtClean="0">
                <a:latin typeface="+mn-lt"/>
              </a:rPr>
              <a:t>–3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i="1" dirty="0">
                <a:latin typeface="+mn-lt"/>
              </a:rPr>
              <a:t>M</a:t>
            </a:r>
            <a:r>
              <a:rPr lang="en-US" altLang="en-US" sz="1400" dirty="0" smtClean="0">
                <a:latin typeface="+mn-lt"/>
              </a:rPr>
              <a:t>. Thus</a:t>
            </a:r>
            <a:r>
              <a:rPr lang="en-US" altLang="en-US" sz="1400" dirty="0">
                <a:latin typeface="+mn-lt"/>
              </a:rPr>
              <a:t>, </a:t>
            </a:r>
            <a:r>
              <a:rPr lang="en-US" altLang="en-US" sz="1400" dirty="0" err="1">
                <a:latin typeface="+mn-lt"/>
              </a:rPr>
              <a:t>pOH</a:t>
            </a:r>
            <a:r>
              <a:rPr lang="en-US" altLang="en-US" sz="1400" dirty="0">
                <a:latin typeface="+mn-lt"/>
              </a:rPr>
              <a:t> = </a:t>
            </a:r>
            <a:r>
              <a:rPr lang="en-US" altLang="en-US" sz="1400" dirty="0" smtClean="0">
                <a:latin typeface="+mn-lt"/>
              </a:rPr>
              <a:t>–log(1.6 </a:t>
            </a:r>
            <a:r>
              <a:rPr lang="en-US" altLang="en-US" sz="1400" dirty="0">
                <a:latin typeface="+mn-lt"/>
              </a:rPr>
              <a:t>× </a:t>
            </a:r>
            <a:r>
              <a:rPr lang="en-US" altLang="en-US" sz="1400" dirty="0" smtClean="0">
                <a:latin typeface="+mn-lt"/>
              </a:rPr>
              <a:t>10</a:t>
            </a:r>
            <a:r>
              <a:rPr lang="en-US" altLang="en-US" sz="1400" baseline="30000" dirty="0" smtClean="0">
                <a:latin typeface="+mn-lt"/>
              </a:rPr>
              <a:t>–3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= 2.80, and pH </a:t>
            </a:r>
            <a:r>
              <a:rPr lang="en-US" altLang="en-US" sz="1400" dirty="0" smtClean="0">
                <a:latin typeface="+mn-lt"/>
              </a:rPr>
              <a:t>= 14.00 – </a:t>
            </a:r>
            <a:r>
              <a:rPr lang="en-US" altLang="en-US" sz="1400" dirty="0">
                <a:latin typeface="+mn-lt"/>
              </a:rPr>
              <a:t>2.80 = 11.20. The pH of the solution is above 7 </a:t>
            </a:r>
            <a:r>
              <a:rPr lang="en-US" altLang="en-US" sz="1400" dirty="0" smtClean="0">
                <a:latin typeface="+mn-lt"/>
              </a:rPr>
              <a:t>because we </a:t>
            </a:r>
            <a:r>
              <a:rPr lang="en-US" altLang="en-US" sz="1400" dirty="0">
                <a:latin typeface="+mn-lt"/>
              </a:rPr>
              <a:t>are dealing with a solution of a base.</a:t>
            </a: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800" y="304799"/>
            <a:ext cx="14386" cy="5767025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1"/>
            <a:ext cx="8823326" cy="350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16.15</a:t>
            </a:r>
            <a:r>
              <a:rPr lang="en-US" altLang="en-US" b="1" dirty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Using </a:t>
            </a:r>
            <a:r>
              <a:rPr lang="en-US" altLang="en-US" b="1" i="1" dirty="0">
                <a:latin typeface="Arial" charset="0"/>
              </a:rPr>
              <a:t>K</a:t>
            </a:r>
            <a:r>
              <a:rPr lang="en-US" altLang="en-US" b="1" i="1" baseline="-25000" dirty="0">
                <a:latin typeface="Arial" charset="0"/>
              </a:rPr>
              <a:t>b</a:t>
            </a:r>
            <a:r>
              <a:rPr lang="en-US" altLang="en-US" b="1" dirty="0">
                <a:latin typeface="Arial" charset="0"/>
              </a:rPr>
              <a:t> to Calculate [OH</a:t>
            </a:r>
            <a:r>
              <a:rPr lang="en-US" altLang="en-US" b="1" baseline="30000" dirty="0">
                <a:latin typeface="Arial" charset="0"/>
              </a:rPr>
              <a:t>–</a:t>
            </a:r>
            <a:r>
              <a:rPr lang="en-US" altLang="en-US" b="1" dirty="0">
                <a:latin typeface="Arial" charset="0"/>
              </a:rPr>
              <a:t>]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9563" y="6071825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025" y="1574877"/>
            <a:ext cx="3601750" cy="4540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459" y="2958956"/>
            <a:ext cx="4554881" cy="110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72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129569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7" y="1145742"/>
            <a:ext cx="3942852" cy="350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Practice Exercise 1</a:t>
            </a: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  <a:cs typeface="Arial" pitchFamily="34" charset="0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  <a:cs typeface="Arial" pitchFamily="34" charset="0"/>
              </a:rPr>
              <a:t>What </a:t>
            </a:r>
            <a:r>
              <a:rPr lang="en-US" altLang="en-US" sz="1400" dirty="0">
                <a:latin typeface="+mn-lt"/>
                <a:cs typeface="Arial" pitchFamily="34" charset="0"/>
              </a:rPr>
              <a:t>is the pH of a 0.65 </a:t>
            </a:r>
            <a:r>
              <a:rPr lang="en-US" altLang="en-US" sz="1400" i="1" dirty="0">
                <a:latin typeface="+mn-lt"/>
                <a:cs typeface="Arial" pitchFamily="34" charset="0"/>
              </a:rPr>
              <a:t>M</a:t>
            </a:r>
            <a:r>
              <a:rPr lang="en-US" altLang="en-US" sz="1400" dirty="0">
                <a:latin typeface="+mn-lt"/>
                <a:cs typeface="Arial" pitchFamily="34" charset="0"/>
              </a:rPr>
              <a:t> solution of pyridine, C</a:t>
            </a:r>
            <a:r>
              <a:rPr lang="en-US" altLang="en-US" sz="1400" baseline="-25000" dirty="0">
                <a:latin typeface="+mn-lt"/>
                <a:cs typeface="Arial" pitchFamily="34" charset="0"/>
              </a:rPr>
              <a:t>5</a:t>
            </a:r>
            <a:r>
              <a:rPr lang="en-US" altLang="en-US" sz="1400" dirty="0">
                <a:latin typeface="+mn-lt"/>
                <a:cs typeface="Arial" pitchFamily="34" charset="0"/>
              </a:rPr>
              <a:t>H</a:t>
            </a:r>
            <a:r>
              <a:rPr lang="en-US" altLang="en-US" sz="1400" baseline="-25000" dirty="0">
                <a:latin typeface="+mn-lt"/>
                <a:cs typeface="Arial" pitchFamily="34" charset="0"/>
              </a:rPr>
              <a:t>5</a:t>
            </a:r>
            <a:r>
              <a:rPr lang="en-US" altLang="en-US" sz="1400" dirty="0">
                <a:latin typeface="+mn-lt"/>
                <a:cs typeface="Arial" pitchFamily="34" charset="0"/>
              </a:rPr>
              <a:t>N? (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See Table </a:t>
            </a:r>
            <a:r>
              <a:rPr lang="en-US" altLang="en-US" sz="1400" dirty="0">
                <a:latin typeface="+mn-lt"/>
                <a:cs typeface="Arial" pitchFamily="34" charset="0"/>
              </a:rPr>
              <a:t>16.4 for </a:t>
            </a:r>
            <a:r>
              <a:rPr lang="en-US" altLang="en-US" sz="1400" i="1" dirty="0">
                <a:latin typeface="+mn-lt"/>
                <a:cs typeface="Arial" pitchFamily="34" charset="0"/>
              </a:rPr>
              <a:t>K</a:t>
            </a:r>
            <a:r>
              <a:rPr lang="en-US" altLang="en-US" sz="1400" i="1" baseline="-25000" dirty="0">
                <a:latin typeface="+mn-lt"/>
                <a:cs typeface="Arial" pitchFamily="34" charset="0"/>
              </a:rPr>
              <a:t>b</a:t>
            </a:r>
            <a:r>
              <a:rPr lang="en-US" altLang="en-US" sz="1400" dirty="0">
                <a:latin typeface="+mn-lt"/>
                <a:cs typeface="Arial" pitchFamily="34" charset="0"/>
              </a:rPr>
              <a:t>.)</a:t>
            </a:r>
          </a:p>
          <a:p>
            <a:pPr marL="0" indent="0" eaLnBrk="0" hangingPunct="0">
              <a:defRPr/>
            </a:pPr>
            <a:r>
              <a:rPr lang="en-US" altLang="en-US" sz="1400" b="1" dirty="0">
                <a:latin typeface="+mn-lt"/>
                <a:cs typeface="Arial" pitchFamily="34" charset="0"/>
              </a:rPr>
              <a:t>(a) </a:t>
            </a:r>
            <a:r>
              <a:rPr lang="en-US" altLang="en-US" sz="1400" dirty="0">
                <a:latin typeface="+mn-lt"/>
                <a:cs typeface="Arial" pitchFamily="34" charset="0"/>
              </a:rPr>
              <a:t>4.48 </a:t>
            </a:r>
            <a:r>
              <a:rPr lang="en-US" altLang="en-US" sz="1400" b="1" dirty="0">
                <a:latin typeface="+mn-lt"/>
                <a:cs typeface="Arial" pitchFamily="34" charset="0"/>
              </a:rPr>
              <a:t>(b) </a:t>
            </a:r>
            <a:r>
              <a:rPr lang="en-US" altLang="en-US" sz="1400" dirty="0">
                <a:latin typeface="+mn-lt"/>
                <a:cs typeface="Arial" pitchFamily="34" charset="0"/>
              </a:rPr>
              <a:t>8.96 </a:t>
            </a:r>
            <a:r>
              <a:rPr lang="en-US" altLang="en-US" sz="1400" b="1" dirty="0">
                <a:latin typeface="+mn-lt"/>
                <a:cs typeface="Arial" pitchFamily="34" charset="0"/>
              </a:rPr>
              <a:t>(c) </a:t>
            </a:r>
            <a:r>
              <a:rPr lang="en-US" altLang="en-US" sz="1400" dirty="0">
                <a:latin typeface="+mn-lt"/>
                <a:cs typeface="Arial" pitchFamily="34" charset="0"/>
              </a:rPr>
              <a:t>9.52 </a:t>
            </a:r>
            <a:r>
              <a:rPr lang="en-US" altLang="en-US" sz="1400" b="1" dirty="0">
                <a:latin typeface="+mn-lt"/>
                <a:cs typeface="Arial" pitchFamily="34" charset="0"/>
              </a:rPr>
              <a:t>(d) </a:t>
            </a:r>
            <a:r>
              <a:rPr lang="en-US" altLang="en-US" sz="1400" dirty="0">
                <a:latin typeface="+mn-lt"/>
                <a:cs typeface="Arial" pitchFamily="34" charset="0"/>
              </a:rPr>
              <a:t>9.62 </a:t>
            </a:r>
            <a:r>
              <a:rPr lang="en-US" altLang="en-US" sz="1400" b="1" dirty="0">
                <a:latin typeface="+mn-lt"/>
                <a:cs typeface="Arial" pitchFamily="34" charset="0"/>
              </a:rPr>
              <a:t>(e) </a:t>
            </a:r>
            <a:r>
              <a:rPr lang="en-US" altLang="en-US" sz="1400" dirty="0">
                <a:latin typeface="+mn-lt"/>
                <a:cs typeface="Arial" pitchFamily="34" charset="0"/>
              </a:rPr>
              <a:t>9.71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  <a:cs typeface="Arial" pitchFamily="34" charset="0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Practice Exercise </a:t>
            </a:r>
            <a:r>
              <a:rPr lang="en-US" sz="1600" b="1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600" b="1" dirty="0">
              <a:solidFill>
                <a:srgbClr val="3366FF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  <a:cs typeface="Arial" pitchFamily="34" charset="0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  <a:cs typeface="Arial" pitchFamily="34" charset="0"/>
              </a:rPr>
              <a:t>Which </a:t>
            </a:r>
            <a:r>
              <a:rPr lang="en-US" altLang="en-US" sz="1400" dirty="0">
                <a:latin typeface="+mn-lt"/>
                <a:cs typeface="Arial" pitchFamily="34" charset="0"/>
              </a:rPr>
              <a:t>of the following compounds should produce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the highest </a:t>
            </a:r>
            <a:r>
              <a:rPr lang="en-US" altLang="en-US" sz="1400" dirty="0">
                <a:latin typeface="+mn-lt"/>
                <a:cs typeface="Arial" pitchFamily="34" charset="0"/>
              </a:rPr>
              <a:t>pH as a 0.05 </a:t>
            </a:r>
            <a:r>
              <a:rPr lang="en-US" altLang="en-US" sz="1400" i="1" dirty="0">
                <a:latin typeface="+mn-lt"/>
                <a:cs typeface="Arial" pitchFamily="34" charset="0"/>
              </a:rPr>
              <a:t>M</a:t>
            </a:r>
            <a:r>
              <a:rPr lang="en-US" altLang="en-US" sz="1400" dirty="0">
                <a:latin typeface="+mn-lt"/>
                <a:cs typeface="Arial" pitchFamily="34" charset="0"/>
              </a:rPr>
              <a:t> solution: pyridine, methylamine, </a:t>
            </a:r>
            <a:r>
              <a:rPr lang="en-US" altLang="en-US" sz="1400" dirty="0" smtClean="0">
                <a:latin typeface="+mn-lt"/>
                <a:cs typeface="Arial" pitchFamily="34" charset="0"/>
              </a:rPr>
              <a:t>or nitrous </a:t>
            </a:r>
            <a:r>
              <a:rPr lang="en-US" altLang="en-US" sz="1400" dirty="0">
                <a:latin typeface="+mn-lt"/>
                <a:cs typeface="Arial" pitchFamily="34" charset="0"/>
              </a:rPr>
              <a:t>acid?</a:t>
            </a:r>
            <a:endParaRPr lang="en-US" altLang="en-US" sz="1400" dirty="0">
              <a:latin typeface="+mn-lt"/>
            </a:endParaRP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799" y="304799"/>
            <a:ext cx="14167" cy="5678885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1"/>
            <a:ext cx="8823326" cy="350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16.15</a:t>
            </a:r>
            <a:r>
              <a:rPr lang="en-US" altLang="en-US" b="1" dirty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Using </a:t>
            </a:r>
            <a:r>
              <a:rPr lang="en-US" altLang="en-US" b="1" i="1" dirty="0">
                <a:latin typeface="Arial" charset="0"/>
              </a:rPr>
              <a:t>K</a:t>
            </a:r>
            <a:r>
              <a:rPr lang="en-US" altLang="en-US" b="1" i="1" baseline="-25000" dirty="0">
                <a:latin typeface="Arial" charset="0"/>
              </a:rPr>
              <a:t>b</a:t>
            </a:r>
            <a:r>
              <a:rPr lang="en-US" altLang="en-US" b="1" dirty="0">
                <a:latin typeface="Arial" charset="0"/>
              </a:rPr>
              <a:t> to Calculate [OH</a:t>
            </a:r>
            <a:r>
              <a:rPr lang="en-US" altLang="en-US" b="1" baseline="30000" dirty="0">
                <a:latin typeface="Arial" charset="0"/>
              </a:rPr>
              <a:t>–</a:t>
            </a:r>
            <a:r>
              <a:rPr lang="en-US" altLang="en-US" b="1" dirty="0">
                <a:latin typeface="Arial" charset="0"/>
              </a:rPr>
              <a:t>]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9563" y="5983685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8"/>
          <a:stretch/>
        </p:blipFill>
        <p:spPr>
          <a:xfrm>
            <a:off x="4219462" y="1294433"/>
            <a:ext cx="4674155" cy="455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432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813243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798763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16.16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Using pH to Determine the Concentration </a:t>
            </a:r>
            <a:r>
              <a:rPr lang="en-US" altLang="en-US" b="1" dirty="0" smtClean="0">
                <a:latin typeface="Arial" charset="0"/>
              </a:rPr>
              <a:t>	of </a:t>
            </a:r>
            <a:r>
              <a:rPr lang="en-US" altLang="en-US" b="1" dirty="0">
                <a:latin typeface="Arial" charset="0"/>
              </a:rPr>
              <a:t>a Salt</a:t>
            </a: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680688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799"/>
            <a:ext cx="0" cy="4982605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5287404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700096"/>
            <a:ext cx="8459787" cy="131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altLang="en-US" sz="1600" b="1" dirty="0">
                <a:solidFill>
                  <a:srgbClr val="3366FF"/>
                </a:solidFill>
              </a:rPr>
              <a:t>Solution</a:t>
            </a:r>
            <a:endParaRPr lang="en-US" altLang="en-US" sz="1600" dirty="0">
              <a:solidFill>
                <a:schemeClr val="bg1"/>
              </a:solidFill>
            </a:endParaRPr>
          </a:p>
          <a:p>
            <a:pPr marL="283464" indent="-283464" eaLnBrk="0" hangingPunct="0">
              <a:defRPr/>
            </a:pPr>
            <a:endParaRPr lang="en-US" sz="1000" b="1" dirty="0" smtClean="0">
              <a:latin typeface="Times New Roman" pitchFamily="18" charset="0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Analyze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NaClO</a:t>
            </a:r>
            <a:r>
              <a:rPr lang="en-US" sz="1400" dirty="0">
                <a:latin typeface="+mn-lt"/>
              </a:rPr>
              <a:t> is an ionic compound consisting of Na</a:t>
            </a:r>
            <a:r>
              <a:rPr lang="en-US" sz="1400" baseline="30000" dirty="0">
                <a:latin typeface="+mn-lt"/>
              </a:rPr>
              <a:t>+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and </a:t>
            </a:r>
            <a:r>
              <a:rPr lang="en-US" sz="1400" dirty="0" err="1" smtClean="0">
                <a:latin typeface="+mn-lt"/>
              </a:rPr>
              <a:t>ClO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ions. As such, it is a strong electrolyte that completely </a:t>
            </a:r>
            <a:r>
              <a:rPr lang="en-US" sz="1400" dirty="0" smtClean="0">
                <a:latin typeface="+mn-lt"/>
              </a:rPr>
              <a:t>dissociates in </a:t>
            </a:r>
            <a:r>
              <a:rPr lang="en-US" sz="1400" dirty="0">
                <a:latin typeface="+mn-lt"/>
              </a:rPr>
              <a:t>solution into Na</a:t>
            </a:r>
            <a:r>
              <a:rPr lang="en-US" sz="1400" baseline="30000" dirty="0">
                <a:latin typeface="+mn-lt"/>
              </a:rPr>
              <a:t>+</a:t>
            </a:r>
            <a:r>
              <a:rPr lang="en-US" sz="1400" dirty="0">
                <a:latin typeface="+mn-lt"/>
              </a:rPr>
              <a:t>, a spectator ion, and </a:t>
            </a:r>
            <a:r>
              <a:rPr lang="en-US" sz="1400" dirty="0" err="1" smtClean="0">
                <a:latin typeface="+mn-lt"/>
              </a:rPr>
              <a:t>ClO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ion, a </a:t>
            </a:r>
            <a:r>
              <a:rPr lang="en-US" sz="1400" dirty="0" smtClean="0">
                <a:latin typeface="+mn-lt"/>
              </a:rPr>
              <a:t>weak base </a:t>
            </a:r>
            <a:r>
              <a:rPr lang="en-US" sz="1400" dirty="0">
                <a:latin typeface="+mn-lt"/>
              </a:rPr>
              <a:t>with </a:t>
            </a:r>
            <a:r>
              <a:rPr lang="en-US" sz="1400" i="1" dirty="0">
                <a:latin typeface="+mn-lt"/>
              </a:rPr>
              <a:t>K</a:t>
            </a:r>
            <a:r>
              <a:rPr lang="en-US" sz="1400" i="1" baseline="-25000" dirty="0">
                <a:latin typeface="+mn-lt"/>
              </a:rPr>
              <a:t>b</a:t>
            </a:r>
            <a:r>
              <a:rPr lang="en-US" sz="1400" dirty="0">
                <a:latin typeface="+mn-lt"/>
              </a:rPr>
              <a:t> = 3.3 </a:t>
            </a:r>
            <a:r>
              <a:rPr lang="en-US" sz="1400" dirty="0" smtClean="0">
                <a:latin typeface="+mn-lt"/>
              </a:rPr>
              <a:t>× 10</a:t>
            </a:r>
            <a:r>
              <a:rPr lang="en-US" sz="1400" baseline="30000" dirty="0" smtClean="0">
                <a:latin typeface="+mn-lt"/>
              </a:rPr>
              <a:t>–7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(Equation 16.37). Given this information</a:t>
            </a:r>
            <a:r>
              <a:rPr lang="en-US" sz="1400" dirty="0" smtClean="0">
                <a:latin typeface="+mn-lt"/>
              </a:rPr>
              <a:t>, we </a:t>
            </a:r>
            <a:r>
              <a:rPr lang="en-US" sz="1400" dirty="0">
                <a:latin typeface="+mn-lt"/>
              </a:rPr>
              <a:t>must calculate the number of moles of </a:t>
            </a:r>
            <a:r>
              <a:rPr lang="en-US" sz="1400" dirty="0" err="1">
                <a:latin typeface="+mn-lt"/>
              </a:rPr>
              <a:t>NaClO</a:t>
            </a:r>
            <a:r>
              <a:rPr lang="en-US" sz="1400" dirty="0">
                <a:latin typeface="+mn-lt"/>
              </a:rPr>
              <a:t> needed </a:t>
            </a:r>
            <a:r>
              <a:rPr lang="en-US" sz="1400" dirty="0" smtClean="0">
                <a:latin typeface="+mn-lt"/>
              </a:rPr>
              <a:t>to increase </a:t>
            </a:r>
            <a:r>
              <a:rPr lang="en-US" sz="1400" dirty="0">
                <a:latin typeface="+mn-lt"/>
              </a:rPr>
              <a:t>the pH of 2.00 L of water to 10.50.</a:t>
            </a: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Plan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From the pH, we can determine the equilibrium </a:t>
            </a:r>
            <a:r>
              <a:rPr lang="en-US" sz="1400" dirty="0" smtClean="0">
                <a:latin typeface="+mn-lt"/>
              </a:rPr>
              <a:t>concentration of OH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. </a:t>
            </a:r>
            <a:r>
              <a:rPr lang="en-US" sz="1400" dirty="0">
                <a:latin typeface="+mn-lt"/>
              </a:rPr>
              <a:t>We can then construct a table of initial and </a:t>
            </a:r>
            <a:r>
              <a:rPr lang="en-US" sz="1400" dirty="0" smtClean="0">
                <a:latin typeface="+mn-lt"/>
              </a:rPr>
              <a:t>equilibrium concentrations </a:t>
            </a:r>
            <a:r>
              <a:rPr lang="en-US" sz="1400" dirty="0">
                <a:latin typeface="+mn-lt"/>
              </a:rPr>
              <a:t>in which the initial concentration of </a:t>
            </a:r>
            <a:r>
              <a:rPr lang="en-US" sz="1400" dirty="0" err="1" smtClean="0">
                <a:latin typeface="+mn-lt"/>
              </a:rPr>
              <a:t>ClO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 is our </a:t>
            </a:r>
            <a:r>
              <a:rPr lang="en-US" sz="1400" dirty="0">
                <a:latin typeface="+mn-lt"/>
              </a:rPr>
              <a:t>unknown. We can calculate </a:t>
            </a:r>
            <a:r>
              <a:rPr lang="en-US" sz="1400" dirty="0" smtClean="0">
                <a:latin typeface="+mn-lt"/>
              </a:rPr>
              <a:t>[</a:t>
            </a:r>
            <a:r>
              <a:rPr lang="en-US" sz="1400" dirty="0" err="1" smtClean="0">
                <a:latin typeface="+mn-lt"/>
              </a:rPr>
              <a:t>ClO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] </a:t>
            </a:r>
            <a:r>
              <a:rPr lang="en-US" sz="1400" dirty="0">
                <a:latin typeface="+mn-lt"/>
              </a:rPr>
              <a:t>using the expression for </a:t>
            </a:r>
            <a:r>
              <a:rPr lang="en-US" sz="1400" i="1" dirty="0">
                <a:latin typeface="+mn-lt"/>
              </a:rPr>
              <a:t>K</a:t>
            </a:r>
            <a:r>
              <a:rPr lang="en-US" sz="1400" i="1" baseline="-25000" dirty="0">
                <a:latin typeface="+mn-lt"/>
              </a:rPr>
              <a:t>b</a:t>
            </a:r>
            <a:r>
              <a:rPr lang="en-US" sz="1400" dirty="0" smtClean="0">
                <a:latin typeface="+mn-lt"/>
              </a:rPr>
              <a:t>.</a:t>
            </a: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>
                <a:latin typeface="+mn-lt"/>
              </a:rPr>
              <a:t>Solve</a:t>
            </a:r>
          </a:p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We can calculate </a:t>
            </a:r>
            <a:r>
              <a:rPr lang="en-US" sz="1400" dirty="0" smtClean="0">
                <a:latin typeface="+mn-lt"/>
              </a:rPr>
              <a:t>[OH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] </a:t>
            </a:r>
            <a:r>
              <a:rPr lang="en-US" sz="1400" dirty="0">
                <a:latin typeface="+mn-lt"/>
              </a:rPr>
              <a:t>by using either </a:t>
            </a:r>
            <a:r>
              <a:rPr lang="en-US" sz="1400" dirty="0" smtClean="0">
                <a:latin typeface="+mn-lt"/>
              </a:rPr>
              <a:t>Equation 16.16 </a:t>
            </a:r>
            <a:r>
              <a:rPr lang="en-US" sz="1400" dirty="0">
                <a:latin typeface="+mn-lt"/>
              </a:rPr>
              <a:t>or Equation 16.20; we will use </a:t>
            </a:r>
            <a:r>
              <a:rPr lang="en-US" sz="1400" dirty="0" smtClean="0">
                <a:latin typeface="+mn-lt"/>
              </a:rPr>
              <a:t>the latter </a:t>
            </a:r>
            <a:r>
              <a:rPr lang="en-US" sz="1400" dirty="0">
                <a:latin typeface="+mn-lt"/>
              </a:rPr>
              <a:t>method here</a:t>
            </a:r>
            <a:r>
              <a:rPr lang="en-US" sz="1400" dirty="0" smtClean="0">
                <a:latin typeface="+mn-lt"/>
              </a:rPr>
              <a:t>:</a:t>
            </a: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 </a:t>
            </a:r>
          </a:p>
          <a:p>
            <a:pPr marL="2743200" indent="0" eaLnBrk="0" hangingPunct="0">
              <a:defRPr/>
            </a:pPr>
            <a:r>
              <a:rPr lang="en-US" sz="1400" dirty="0" err="1" smtClean="0">
                <a:latin typeface="+mn-lt"/>
              </a:rPr>
              <a:t>pOH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= 14.00 </a:t>
            </a:r>
            <a:r>
              <a:rPr lang="en-US" sz="1400" dirty="0" smtClean="0">
                <a:latin typeface="+mn-lt"/>
              </a:rPr>
              <a:t>– </a:t>
            </a:r>
            <a:r>
              <a:rPr lang="en-US" sz="1400" dirty="0">
                <a:latin typeface="+mn-lt"/>
              </a:rPr>
              <a:t>pH = 14.00 </a:t>
            </a:r>
            <a:r>
              <a:rPr lang="en-US" sz="1400" dirty="0" smtClean="0">
                <a:latin typeface="+mn-lt"/>
              </a:rPr>
              <a:t>– </a:t>
            </a:r>
            <a:r>
              <a:rPr lang="en-US" sz="1400" dirty="0">
                <a:latin typeface="+mn-lt"/>
              </a:rPr>
              <a:t>10.50 = 3.50</a:t>
            </a:r>
          </a:p>
          <a:p>
            <a:pPr marL="2743200" indent="0" eaLnBrk="0" hangingPunct="0">
              <a:defRPr/>
            </a:pPr>
            <a:r>
              <a:rPr lang="en-US" sz="1400" dirty="0" smtClean="0">
                <a:latin typeface="+mn-lt"/>
              </a:rPr>
              <a:t>[OH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] </a:t>
            </a:r>
            <a:r>
              <a:rPr lang="en-US" sz="1400" dirty="0">
                <a:latin typeface="+mn-lt"/>
              </a:rPr>
              <a:t>= </a:t>
            </a:r>
            <a:r>
              <a:rPr lang="en-US" sz="1400" dirty="0" smtClean="0">
                <a:latin typeface="+mn-lt"/>
              </a:rPr>
              <a:t>10</a:t>
            </a:r>
            <a:r>
              <a:rPr lang="en-US" sz="1400" baseline="30000" dirty="0" smtClean="0">
                <a:latin typeface="+mn-lt"/>
              </a:rPr>
              <a:t>–3.50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= 3.2 </a:t>
            </a:r>
            <a:r>
              <a:rPr lang="en-US" sz="1400" dirty="0" smtClean="0">
                <a:latin typeface="+mn-lt"/>
              </a:rPr>
              <a:t>× 10</a:t>
            </a:r>
            <a:r>
              <a:rPr lang="en-US" sz="1400" baseline="30000" dirty="0" smtClean="0">
                <a:latin typeface="+mn-lt"/>
              </a:rPr>
              <a:t>–4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i="1" dirty="0">
                <a:latin typeface="+mn-lt"/>
              </a:rPr>
              <a:t>M</a:t>
            </a:r>
            <a:endParaRPr lang="en-US" sz="1400" i="1" dirty="0" smtClean="0">
              <a:latin typeface="+mn-lt"/>
            </a:endParaRP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4" y="1052034"/>
            <a:ext cx="8591972" cy="534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A solution made by adding solid sodium hypochlorite (</a:t>
            </a:r>
            <a:r>
              <a:rPr lang="en-US" sz="1400" dirty="0" err="1">
                <a:latin typeface="+mn-lt"/>
              </a:rPr>
              <a:t>NaClO</a:t>
            </a:r>
            <a:r>
              <a:rPr lang="en-US" sz="1400" dirty="0">
                <a:latin typeface="+mn-lt"/>
              </a:rPr>
              <a:t>) to enough water to make 2.00 L of solution has a pH of 10.50</a:t>
            </a:r>
            <a:r>
              <a:rPr lang="en-US" sz="1400" dirty="0" smtClean="0">
                <a:latin typeface="+mn-lt"/>
              </a:rPr>
              <a:t>. Using </a:t>
            </a:r>
            <a:r>
              <a:rPr lang="en-US" sz="1400" dirty="0">
                <a:latin typeface="+mn-lt"/>
              </a:rPr>
              <a:t>the information in Equation 16.37, calculate the number of moles of </a:t>
            </a:r>
            <a:r>
              <a:rPr lang="en-US" sz="1400" dirty="0" err="1">
                <a:latin typeface="+mn-lt"/>
              </a:rPr>
              <a:t>NaClO</a:t>
            </a:r>
            <a:r>
              <a:rPr lang="en-US" sz="1400" dirty="0">
                <a:latin typeface="+mn-lt"/>
              </a:rPr>
              <a:t> added to the water.</a:t>
            </a:r>
          </a:p>
        </p:txBody>
      </p:sp>
    </p:spTree>
    <p:extLst>
      <p:ext uri="{BB962C8B-B14F-4D97-AF65-F5344CB8AC3E}">
        <p14:creationId xmlns:p14="http://schemas.microsoft.com/office/powerpoint/2010/main" val="3269564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813243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798763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16.16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Using pH to Determine the Concentration </a:t>
            </a:r>
            <a:r>
              <a:rPr lang="en-US" altLang="en-US" b="1" dirty="0" smtClean="0">
                <a:latin typeface="Arial" charset="0"/>
              </a:rPr>
              <a:t>	of </a:t>
            </a:r>
            <a:r>
              <a:rPr lang="en-US" altLang="en-US" b="1" dirty="0">
                <a:latin typeface="Arial" charset="0"/>
              </a:rPr>
              <a:t>a Salt</a:t>
            </a: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447151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799"/>
            <a:ext cx="0" cy="5643615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5948414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455542"/>
            <a:ext cx="8459787" cy="131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-283464" eaLnBrk="0" hangingPunct="0">
              <a:defRPr/>
            </a:pPr>
            <a:r>
              <a:rPr lang="en-US" sz="1400" dirty="0" smtClean="0">
                <a:latin typeface="+mn-lt"/>
              </a:rPr>
              <a:t>This </a:t>
            </a:r>
            <a:r>
              <a:rPr lang="en-US" sz="1400" dirty="0">
                <a:latin typeface="+mn-lt"/>
              </a:rPr>
              <a:t>concentration is high enough that </a:t>
            </a:r>
            <a:r>
              <a:rPr lang="en-US" sz="1400" dirty="0" smtClean="0">
                <a:latin typeface="+mn-lt"/>
              </a:rPr>
              <a:t>we can </a:t>
            </a:r>
            <a:r>
              <a:rPr lang="en-US" sz="1400" dirty="0">
                <a:latin typeface="+mn-lt"/>
              </a:rPr>
              <a:t>assume that Equation 16.37 is the </a:t>
            </a:r>
            <a:r>
              <a:rPr lang="en-US" sz="1400" dirty="0" smtClean="0">
                <a:latin typeface="+mn-lt"/>
              </a:rPr>
              <a:t>only source </a:t>
            </a:r>
            <a:r>
              <a:rPr lang="en-US" sz="1400" dirty="0">
                <a:latin typeface="+mn-lt"/>
              </a:rPr>
              <a:t>of </a:t>
            </a:r>
            <a:r>
              <a:rPr lang="en-US" sz="1400" dirty="0" smtClean="0">
                <a:latin typeface="+mn-lt"/>
              </a:rPr>
              <a:t>OH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; </a:t>
            </a:r>
            <a:r>
              <a:rPr lang="en-US" sz="1400" dirty="0">
                <a:latin typeface="+mn-lt"/>
              </a:rPr>
              <a:t>that is, we can neglect </a:t>
            </a:r>
            <a:r>
              <a:rPr lang="en-US" sz="1400" dirty="0" smtClean="0">
                <a:latin typeface="+mn-lt"/>
              </a:rPr>
              <a:t>any OH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produced by the </a:t>
            </a:r>
            <a:r>
              <a:rPr lang="en-US" sz="1400" dirty="0" err="1">
                <a:latin typeface="+mn-lt"/>
              </a:rPr>
              <a:t>autoionization</a:t>
            </a:r>
            <a:r>
              <a:rPr lang="en-US" sz="1400" dirty="0">
                <a:latin typeface="+mn-lt"/>
              </a:rPr>
              <a:t> of H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O</a:t>
            </a:r>
            <a:r>
              <a:rPr lang="en-US" sz="1400" dirty="0" smtClean="0">
                <a:latin typeface="+mn-lt"/>
              </a:rPr>
              <a:t>. We </a:t>
            </a:r>
            <a:r>
              <a:rPr lang="en-US" sz="1400" dirty="0">
                <a:latin typeface="+mn-lt"/>
              </a:rPr>
              <a:t>now assume a value of </a:t>
            </a:r>
            <a:r>
              <a:rPr lang="en-US" sz="1400" i="1" dirty="0">
                <a:latin typeface="+mn-lt"/>
              </a:rPr>
              <a:t>x</a:t>
            </a:r>
            <a:r>
              <a:rPr lang="en-US" sz="1400" dirty="0">
                <a:latin typeface="+mn-lt"/>
              </a:rPr>
              <a:t> for the </a:t>
            </a:r>
            <a:r>
              <a:rPr lang="en-US" sz="1400" dirty="0" smtClean="0">
                <a:latin typeface="+mn-lt"/>
              </a:rPr>
              <a:t>initial concentration </a:t>
            </a:r>
            <a:r>
              <a:rPr lang="en-US" sz="1400" dirty="0">
                <a:latin typeface="+mn-lt"/>
              </a:rPr>
              <a:t>of </a:t>
            </a:r>
            <a:r>
              <a:rPr lang="en-US" sz="1400" dirty="0" err="1" smtClean="0">
                <a:latin typeface="+mn-lt"/>
              </a:rPr>
              <a:t>ClO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and solve the </a:t>
            </a:r>
            <a:r>
              <a:rPr lang="en-US" sz="1400" dirty="0" smtClean="0">
                <a:latin typeface="+mn-lt"/>
              </a:rPr>
              <a:t>equilibrium problem </a:t>
            </a:r>
            <a:r>
              <a:rPr lang="en-US" sz="1400" dirty="0">
                <a:latin typeface="+mn-lt"/>
              </a:rPr>
              <a:t>in the usual way</a:t>
            </a:r>
            <a:r>
              <a:rPr lang="en-US" sz="1400" dirty="0" smtClean="0">
                <a:latin typeface="+mn-lt"/>
              </a:rPr>
              <a:t>.</a:t>
            </a:r>
          </a:p>
          <a:p>
            <a:pPr marL="0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0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0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0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0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0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-283464" eaLnBrk="0" hangingPunct="0">
              <a:defRPr/>
            </a:pPr>
            <a:r>
              <a:rPr lang="en-US" sz="1400" dirty="0">
                <a:latin typeface="+mn-lt"/>
              </a:rPr>
              <a:t>We now use the expression for the </a:t>
            </a:r>
            <a:r>
              <a:rPr lang="en-US" sz="1400" dirty="0" smtClean="0">
                <a:latin typeface="+mn-lt"/>
              </a:rPr>
              <a:t>base-dissociation constant </a:t>
            </a:r>
            <a:r>
              <a:rPr lang="en-US" sz="1400" dirty="0">
                <a:latin typeface="+mn-lt"/>
              </a:rPr>
              <a:t>to solve for </a:t>
            </a:r>
            <a:r>
              <a:rPr lang="en-US" sz="1400" i="1" dirty="0">
                <a:latin typeface="+mn-lt"/>
              </a:rPr>
              <a:t>x</a:t>
            </a:r>
            <a:r>
              <a:rPr lang="en-US" sz="1400" dirty="0">
                <a:latin typeface="+mn-lt"/>
              </a:rPr>
              <a:t>:</a:t>
            </a:r>
            <a:endParaRPr lang="en-US" sz="1400" dirty="0" smtClean="0">
              <a:latin typeface="+mn-lt"/>
            </a:endParaRP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4" y="1052034"/>
            <a:ext cx="8591972" cy="26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51"/>
          <a:stretch/>
        </p:blipFill>
        <p:spPr>
          <a:xfrm>
            <a:off x="1837405" y="2376191"/>
            <a:ext cx="5092625" cy="1507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654" y="4755830"/>
            <a:ext cx="4076241" cy="106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082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145877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801" y="304801"/>
            <a:ext cx="4762" cy="1893829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1"/>
            <a:ext cx="8723314" cy="26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7264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16.2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Writing Equations for Proton-Transfer Reactions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0039" y="2198630"/>
            <a:ext cx="455611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20675" y="1156764"/>
            <a:ext cx="8723313" cy="1806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2</a:t>
            </a: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When </a:t>
            </a:r>
            <a:r>
              <a:rPr lang="en-US" altLang="en-US" sz="1400" dirty="0">
                <a:latin typeface="+mn-lt"/>
              </a:rPr>
              <a:t>lithium oxide </a:t>
            </a:r>
            <a:r>
              <a:rPr lang="en-US" altLang="en-US" sz="1400" dirty="0" smtClean="0">
                <a:latin typeface="+mn-lt"/>
              </a:rPr>
              <a:t>(Li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O) </a:t>
            </a:r>
            <a:r>
              <a:rPr lang="en-US" altLang="en-US" sz="1400" dirty="0">
                <a:latin typeface="+mn-lt"/>
              </a:rPr>
              <a:t>is dissolved in water, the </a:t>
            </a:r>
            <a:r>
              <a:rPr lang="en-US" altLang="en-US" sz="1400" dirty="0" smtClean="0">
                <a:latin typeface="+mn-lt"/>
              </a:rPr>
              <a:t>solution turns </a:t>
            </a:r>
            <a:r>
              <a:rPr lang="en-US" altLang="en-US" sz="1400" dirty="0">
                <a:latin typeface="+mn-lt"/>
              </a:rPr>
              <a:t>basic from the reaction of the oxide ion (</a:t>
            </a:r>
            <a:r>
              <a:rPr lang="en-US" altLang="en-US" sz="1400" dirty="0" smtClean="0">
                <a:latin typeface="+mn-lt"/>
              </a:rPr>
              <a:t>O</a:t>
            </a:r>
            <a:r>
              <a:rPr lang="en-US" altLang="en-US" sz="1400" baseline="30000" dirty="0" smtClean="0">
                <a:latin typeface="+mn-lt"/>
              </a:rPr>
              <a:t>2–</a:t>
            </a:r>
            <a:r>
              <a:rPr lang="en-US" altLang="en-US" sz="1400" dirty="0" smtClean="0">
                <a:latin typeface="+mn-lt"/>
              </a:rPr>
              <a:t>) with </a:t>
            </a:r>
            <a:r>
              <a:rPr lang="en-US" altLang="en-US" sz="1400" dirty="0">
                <a:latin typeface="+mn-lt"/>
              </a:rPr>
              <a:t>water. Write the equation for this reaction and </a:t>
            </a:r>
            <a:r>
              <a:rPr lang="en-US" altLang="en-US" sz="1400" dirty="0" smtClean="0">
                <a:latin typeface="+mn-lt"/>
              </a:rPr>
              <a:t>identify the </a:t>
            </a:r>
            <a:r>
              <a:rPr lang="en-US" altLang="en-US" sz="1400" dirty="0">
                <a:latin typeface="+mn-lt"/>
              </a:rPr>
              <a:t>conjugate acid–base pairs.</a:t>
            </a:r>
          </a:p>
        </p:txBody>
      </p:sp>
    </p:spTree>
    <p:extLst>
      <p:ext uri="{BB962C8B-B14F-4D97-AF65-F5344CB8AC3E}">
        <p14:creationId xmlns:p14="http://schemas.microsoft.com/office/powerpoint/2010/main" val="3023311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813243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798763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16.16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Using pH to Determine the Concentration </a:t>
            </a:r>
            <a:r>
              <a:rPr lang="en-US" altLang="en-US" b="1" dirty="0" smtClean="0">
                <a:latin typeface="Arial" charset="0"/>
              </a:rPr>
              <a:t>	of </a:t>
            </a:r>
            <a:r>
              <a:rPr lang="en-US" altLang="en-US" b="1" dirty="0">
                <a:latin typeface="Arial" charset="0"/>
              </a:rPr>
              <a:t>a Salt</a:t>
            </a: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447151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800"/>
            <a:ext cx="0" cy="4090236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4395035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455542"/>
            <a:ext cx="8459787" cy="1144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-283464" eaLnBrk="0" hangingPunct="0">
              <a:defRPr/>
            </a:pPr>
            <a:r>
              <a:rPr lang="en-US" sz="1400" dirty="0">
                <a:latin typeface="+mn-lt"/>
              </a:rPr>
              <a:t>We say that the solution is 0.31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 in </a:t>
            </a:r>
            <a:r>
              <a:rPr lang="en-US" sz="1400" dirty="0" err="1">
                <a:latin typeface="+mn-lt"/>
              </a:rPr>
              <a:t>NaClO</a:t>
            </a:r>
            <a:r>
              <a:rPr lang="en-US" sz="1400" dirty="0">
                <a:latin typeface="+mn-lt"/>
              </a:rPr>
              <a:t> even though some of </a:t>
            </a:r>
            <a:r>
              <a:rPr lang="en-US" sz="1400" dirty="0" smtClean="0">
                <a:latin typeface="+mn-lt"/>
              </a:rPr>
              <a:t>the </a:t>
            </a:r>
            <a:r>
              <a:rPr lang="en-US" sz="1400" dirty="0" err="1" smtClean="0">
                <a:latin typeface="+mn-lt"/>
              </a:rPr>
              <a:t>ClO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ions have reacted with water. Because the solution is 0.31 </a:t>
            </a:r>
            <a:r>
              <a:rPr lang="en-US" sz="1400" i="1" dirty="0" smtClean="0">
                <a:latin typeface="+mn-lt"/>
              </a:rPr>
              <a:t>M</a:t>
            </a:r>
            <a:r>
              <a:rPr lang="en-US" sz="1400" dirty="0" smtClean="0">
                <a:latin typeface="+mn-lt"/>
              </a:rPr>
              <a:t> in </a:t>
            </a:r>
            <a:r>
              <a:rPr lang="en-US" sz="1400" dirty="0" err="1">
                <a:latin typeface="+mn-lt"/>
              </a:rPr>
              <a:t>NaClO</a:t>
            </a:r>
            <a:r>
              <a:rPr lang="en-US" sz="1400" dirty="0">
                <a:latin typeface="+mn-lt"/>
              </a:rPr>
              <a:t> and the total volume of solution is 2.00 L, 0.62 </a:t>
            </a:r>
            <a:r>
              <a:rPr lang="en-US" sz="1400" dirty="0" err="1">
                <a:latin typeface="+mn-lt"/>
              </a:rPr>
              <a:t>mol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of </a:t>
            </a:r>
            <a:r>
              <a:rPr lang="en-US" sz="1400" dirty="0" err="1" smtClean="0">
                <a:latin typeface="+mn-lt"/>
              </a:rPr>
              <a:t>NaClO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is the amount of the salt that was added to the water.</a:t>
            </a:r>
          </a:p>
          <a:p>
            <a:pPr marL="0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Practice Exercise 1</a:t>
            </a:r>
          </a:p>
          <a:p>
            <a:pPr marL="0" indent="-283464" eaLnBrk="0" hangingPunct="0">
              <a:defRPr/>
            </a:pPr>
            <a:endParaRPr lang="en-US" sz="1000" dirty="0" smtClean="0">
              <a:latin typeface="+mn-lt"/>
            </a:endParaRPr>
          </a:p>
          <a:p>
            <a:pPr marL="0" indent="-283464" eaLnBrk="0" hangingPunct="0">
              <a:defRPr/>
            </a:pPr>
            <a:r>
              <a:rPr lang="en-US" sz="1400" dirty="0" smtClean="0">
                <a:latin typeface="+mn-lt"/>
              </a:rPr>
              <a:t>The </a:t>
            </a:r>
            <a:r>
              <a:rPr lang="en-US" sz="1400" dirty="0">
                <a:latin typeface="+mn-lt"/>
              </a:rPr>
              <a:t>benzoate ion, </a:t>
            </a:r>
            <a:r>
              <a:rPr lang="en-US" sz="1400" dirty="0" smtClean="0">
                <a:latin typeface="+mn-lt"/>
              </a:rPr>
              <a:t>C</a:t>
            </a:r>
            <a:r>
              <a:rPr lang="en-US" sz="1400" baseline="-25000" dirty="0" smtClean="0">
                <a:latin typeface="+mn-lt"/>
              </a:rPr>
              <a:t>6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5</a:t>
            </a:r>
            <a:r>
              <a:rPr lang="en-US" sz="1400" dirty="0" smtClean="0">
                <a:latin typeface="+mn-lt"/>
              </a:rPr>
              <a:t>COO</a:t>
            </a:r>
            <a:r>
              <a:rPr lang="en-US" sz="1400" baseline="30000" dirty="0" smtClean="0">
                <a:latin typeface="+mn-lt"/>
              </a:rPr>
              <a:t>– </a:t>
            </a:r>
            <a:r>
              <a:rPr lang="en-US" sz="1400" dirty="0" smtClean="0">
                <a:latin typeface="+mn-lt"/>
              </a:rPr>
              <a:t>, </a:t>
            </a:r>
            <a:r>
              <a:rPr lang="en-US" sz="1400" dirty="0">
                <a:latin typeface="+mn-lt"/>
              </a:rPr>
              <a:t>is a weak base </a:t>
            </a:r>
            <a:r>
              <a:rPr lang="en-US" sz="1400" dirty="0" smtClean="0">
                <a:latin typeface="+mn-lt"/>
              </a:rPr>
              <a:t>with </a:t>
            </a:r>
            <a:r>
              <a:rPr lang="en-US" sz="1400" i="1" dirty="0" smtClean="0">
                <a:latin typeface="+mn-lt"/>
              </a:rPr>
              <a:t>K</a:t>
            </a:r>
            <a:r>
              <a:rPr lang="en-US" sz="1400" i="1" baseline="-25000" dirty="0" smtClean="0">
                <a:latin typeface="+mn-lt"/>
              </a:rPr>
              <a:t>b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= 1.6 </a:t>
            </a:r>
            <a:r>
              <a:rPr lang="en-US" sz="1400" dirty="0" smtClean="0">
                <a:latin typeface="+mn-lt"/>
              </a:rPr>
              <a:t>× 10</a:t>
            </a:r>
            <a:r>
              <a:rPr lang="en-US" sz="1400" baseline="30000" dirty="0" smtClean="0">
                <a:latin typeface="+mn-lt"/>
              </a:rPr>
              <a:t>–10</a:t>
            </a:r>
            <a:r>
              <a:rPr lang="en-US" sz="1400" dirty="0">
                <a:latin typeface="+mn-lt"/>
              </a:rPr>
              <a:t>. How many moles of sodium benzoate </a:t>
            </a:r>
            <a:r>
              <a:rPr lang="en-US" sz="1400" dirty="0" smtClean="0">
                <a:latin typeface="+mn-lt"/>
              </a:rPr>
              <a:t>are present </a:t>
            </a:r>
            <a:r>
              <a:rPr lang="en-US" sz="1400" dirty="0">
                <a:latin typeface="+mn-lt"/>
              </a:rPr>
              <a:t>in 0.50 L of a solution of NaC</a:t>
            </a:r>
            <a:r>
              <a:rPr lang="en-US" sz="1400" baseline="-25000" dirty="0">
                <a:latin typeface="+mn-lt"/>
              </a:rPr>
              <a:t>6</a:t>
            </a:r>
            <a:r>
              <a:rPr lang="en-US" sz="1400" dirty="0">
                <a:latin typeface="+mn-lt"/>
              </a:rPr>
              <a:t>H</a:t>
            </a:r>
            <a:r>
              <a:rPr lang="en-US" sz="1400" baseline="-25000" dirty="0">
                <a:latin typeface="+mn-lt"/>
              </a:rPr>
              <a:t>5</a:t>
            </a:r>
            <a:r>
              <a:rPr lang="en-US" sz="1400" dirty="0">
                <a:latin typeface="+mn-lt"/>
              </a:rPr>
              <a:t>COO if the pH </a:t>
            </a:r>
            <a:r>
              <a:rPr lang="en-US" sz="1400" dirty="0" smtClean="0">
                <a:latin typeface="+mn-lt"/>
              </a:rPr>
              <a:t>is 9.04</a:t>
            </a:r>
            <a:r>
              <a:rPr lang="en-US" sz="1400" dirty="0">
                <a:latin typeface="+mn-lt"/>
              </a:rPr>
              <a:t>?</a:t>
            </a:r>
          </a:p>
          <a:p>
            <a:pPr marL="0" indent="-283464" eaLnBrk="0" hangingPunct="0">
              <a:defRPr/>
            </a:pPr>
            <a:r>
              <a:rPr lang="en-US" sz="1400" b="1" dirty="0">
                <a:latin typeface="+mn-lt"/>
              </a:rPr>
              <a:t>(a) </a:t>
            </a:r>
            <a:r>
              <a:rPr lang="en-US" sz="1400" dirty="0">
                <a:latin typeface="+mn-lt"/>
              </a:rPr>
              <a:t>0.38 </a:t>
            </a:r>
            <a:r>
              <a:rPr lang="en-US" sz="1400" b="1" dirty="0">
                <a:latin typeface="+mn-lt"/>
              </a:rPr>
              <a:t>(b) </a:t>
            </a:r>
            <a:r>
              <a:rPr lang="en-US" sz="1400" dirty="0">
                <a:latin typeface="+mn-lt"/>
              </a:rPr>
              <a:t>0.66 </a:t>
            </a:r>
            <a:r>
              <a:rPr lang="en-US" sz="1400" b="1" dirty="0">
                <a:latin typeface="+mn-lt"/>
              </a:rPr>
              <a:t>(c) </a:t>
            </a:r>
            <a:r>
              <a:rPr lang="en-US" sz="1400" dirty="0">
                <a:latin typeface="+mn-lt"/>
              </a:rPr>
              <a:t>0.76 </a:t>
            </a:r>
            <a:r>
              <a:rPr lang="en-US" sz="1400" b="1" dirty="0">
                <a:latin typeface="+mn-lt"/>
              </a:rPr>
              <a:t>(d) </a:t>
            </a:r>
            <a:r>
              <a:rPr lang="en-US" sz="1400" dirty="0">
                <a:latin typeface="+mn-lt"/>
              </a:rPr>
              <a:t>1.5 </a:t>
            </a:r>
            <a:r>
              <a:rPr lang="en-US" sz="1400" b="1" dirty="0">
                <a:latin typeface="+mn-lt"/>
              </a:rPr>
              <a:t>(e) </a:t>
            </a:r>
            <a:r>
              <a:rPr lang="en-US" sz="1400" dirty="0">
                <a:latin typeface="+mn-lt"/>
              </a:rPr>
              <a:t>2.9</a:t>
            </a:r>
          </a:p>
          <a:p>
            <a:pPr marL="0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Practice Exercise </a:t>
            </a:r>
            <a:r>
              <a:rPr lang="en-US" sz="1600" b="1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600" b="1" dirty="0">
              <a:solidFill>
                <a:srgbClr val="3366FF"/>
              </a:solidFill>
              <a:latin typeface="Arial" pitchFamily="34" charset="0"/>
              <a:cs typeface="Arial" pitchFamily="34" charset="0"/>
            </a:endParaRPr>
          </a:p>
          <a:p>
            <a:pPr marL="0" indent="-283464" eaLnBrk="0" hangingPunct="0">
              <a:defRPr/>
            </a:pPr>
            <a:endParaRPr lang="en-US" sz="1000" dirty="0" smtClean="0">
              <a:latin typeface="+mn-lt"/>
            </a:endParaRPr>
          </a:p>
          <a:p>
            <a:pPr marL="0" indent="-283464" eaLnBrk="0" hangingPunct="0">
              <a:defRPr/>
            </a:pPr>
            <a:r>
              <a:rPr lang="en-US" sz="1400" dirty="0" smtClean="0">
                <a:latin typeface="+mn-lt"/>
              </a:rPr>
              <a:t>What </a:t>
            </a:r>
            <a:r>
              <a:rPr lang="en-US" sz="1400" dirty="0">
                <a:latin typeface="+mn-lt"/>
              </a:rPr>
              <a:t>is the molarity of an aqueous NH</a:t>
            </a:r>
            <a:r>
              <a:rPr lang="en-US" sz="1400" baseline="-25000" dirty="0">
                <a:latin typeface="+mn-lt"/>
              </a:rPr>
              <a:t>3</a:t>
            </a:r>
            <a:r>
              <a:rPr lang="en-US" sz="1400" dirty="0">
                <a:latin typeface="+mn-lt"/>
              </a:rPr>
              <a:t> solution that has </a:t>
            </a:r>
            <a:r>
              <a:rPr lang="en-US" sz="1400" dirty="0" smtClean="0">
                <a:latin typeface="+mn-lt"/>
              </a:rPr>
              <a:t>a pH </a:t>
            </a:r>
            <a:r>
              <a:rPr lang="en-US" sz="1400" dirty="0">
                <a:latin typeface="+mn-lt"/>
              </a:rPr>
              <a:t>of 11.17?</a:t>
            </a:r>
            <a:endParaRPr lang="en-US" sz="1400" dirty="0" smtClean="0">
              <a:latin typeface="+mn-lt"/>
            </a:endParaRP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4" y="1052034"/>
            <a:ext cx="8591972" cy="26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0380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7945151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798763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16.17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Calculating </a:t>
            </a:r>
            <a:r>
              <a:rPr lang="en-US" altLang="en-US" b="1" i="1" dirty="0" err="1">
                <a:latin typeface="Arial" charset="0"/>
              </a:rPr>
              <a:t>K</a:t>
            </a:r>
            <a:r>
              <a:rPr lang="en-US" altLang="en-US" b="1" i="1" baseline="-25000" dirty="0" err="1">
                <a:latin typeface="Arial" charset="0"/>
              </a:rPr>
              <a:t>a</a:t>
            </a:r>
            <a:r>
              <a:rPr lang="en-US" altLang="en-US" b="1" dirty="0">
                <a:latin typeface="Arial" charset="0"/>
              </a:rPr>
              <a:t> or </a:t>
            </a:r>
            <a:r>
              <a:rPr lang="en-US" altLang="en-US" b="1" i="1" dirty="0">
                <a:latin typeface="Arial" charset="0"/>
              </a:rPr>
              <a:t>K</a:t>
            </a:r>
            <a:r>
              <a:rPr lang="en-US" altLang="en-US" b="1" i="1" baseline="-25000" dirty="0">
                <a:latin typeface="Arial" charset="0"/>
              </a:rPr>
              <a:t>b</a:t>
            </a:r>
            <a:r>
              <a:rPr lang="en-US" altLang="en-US" b="1" dirty="0">
                <a:latin typeface="Arial" charset="0"/>
              </a:rPr>
              <a:t> for a Conjugate </a:t>
            </a:r>
            <a:r>
              <a:rPr lang="en-US" altLang="en-US" b="1" dirty="0" smtClean="0">
                <a:latin typeface="Arial" charset="0"/>
              </a:rPr>
              <a:t>	Acid–Base </a:t>
            </a:r>
            <a:r>
              <a:rPr lang="en-US" altLang="en-US" b="1" dirty="0">
                <a:latin typeface="Arial" charset="0"/>
              </a:rPr>
              <a:t>Pair</a:t>
            </a: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434819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799"/>
            <a:ext cx="0" cy="5775819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6080619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443211"/>
            <a:ext cx="8459787" cy="1663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altLang="en-US" sz="1600" b="1" dirty="0">
                <a:solidFill>
                  <a:srgbClr val="3366FF"/>
                </a:solidFill>
              </a:rPr>
              <a:t>Solution</a:t>
            </a:r>
            <a:endParaRPr lang="en-US" altLang="en-US" sz="1600" dirty="0">
              <a:solidFill>
                <a:schemeClr val="bg1"/>
              </a:solidFill>
            </a:endParaRPr>
          </a:p>
          <a:p>
            <a:pPr marL="283464" indent="-283464" eaLnBrk="0" hangingPunct="0">
              <a:defRPr/>
            </a:pPr>
            <a:endParaRPr lang="en-US" sz="1000" b="1" dirty="0" smtClean="0">
              <a:latin typeface="Times New Roman" pitchFamily="18" charset="0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Analyze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We are asked to determine dissociation constants for </a:t>
            </a:r>
            <a:r>
              <a:rPr lang="en-US" sz="1400" dirty="0" smtClean="0">
                <a:latin typeface="+mn-lt"/>
              </a:rPr>
              <a:t>F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, the </a:t>
            </a:r>
            <a:r>
              <a:rPr lang="en-US" sz="1400" dirty="0">
                <a:latin typeface="+mn-lt"/>
              </a:rPr>
              <a:t>conjugate base of HF, and </a:t>
            </a:r>
            <a:r>
              <a:rPr lang="en-US" sz="1400" dirty="0" smtClean="0">
                <a:latin typeface="+mn-lt"/>
              </a:rPr>
              <a:t>NH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, </a:t>
            </a:r>
            <a:r>
              <a:rPr lang="en-US" sz="1400" dirty="0">
                <a:latin typeface="+mn-lt"/>
              </a:rPr>
              <a:t>the conjugate acid of NH</a:t>
            </a:r>
            <a:r>
              <a:rPr lang="en-US" sz="1400" baseline="-25000" dirty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.</a:t>
            </a: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>
                <a:latin typeface="+mn-lt"/>
              </a:rPr>
              <a:t>Plan</a:t>
            </a:r>
            <a:r>
              <a:rPr lang="en-US" sz="1400" dirty="0">
                <a:latin typeface="+mn-lt"/>
              </a:rPr>
              <a:t> We can use the tabulated </a:t>
            </a:r>
            <a:r>
              <a:rPr lang="en-US" sz="1400" i="1" dirty="0">
                <a:latin typeface="+mn-lt"/>
              </a:rPr>
              <a:t>K</a:t>
            </a:r>
            <a:r>
              <a:rPr lang="en-US" sz="1400" dirty="0">
                <a:latin typeface="+mn-lt"/>
              </a:rPr>
              <a:t> values for HF and NH</a:t>
            </a:r>
            <a:r>
              <a:rPr lang="en-US" sz="1400" baseline="-25000" dirty="0">
                <a:latin typeface="+mn-lt"/>
              </a:rPr>
              <a:t>3</a:t>
            </a:r>
            <a:r>
              <a:rPr lang="en-US" sz="1400" dirty="0">
                <a:latin typeface="+mn-lt"/>
              </a:rPr>
              <a:t> and </a:t>
            </a:r>
            <a:r>
              <a:rPr lang="en-US" sz="1400" dirty="0" smtClean="0">
                <a:latin typeface="+mn-lt"/>
              </a:rPr>
              <a:t>the relationship </a:t>
            </a:r>
            <a:r>
              <a:rPr lang="en-US" sz="1400" dirty="0">
                <a:latin typeface="+mn-lt"/>
              </a:rPr>
              <a:t>between </a:t>
            </a: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a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and </a:t>
            </a:r>
            <a:r>
              <a:rPr lang="en-US" sz="1400" i="1" dirty="0" smtClean="0">
                <a:latin typeface="+mn-lt"/>
              </a:rPr>
              <a:t>K</a:t>
            </a:r>
            <a:r>
              <a:rPr lang="en-US" sz="1400" i="1" baseline="-25000" dirty="0" smtClean="0">
                <a:latin typeface="+mn-lt"/>
              </a:rPr>
              <a:t>b</a:t>
            </a:r>
            <a:r>
              <a:rPr lang="en-US" sz="1400" dirty="0" smtClean="0">
                <a:latin typeface="+mn-lt"/>
              </a:rPr>
              <a:t> to </a:t>
            </a:r>
            <a:r>
              <a:rPr lang="en-US" sz="1400" dirty="0">
                <a:latin typeface="+mn-lt"/>
              </a:rPr>
              <a:t>calculate the dissociation </a:t>
            </a:r>
            <a:r>
              <a:rPr lang="en-US" sz="1400" dirty="0" smtClean="0">
                <a:latin typeface="+mn-lt"/>
              </a:rPr>
              <a:t>constants for </a:t>
            </a:r>
            <a:r>
              <a:rPr lang="en-US" sz="1400" dirty="0">
                <a:latin typeface="+mn-lt"/>
              </a:rPr>
              <a:t>their conjugates, </a:t>
            </a:r>
            <a:r>
              <a:rPr lang="en-US" sz="1400" dirty="0" smtClean="0">
                <a:latin typeface="+mn-lt"/>
              </a:rPr>
              <a:t>F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and </a:t>
            </a:r>
            <a:r>
              <a:rPr lang="en-US" sz="1400" dirty="0" smtClean="0">
                <a:latin typeface="+mn-lt"/>
              </a:rPr>
              <a:t>NH</a:t>
            </a:r>
            <a:r>
              <a:rPr lang="en-US" sz="1400" baseline="-25000" dirty="0">
                <a:latin typeface="+mn-lt"/>
              </a:rPr>
              <a:t>4</a:t>
            </a:r>
            <a:r>
              <a:rPr lang="en-US" sz="1400" baseline="30000" dirty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.</a:t>
            </a: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>
                <a:latin typeface="+mn-lt"/>
              </a:rPr>
              <a:t>Solve</a:t>
            </a:r>
          </a:p>
          <a:p>
            <a:pPr marL="283464" indent="-283464" eaLnBrk="0" hangingPunct="0">
              <a:defRPr/>
            </a:pPr>
            <a:r>
              <a:rPr lang="en-US" sz="1400" b="1" dirty="0" smtClean="0">
                <a:latin typeface="+mn-lt"/>
              </a:rPr>
              <a:t>(a)</a:t>
            </a:r>
            <a:r>
              <a:rPr lang="en-US" sz="1400" dirty="0" smtClean="0">
                <a:latin typeface="+mn-lt"/>
              </a:rPr>
              <a:t>	For </a:t>
            </a:r>
            <a:r>
              <a:rPr lang="en-US" sz="1400" dirty="0">
                <a:latin typeface="+mn-lt"/>
              </a:rPr>
              <a:t>the weak acid HF, Table 16.2 and Appendix D </a:t>
            </a:r>
            <a:r>
              <a:rPr lang="en-US" sz="1400" dirty="0" smtClean="0">
                <a:latin typeface="+mn-lt"/>
              </a:rPr>
              <a:t/>
            </a:r>
            <a:br>
              <a:rPr lang="en-US" sz="1400" dirty="0" smtClean="0">
                <a:latin typeface="+mn-lt"/>
              </a:rPr>
            </a:br>
            <a:r>
              <a:rPr lang="en-US" sz="1400" dirty="0" smtClean="0">
                <a:latin typeface="+mn-lt"/>
              </a:rPr>
              <a:t>give </a:t>
            </a:r>
            <a:r>
              <a:rPr lang="en-US" sz="1400" i="1" dirty="0" err="1" smtClean="0">
                <a:latin typeface="+mn-lt"/>
              </a:rPr>
              <a:t>K</a:t>
            </a:r>
            <a:r>
              <a:rPr lang="en-US" sz="1400" i="1" baseline="-25000" dirty="0" err="1" smtClean="0">
                <a:latin typeface="+mn-lt"/>
              </a:rPr>
              <a:t>a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= 6.8 </a:t>
            </a:r>
            <a:r>
              <a:rPr lang="en-US" sz="1400" dirty="0" smtClean="0">
                <a:latin typeface="+mn-lt"/>
              </a:rPr>
              <a:t>× 10</a:t>
            </a:r>
            <a:r>
              <a:rPr lang="en-US" sz="1400" baseline="30000" dirty="0" smtClean="0">
                <a:latin typeface="+mn-lt"/>
              </a:rPr>
              <a:t>–4</a:t>
            </a:r>
            <a:r>
              <a:rPr lang="en-US" sz="1400" dirty="0">
                <a:latin typeface="+mn-lt"/>
              </a:rPr>
              <a:t>. We can use Equation 16.40 to </a:t>
            </a:r>
            <a:r>
              <a:rPr lang="en-US" sz="1400" dirty="0" smtClean="0">
                <a:latin typeface="+mn-lt"/>
              </a:rPr>
              <a:t/>
            </a:r>
            <a:br>
              <a:rPr lang="en-US" sz="1400" dirty="0" smtClean="0">
                <a:latin typeface="+mn-lt"/>
              </a:rPr>
            </a:br>
            <a:r>
              <a:rPr lang="en-US" sz="1400" dirty="0" smtClean="0">
                <a:latin typeface="+mn-lt"/>
              </a:rPr>
              <a:t>calculate </a:t>
            </a:r>
            <a:r>
              <a:rPr lang="en-US" sz="1400" i="1" dirty="0" smtClean="0">
                <a:latin typeface="+mn-lt"/>
              </a:rPr>
              <a:t>K</a:t>
            </a:r>
            <a:r>
              <a:rPr lang="en-US" sz="1400" i="1" baseline="-25000" dirty="0" smtClean="0">
                <a:latin typeface="+mn-lt"/>
              </a:rPr>
              <a:t>b</a:t>
            </a:r>
            <a:r>
              <a:rPr lang="en-US" sz="1400" dirty="0" smtClean="0">
                <a:latin typeface="+mn-lt"/>
              </a:rPr>
              <a:t> for </a:t>
            </a:r>
            <a:r>
              <a:rPr lang="en-US" sz="1400" dirty="0">
                <a:latin typeface="+mn-lt"/>
              </a:rPr>
              <a:t>the conjugate base, </a:t>
            </a:r>
            <a:r>
              <a:rPr lang="en-US" sz="1400" dirty="0" smtClean="0">
                <a:latin typeface="+mn-lt"/>
              </a:rPr>
              <a:t>F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:</a:t>
            </a: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4" y="1030001"/>
            <a:ext cx="8591972" cy="369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Calculate </a:t>
            </a:r>
            <a:r>
              <a:rPr lang="en-US" sz="1400" b="1" dirty="0">
                <a:latin typeface="+mn-lt"/>
              </a:rPr>
              <a:t>(a) </a:t>
            </a:r>
            <a:r>
              <a:rPr lang="en-US" sz="1400" i="1" dirty="0">
                <a:latin typeface="+mn-lt"/>
              </a:rPr>
              <a:t>K</a:t>
            </a:r>
            <a:r>
              <a:rPr lang="en-US" sz="1400" i="1" baseline="-25000" dirty="0">
                <a:latin typeface="+mn-lt"/>
              </a:rPr>
              <a:t>b</a:t>
            </a:r>
            <a:r>
              <a:rPr lang="en-US" sz="1400" dirty="0">
                <a:latin typeface="+mn-lt"/>
              </a:rPr>
              <a:t> for the fluoride ion, </a:t>
            </a:r>
            <a:r>
              <a:rPr lang="en-US" sz="1400" b="1" dirty="0">
                <a:latin typeface="+mn-lt"/>
              </a:rPr>
              <a:t>(b) </a:t>
            </a: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a</a:t>
            </a:r>
            <a:r>
              <a:rPr lang="en-US" sz="1400" dirty="0">
                <a:latin typeface="+mn-lt"/>
              </a:rPr>
              <a:t> for the ammonium ion.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28" y="4357758"/>
            <a:ext cx="3059361" cy="4311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2"/>
          <a:stretch/>
        </p:blipFill>
        <p:spPr>
          <a:xfrm>
            <a:off x="4865781" y="3120016"/>
            <a:ext cx="3969745" cy="297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66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7945151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798763" algn="l"/>
              </a:tabLst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16.17</a:t>
            </a:r>
            <a:r>
              <a:rPr lang="en-US" altLang="en-US" b="1" dirty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Calculating </a:t>
            </a:r>
            <a:r>
              <a:rPr lang="en-US" altLang="en-US" b="1" i="1" dirty="0" err="1">
                <a:latin typeface="Arial" charset="0"/>
              </a:rPr>
              <a:t>K</a:t>
            </a:r>
            <a:r>
              <a:rPr lang="en-US" altLang="en-US" b="1" i="1" baseline="-25000" dirty="0" err="1">
                <a:latin typeface="Arial" charset="0"/>
              </a:rPr>
              <a:t>a</a:t>
            </a:r>
            <a:r>
              <a:rPr lang="en-US" altLang="en-US" b="1" dirty="0">
                <a:latin typeface="Arial" charset="0"/>
              </a:rPr>
              <a:t> or </a:t>
            </a:r>
            <a:r>
              <a:rPr lang="en-US" altLang="en-US" b="1" i="1" dirty="0">
                <a:latin typeface="Arial" charset="0"/>
              </a:rPr>
              <a:t>K</a:t>
            </a:r>
            <a:r>
              <a:rPr lang="en-US" altLang="en-US" b="1" i="1" baseline="-25000" dirty="0">
                <a:latin typeface="Arial" charset="0"/>
              </a:rPr>
              <a:t>b</a:t>
            </a:r>
            <a:r>
              <a:rPr lang="en-US" altLang="en-US" b="1" dirty="0">
                <a:latin typeface="Arial" charset="0"/>
              </a:rPr>
              <a:t> for a Conjugate 	Acid–Base Pair</a:t>
            </a: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434819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800"/>
            <a:ext cx="0" cy="5764802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6069602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9" y="1443211"/>
            <a:ext cx="3316477" cy="168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sz="1400" b="1" dirty="0" smtClean="0">
                <a:latin typeface="+mn-lt"/>
              </a:rPr>
              <a:t>(b)</a:t>
            </a:r>
            <a:r>
              <a:rPr lang="en-US" sz="1400" dirty="0" smtClean="0">
                <a:latin typeface="+mn-lt"/>
              </a:rPr>
              <a:t>	For </a:t>
            </a:r>
            <a:r>
              <a:rPr lang="en-US" sz="1400" dirty="0">
                <a:latin typeface="+mn-lt"/>
              </a:rPr>
              <a:t>NH</a:t>
            </a:r>
            <a:r>
              <a:rPr lang="en-US" sz="1400" baseline="-25000" dirty="0">
                <a:latin typeface="+mn-lt"/>
              </a:rPr>
              <a:t>3</a:t>
            </a:r>
            <a:r>
              <a:rPr lang="en-US" sz="1400" dirty="0">
                <a:latin typeface="+mn-lt"/>
              </a:rPr>
              <a:t>, Table 16.4 and Appendix D give </a:t>
            </a:r>
            <a:r>
              <a:rPr lang="en-US" sz="1400" i="1" dirty="0">
                <a:latin typeface="+mn-lt"/>
              </a:rPr>
              <a:t>K</a:t>
            </a:r>
            <a:r>
              <a:rPr lang="en-US" sz="1400" i="1" baseline="-25000" dirty="0">
                <a:latin typeface="+mn-lt"/>
              </a:rPr>
              <a:t>b</a:t>
            </a:r>
            <a:r>
              <a:rPr lang="en-US" sz="1400" dirty="0">
                <a:latin typeface="+mn-lt"/>
              </a:rPr>
              <a:t> = 1.8 × </a:t>
            </a:r>
            <a:r>
              <a:rPr lang="en-US" sz="1400" dirty="0" smtClean="0">
                <a:latin typeface="+mn-lt"/>
              </a:rPr>
              <a:t>10</a:t>
            </a:r>
            <a:r>
              <a:rPr lang="en-US" sz="1400" baseline="30000" dirty="0" smtClean="0">
                <a:latin typeface="+mn-lt"/>
              </a:rPr>
              <a:t>–5</a:t>
            </a:r>
            <a:r>
              <a:rPr lang="en-US" sz="1400" dirty="0" smtClean="0">
                <a:latin typeface="+mn-lt"/>
              </a:rPr>
              <a:t>, and </a:t>
            </a:r>
            <a:r>
              <a:rPr lang="en-US" sz="1400" dirty="0">
                <a:latin typeface="+mn-lt"/>
              </a:rPr>
              <a:t>this value in Equation 16.40 gives us </a:t>
            </a: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a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for </a:t>
            </a:r>
            <a:r>
              <a:rPr lang="en-US" sz="1400" dirty="0">
                <a:latin typeface="+mn-lt"/>
              </a:rPr>
              <a:t>the </a:t>
            </a:r>
            <a:r>
              <a:rPr lang="en-US" sz="1400" dirty="0" smtClean="0">
                <a:latin typeface="+mn-lt"/>
              </a:rPr>
              <a:t>conjugate acid</a:t>
            </a:r>
            <a:r>
              <a:rPr lang="en-US" sz="1400" dirty="0">
                <a:latin typeface="+mn-lt"/>
              </a:rPr>
              <a:t>, </a:t>
            </a:r>
            <a:r>
              <a:rPr lang="en-US" sz="1400" dirty="0" smtClean="0">
                <a:latin typeface="+mn-lt"/>
              </a:rPr>
              <a:t>NH</a:t>
            </a:r>
            <a:r>
              <a:rPr lang="en-US" sz="1400" baseline="-25000" dirty="0">
                <a:latin typeface="+mn-lt"/>
              </a:rPr>
              <a:t>4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:</a:t>
            </a: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4" y="1030001"/>
            <a:ext cx="8591972" cy="369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81" y="2704630"/>
            <a:ext cx="3004085" cy="4219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8"/>
          <a:stretch/>
        </p:blipFill>
        <p:spPr>
          <a:xfrm>
            <a:off x="4290075" y="1510981"/>
            <a:ext cx="4622571" cy="450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837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7945151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798763" algn="l"/>
              </a:tabLst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16.17</a:t>
            </a:r>
            <a:r>
              <a:rPr lang="en-US" altLang="en-US" b="1" dirty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Calculating </a:t>
            </a:r>
            <a:r>
              <a:rPr lang="en-US" altLang="en-US" b="1" i="1" dirty="0" err="1">
                <a:latin typeface="Arial" charset="0"/>
              </a:rPr>
              <a:t>K</a:t>
            </a:r>
            <a:r>
              <a:rPr lang="en-US" altLang="en-US" b="1" i="1" baseline="-25000" dirty="0" err="1">
                <a:latin typeface="Arial" charset="0"/>
              </a:rPr>
              <a:t>a</a:t>
            </a:r>
            <a:r>
              <a:rPr lang="en-US" altLang="en-US" b="1" dirty="0">
                <a:latin typeface="Arial" charset="0"/>
              </a:rPr>
              <a:t> or </a:t>
            </a:r>
            <a:r>
              <a:rPr lang="en-US" altLang="en-US" b="1" i="1" dirty="0">
                <a:latin typeface="Arial" charset="0"/>
              </a:rPr>
              <a:t>K</a:t>
            </a:r>
            <a:r>
              <a:rPr lang="en-US" altLang="en-US" b="1" i="1" baseline="-25000" dirty="0">
                <a:latin typeface="Arial" charset="0"/>
              </a:rPr>
              <a:t>b</a:t>
            </a:r>
            <a:r>
              <a:rPr lang="en-US" altLang="en-US" b="1" dirty="0">
                <a:latin typeface="Arial" charset="0"/>
              </a:rPr>
              <a:t> for a Conjugate 	Acid–Base Pair</a:t>
            </a: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434819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800"/>
            <a:ext cx="0" cy="5213959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5518759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9" y="1443212"/>
            <a:ext cx="8494405" cy="84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b="1" dirty="0">
                <a:latin typeface="+mn-lt"/>
              </a:rPr>
              <a:t>Check</a:t>
            </a:r>
            <a:r>
              <a:rPr lang="en-US" sz="1400" dirty="0">
                <a:latin typeface="+mn-lt"/>
              </a:rPr>
              <a:t> The respective </a:t>
            </a:r>
            <a:r>
              <a:rPr lang="en-US" sz="1400" i="1" dirty="0">
                <a:latin typeface="+mn-lt"/>
              </a:rPr>
              <a:t>K</a:t>
            </a:r>
            <a:r>
              <a:rPr lang="en-US" sz="1400" dirty="0">
                <a:latin typeface="+mn-lt"/>
              </a:rPr>
              <a:t> values for F</a:t>
            </a:r>
            <a:r>
              <a:rPr lang="en-US" sz="1400" baseline="30000" dirty="0">
                <a:latin typeface="+mn-lt"/>
              </a:rPr>
              <a:t>–</a:t>
            </a:r>
            <a:r>
              <a:rPr lang="en-US" sz="1400" dirty="0">
                <a:latin typeface="+mn-lt"/>
              </a:rPr>
              <a:t> and NH</a:t>
            </a:r>
            <a:r>
              <a:rPr lang="en-US" sz="1400" baseline="-25000" dirty="0">
                <a:latin typeface="+mn-lt"/>
              </a:rPr>
              <a:t>4</a:t>
            </a:r>
            <a:r>
              <a:rPr lang="en-US" sz="1400" baseline="30000" dirty="0">
                <a:latin typeface="+mn-lt"/>
              </a:rPr>
              <a:t>+</a:t>
            </a:r>
            <a:r>
              <a:rPr lang="en-US" sz="1400" dirty="0">
                <a:latin typeface="+mn-lt"/>
              </a:rPr>
              <a:t> are listed in Table 16.5, where we see that the values calculated here agree with those in Table 16.5</a:t>
            </a:r>
            <a:r>
              <a:rPr lang="en-US" sz="1400" dirty="0" smtClean="0">
                <a:latin typeface="+mn-lt"/>
              </a:rPr>
              <a:t>.</a:t>
            </a: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Practice Exercise 1</a:t>
            </a:r>
          </a:p>
          <a:p>
            <a:pPr marL="0" indent="0" eaLnBrk="0" hangingPunct="0">
              <a:defRPr/>
            </a:pPr>
            <a:endParaRPr 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By </a:t>
            </a:r>
            <a:r>
              <a:rPr lang="en-US" sz="1400" dirty="0">
                <a:latin typeface="+mn-lt"/>
              </a:rPr>
              <a:t>using information from Appendix D, put the </a:t>
            </a:r>
            <a:r>
              <a:rPr lang="en-US" sz="1400" dirty="0" smtClean="0">
                <a:latin typeface="+mn-lt"/>
              </a:rPr>
              <a:t>following three </a:t>
            </a:r>
            <a:r>
              <a:rPr lang="en-US" sz="1400" dirty="0">
                <a:latin typeface="+mn-lt"/>
              </a:rPr>
              <a:t>substances in order of weakest to strongest base:</a:t>
            </a:r>
          </a:p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(i) </a:t>
            </a:r>
            <a:r>
              <a:rPr lang="en-US" sz="1400" dirty="0" smtClean="0">
                <a:latin typeface="+mn-lt"/>
              </a:rPr>
              <a:t>(CH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)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N</a:t>
            </a:r>
            <a:r>
              <a:rPr lang="en-US" sz="1400" dirty="0">
                <a:latin typeface="+mn-lt"/>
              </a:rPr>
              <a:t>, (ii) </a:t>
            </a:r>
            <a:r>
              <a:rPr lang="en-US" sz="1400" dirty="0" smtClean="0">
                <a:latin typeface="+mn-lt"/>
              </a:rPr>
              <a:t>HCOO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, </a:t>
            </a:r>
            <a:r>
              <a:rPr lang="en-US" sz="1400" dirty="0">
                <a:latin typeface="+mn-lt"/>
              </a:rPr>
              <a:t>(iii) </a:t>
            </a:r>
            <a:r>
              <a:rPr lang="en-US" sz="1400" dirty="0" err="1" smtClean="0">
                <a:latin typeface="+mn-lt"/>
              </a:rPr>
              <a:t>BrO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.</a:t>
            </a: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>
                <a:latin typeface="+mn-lt"/>
              </a:rPr>
              <a:t>(a) </a:t>
            </a:r>
            <a:r>
              <a:rPr lang="en-US" sz="1400" dirty="0">
                <a:latin typeface="+mn-lt"/>
              </a:rPr>
              <a:t>i </a:t>
            </a:r>
            <a:r>
              <a:rPr lang="en-US" sz="1400" dirty="0" smtClean="0">
                <a:latin typeface="+mn-lt"/>
              </a:rPr>
              <a:t>&lt; </a:t>
            </a:r>
            <a:r>
              <a:rPr lang="en-US" sz="1400" dirty="0">
                <a:latin typeface="+mn-lt"/>
              </a:rPr>
              <a:t>ii &lt;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iii </a:t>
            </a:r>
            <a:r>
              <a:rPr lang="en-US" sz="1400" b="1" dirty="0">
                <a:latin typeface="+mn-lt"/>
              </a:rPr>
              <a:t>(b) </a:t>
            </a:r>
            <a:r>
              <a:rPr lang="en-US" sz="1400" dirty="0">
                <a:latin typeface="+mn-lt"/>
              </a:rPr>
              <a:t>ii &lt;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 &lt;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iii </a:t>
            </a:r>
            <a:r>
              <a:rPr lang="en-US" sz="1400" b="1" dirty="0">
                <a:latin typeface="+mn-lt"/>
              </a:rPr>
              <a:t>(c) </a:t>
            </a:r>
            <a:r>
              <a:rPr lang="en-US" sz="1400" dirty="0">
                <a:latin typeface="+mn-lt"/>
              </a:rPr>
              <a:t>iii &lt;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 </a:t>
            </a:r>
            <a:r>
              <a:rPr lang="en-US" sz="1400" dirty="0" smtClean="0">
                <a:latin typeface="+mn-lt"/>
              </a:rPr>
              <a:t>&lt; ii </a:t>
            </a:r>
            <a:r>
              <a:rPr lang="en-US" sz="1400" b="1" dirty="0" smtClean="0">
                <a:latin typeface="+mn-lt"/>
              </a:rPr>
              <a:t>(</a:t>
            </a:r>
            <a:r>
              <a:rPr lang="en-US" sz="1400" b="1" dirty="0">
                <a:latin typeface="+mn-lt"/>
              </a:rPr>
              <a:t>d) </a:t>
            </a:r>
            <a:r>
              <a:rPr lang="en-US" sz="1400" dirty="0">
                <a:latin typeface="+mn-lt"/>
              </a:rPr>
              <a:t>ii &lt;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iii &lt;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 </a:t>
            </a:r>
            <a:r>
              <a:rPr lang="en-US" sz="1400" b="1" dirty="0">
                <a:latin typeface="+mn-lt"/>
              </a:rPr>
              <a:t>(e) </a:t>
            </a:r>
            <a:r>
              <a:rPr lang="en-US" sz="1400" dirty="0">
                <a:latin typeface="+mn-lt"/>
              </a:rPr>
              <a:t>iii &lt;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ii &lt;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</a:t>
            </a: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4" y="1030001"/>
            <a:ext cx="8591972" cy="369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92"/>
          <a:stretch/>
        </p:blipFill>
        <p:spPr>
          <a:xfrm>
            <a:off x="2119761" y="2027103"/>
            <a:ext cx="4858439" cy="197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467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7945151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798763" algn="l"/>
              </a:tabLst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16.17</a:t>
            </a:r>
            <a:r>
              <a:rPr lang="en-US" altLang="en-US" b="1" dirty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Calculating </a:t>
            </a:r>
            <a:r>
              <a:rPr lang="en-US" altLang="en-US" b="1" i="1" dirty="0" err="1">
                <a:latin typeface="Arial" charset="0"/>
              </a:rPr>
              <a:t>K</a:t>
            </a:r>
            <a:r>
              <a:rPr lang="en-US" altLang="en-US" b="1" i="1" baseline="-25000" dirty="0" err="1">
                <a:latin typeface="Arial" charset="0"/>
              </a:rPr>
              <a:t>a</a:t>
            </a:r>
            <a:r>
              <a:rPr lang="en-US" altLang="en-US" b="1" dirty="0">
                <a:latin typeface="Arial" charset="0"/>
              </a:rPr>
              <a:t> or </a:t>
            </a:r>
            <a:r>
              <a:rPr lang="en-US" altLang="en-US" b="1" i="1" dirty="0">
                <a:latin typeface="Arial" charset="0"/>
              </a:rPr>
              <a:t>K</a:t>
            </a:r>
            <a:r>
              <a:rPr lang="en-US" altLang="en-US" b="1" i="1" baseline="-25000" dirty="0">
                <a:latin typeface="Arial" charset="0"/>
              </a:rPr>
              <a:t>b</a:t>
            </a:r>
            <a:r>
              <a:rPr lang="en-US" altLang="en-US" b="1" dirty="0">
                <a:latin typeface="Arial" charset="0"/>
              </a:rPr>
              <a:t> for a Conjugate 	Acid–Base Pair</a:t>
            </a: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434819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800"/>
            <a:ext cx="0" cy="4552947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4857747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9" y="1443212"/>
            <a:ext cx="8494405" cy="175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eaLnBrk="0" hangingPunct="0">
              <a:defRPr/>
            </a:pPr>
            <a:r>
              <a:rPr lang="en-US" sz="1600" b="1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Practice </a:t>
            </a:r>
            <a:r>
              <a:rPr lang="en-US" sz="1600" b="1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Exercise </a:t>
            </a:r>
            <a:r>
              <a:rPr lang="en-US" sz="1600" b="1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600" b="1" dirty="0">
              <a:solidFill>
                <a:srgbClr val="3366FF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0" hangingPunct="0">
              <a:defRPr/>
            </a:pPr>
            <a:endParaRPr lang="en-US" sz="1000" dirty="0" smtClean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b="1" dirty="0" smtClean="0">
                <a:latin typeface="+mn-lt"/>
              </a:rPr>
              <a:t>(a)	</a:t>
            </a:r>
            <a:r>
              <a:rPr lang="en-US" sz="1400" dirty="0" smtClean="0">
                <a:latin typeface="+mn-lt"/>
              </a:rPr>
              <a:t>Based </a:t>
            </a:r>
            <a:r>
              <a:rPr lang="en-US" sz="1400" dirty="0">
                <a:latin typeface="+mn-lt"/>
              </a:rPr>
              <a:t>on information in Appendix D, which of these </a:t>
            </a:r>
            <a:r>
              <a:rPr lang="en-US" sz="1400" dirty="0" smtClean="0">
                <a:latin typeface="+mn-lt"/>
              </a:rPr>
              <a:t>anions has </a:t>
            </a:r>
            <a:r>
              <a:rPr lang="en-US" sz="1400" dirty="0">
                <a:latin typeface="+mn-lt"/>
              </a:rPr>
              <a:t>the largest base-dissociation constant: </a:t>
            </a:r>
            <a:r>
              <a:rPr lang="en-US" sz="1400" dirty="0" smtClean="0">
                <a:latin typeface="+mn-lt"/>
              </a:rPr>
              <a:t>NO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, PO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baseline="30000" dirty="0" smtClean="0">
                <a:latin typeface="+mn-lt"/>
              </a:rPr>
              <a:t>3–</a:t>
            </a:r>
            <a:r>
              <a:rPr lang="en-US" sz="1400" dirty="0" smtClean="0">
                <a:latin typeface="+mn-lt"/>
              </a:rPr>
              <a:t>, </a:t>
            </a:r>
            <a:r>
              <a:rPr lang="en-US" sz="1400" dirty="0">
                <a:latin typeface="+mn-lt"/>
              </a:rPr>
              <a:t>or </a:t>
            </a:r>
            <a:r>
              <a:rPr lang="en-US" sz="1400" dirty="0" smtClean="0">
                <a:latin typeface="+mn-lt"/>
              </a:rPr>
              <a:t>N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? </a:t>
            </a:r>
          </a:p>
          <a:p>
            <a:pPr marL="283464" indent="-283464" eaLnBrk="0" hangingPunct="0">
              <a:defRPr/>
            </a:pPr>
            <a:r>
              <a:rPr lang="en-US" sz="1400" b="1" dirty="0" smtClean="0">
                <a:latin typeface="+mn-lt"/>
              </a:rPr>
              <a:t>(</a:t>
            </a:r>
            <a:r>
              <a:rPr lang="en-US" sz="1400" b="1" dirty="0">
                <a:latin typeface="+mn-lt"/>
              </a:rPr>
              <a:t>b</a:t>
            </a:r>
            <a:r>
              <a:rPr lang="en-US" sz="1400" b="1" dirty="0" smtClean="0">
                <a:latin typeface="+mn-lt"/>
              </a:rPr>
              <a:t>)</a:t>
            </a:r>
            <a:r>
              <a:rPr lang="en-US" sz="1400" dirty="0" smtClean="0">
                <a:latin typeface="+mn-lt"/>
              </a:rPr>
              <a:t>	The </a:t>
            </a:r>
            <a:r>
              <a:rPr lang="en-US" sz="1400" dirty="0">
                <a:latin typeface="+mn-lt"/>
              </a:rPr>
              <a:t>base </a:t>
            </a:r>
            <a:r>
              <a:rPr lang="en-US" sz="1400" dirty="0" err="1">
                <a:latin typeface="+mn-lt"/>
              </a:rPr>
              <a:t>quinoline</a:t>
            </a:r>
            <a:r>
              <a:rPr lang="en-US" sz="1400" dirty="0">
                <a:latin typeface="+mn-lt"/>
              </a:rPr>
              <a:t> has the structure</a:t>
            </a: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dirty="0" smtClean="0">
                <a:latin typeface="+mn-lt"/>
              </a:rPr>
              <a:t>	Its </a:t>
            </a:r>
            <a:r>
              <a:rPr lang="en-US" sz="1400" dirty="0">
                <a:latin typeface="+mn-lt"/>
              </a:rPr>
              <a:t>conjugate acid is listed in handbooks as having a </a:t>
            </a:r>
            <a:r>
              <a:rPr lang="en-US" sz="1400" dirty="0" err="1">
                <a:latin typeface="+mn-lt"/>
              </a:rPr>
              <a:t>p</a:t>
            </a: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a</a:t>
            </a:r>
            <a:r>
              <a:rPr lang="en-US" sz="1400" dirty="0">
                <a:latin typeface="+mn-lt"/>
              </a:rPr>
              <a:t> of </a:t>
            </a:r>
            <a:r>
              <a:rPr lang="en-US" sz="1400" dirty="0" smtClean="0">
                <a:latin typeface="+mn-lt"/>
              </a:rPr>
              <a:t>4.90. What </a:t>
            </a:r>
            <a:r>
              <a:rPr lang="en-US" sz="1400" dirty="0">
                <a:latin typeface="+mn-lt"/>
              </a:rPr>
              <a:t>is the base-dissociation constant for </a:t>
            </a:r>
            <a:r>
              <a:rPr lang="en-US" sz="1400" dirty="0" err="1">
                <a:latin typeface="+mn-lt"/>
              </a:rPr>
              <a:t>quinoline</a:t>
            </a:r>
            <a:r>
              <a:rPr lang="en-US" sz="1400" dirty="0">
                <a:latin typeface="+mn-lt"/>
              </a:rPr>
              <a:t>?</a:t>
            </a: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4" y="1030001"/>
            <a:ext cx="8591972" cy="369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2"/>
          <a:stretch/>
        </p:blipFill>
        <p:spPr>
          <a:xfrm>
            <a:off x="3622522" y="2665494"/>
            <a:ext cx="1854506" cy="12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750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7945151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798763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16.18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Determining Whether Salt Solutions Are </a:t>
            </a:r>
            <a:r>
              <a:rPr lang="en-US" altLang="en-US" b="1" dirty="0" smtClean="0">
                <a:latin typeface="Arial" charset="0"/>
              </a:rPr>
              <a:t>	Acidic</a:t>
            </a:r>
            <a:r>
              <a:rPr lang="en-US" altLang="en-US" b="1" dirty="0">
                <a:latin typeface="Arial" charset="0"/>
              </a:rPr>
              <a:t>, Basic, or Neutral</a:t>
            </a: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655156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799"/>
            <a:ext cx="0" cy="5588531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5893330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663548"/>
            <a:ext cx="8459787" cy="1663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altLang="en-US" sz="1600" b="1" dirty="0">
                <a:solidFill>
                  <a:srgbClr val="3366FF"/>
                </a:solidFill>
              </a:rPr>
              <a:t>Solution</a:t>
            </a:r>
            <a:endParaRPr lang="en-US" altLang="en-US" sz="1600" dirty="0">
              <a:solidFill>
                <a:schemeClr val="bg1"/>
              </a:solidFill>
            </a:endParaRPr>
          </a:p>
          <a:p>
            <a:pPr marL="283464" indent="-283464" eaLnBrk="0" hangingPunct="0">
              <a:defRPr/>
            </a:pPr>
            <a:endParaRPr lang="en-US" sz="1000" b="1" dirty="0" smtClean="0">
              <a:latin typeface="Times New Roman" pitchFamily="18" charset="0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Analyze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We are given the chemical formulas of five ionic </a:t>
            </a:r>
            <a:r>
              <a:rPr lang="en-US" sz="1400" dirty="0" smtClean="0">
                <a:latin typeface="+mn-lt"/>
              </a:rPr>
              <a:t>compounds (</a:t>
            </a:r>
            <a:r>
              <a:rPr lang="en-US" sz="1400" dirty="0">
                <a:latin typeface="+mn-lt"/>
              </a:rPr>
              <a:t>salts) and asked whether their aqueous solutions will </a:t>
            </a:r>
            <a:r>
              <a:rPr lang="en-US" sz="1400" dirty="0" smtClean="0">
                <a:latin typeface="+mn-lt"/>
              </a:rPr>
              <a:t>be acidic</a:t>
            </a:r>
            <a:r>
              <a:rPr lang="en-US" sz="1400" dirty="0">
                <a:latin typeface="+mn-lt"/>
              </a:rPr>
              <a:t>, basic, or neutral.</a:t>
            </a: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Plan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We can determine whether a solution of a salt is acidic, basic</a:t>
            </a:r>
            <a:r>
              <a:rPr lang="en-US" sz="1400" dirty="0" smtClean="0">
                <a:latin typeface="+mn-lt"/>
              </a:rPr>
              <a:t>, or </a:t>
            </a:r>
            <a:r>
              <a:rPr lang="en-US" sz="1400" dirty="0">
                <a:latin typeface="+mn-lt"/>
              </a:rPr>
              <a:t>neutral by identifying the ions in solution and by </a:t>
            </a:r>
            <a:r>
              <a:rPr lang="en-US" sz="1400" dirty="0" smtClean="0">
                <a:latin typeface="+mn-lt"/>
              </a:rPr>
              <a:t>assessing how </a:t>
            </a:r>
            <a:r>
              <a:rPr lang="en-US" sz="1400" dirty="0">
                <a:latin typeface="+mn-lt"/>
              </a:rPr>
              <a:t>each ion will affect the </a:t>
            </a:r>
            <a:r>
              <a:rPr lang="en-US" sz="1400" dirty="0" err="1">
                <a:latin typeface="+mn-lt"/>
              </a:rPr>
              <a:t>pH.</a:t>
            </a: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Solve</a:t>
            </a:r>
            <a:endParaRPr lang="en-US" sz="1400" b="1" dirty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b="1" dirty="0">
                <a:latin typeface="+mn-lt"/>
              </a:rPr>
              <a:t>(</a:t>
            </a:r>
            <a:r>
              <a:rPr lang="en-US" sz="1400" b="1" dirty="0" smtClean="0">
                <a:latin typeface="+mn-lt"/>
              </a:rPr>
              <a:t>a)	</a:t>
            </a:r>
            <a:r>
              <a:rPr lang="en-US" sz="1400" dirty="0" smtClean="0">
                <a:latin typeface="+mn-lt"/>
              </a:rPr>
              <a:t>This </a:t>
            </a:r>
            <a:r>
              <a:rPr lang="en-US" sz="1400" dirty="0">
                <a:latin typeface="+mn-lt"/>
              </a:rPr>
              <a:t>solution contains barium ions and acetate ions. </a:t>
            </a:r>
            <a:r>
              <a:rPr lang="en-US" sz="1400" dirty="0" smtClean="0">
                <a:latin typeface="+mn-lt"/>
              </a:rPr>
              <a:t>The </a:t>
            </a:r>
            <a:r>
              <a:rPr lang="en-US" sz="1400" dirty="0" err="1" smtClean="0">
                <a:latin typeface="+mn-lt"/>
              </a:rPr>
              <a:t>cation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is an ion of a heavy alkaline earth metal and </a:t>
            </a:r>
            <a:r>
              <a:rPr lang="en-US" sz="1400" dirty="0" smtClean="0">
                <a:latin typeface="+mn-lt"/>
              </a:rPr>
              <a:t>will therefore </a:t>
            </a:r>
            <a:r>
              <a:rPr lang="en-US" sz="1400" dirty="0">
                <a:latin typeface="+mn-lt"/>
              </a:rPr>
              <a:t>not affect the </a:t>
            </a:r>
            <a:r>
              <a:rPr lang="en-US" sz="1400" dirty="0" err="1">
                <a:latin typeface="+mn-lt"/>
              </a:rPr>
              <a:t>pH.</a:t>
            </a:r>
            <a:r>
              <a:rPr lang="en-US" sz="1400" dirty="0">
                <a:latin typeface="+mn-lt"/>
              </a:rPr>
              <a:t> The anion, </a:t>
            </a:r>
            <a:r>
              <a:rPr lang="en-US" sz="1400" dirty="0" smtClean="0">
                <a:latin typeface="+mn-lt"/>
              </a:rPr>
              <a:t>CH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COO</a:t>
            </a:r>
            <a:r>
              <a:rPr lang="en-US" sz="1400" baseline="30000" dirty="0" smtClean="0">
                <a:latin typeface="+mn-lt"/>
              </a:rPr>
              <a:t>– </a:t>
            </a:r>
            <a:r>
              <a:rPr lang="en-US" sz="1400" dirty="0" smtClean="0">
                <a:latin typeface="+mn-lt"/>
              </a:rPr>
              <a:t>, </a:t>
            </a:r>
            <a:r>
              <a:rPr lang="en-US" sz="1400" dirty="0">
                <a:latin typeface="+mn-lt"/>
              </a:rPr>
              <a:t>is the </a:t>
            </a:r>
            <a:r>
              <a:rPr lang="en-US" sz="1400" dirty="0" smtClean="0">
                <a:latin typeface="+mn-lt"/>
              </a:rPr>
              <a:t>conjugate base </a:t>
            </a:r>
            <a:r>
              <a:rPr lang="en-US" sz="1400" dirty="0">
                <a:latin typeface="+mn-lt"/>
              </a:rPr>
              <a:t>of the weak acid CH</a:t>
            </a:r>
            <a:r>
              <a:rPr lang="en-US" sz="1400" baseline="-25000" dirty="0">
                <a:latin typeface="+mn-lt"/>
              </a:rPr>
              <a:t>3</a:t>
            </a:r>
            <a:r>
              <a:rPr lang="en-US" sz="1400" dirty="0">
                <a:latin typeface="+mn-lt"/>
              </a:rPr>
              <a:t>COOH and will hydrolyze </a:t>
            </a:r>
            <a:r>
              <a:rPr lang="en-US" sz="1400" dirty="0" smtClean="0">
                <a:latin typeface="+mn-lt"/>
              </a:rPr>
              <a:t>to produce OH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ions, thereby making the solution basic.</a:t>
            </a:r>
          </a:p>
          <a:p>
            <a:pPr marL="283464" indent="-283464" eaLnBrk="0" hangingPunct="0">
              <a:defRPr/>
            </a:pPr>
            <a:r>
              <a:rPr lang="en-US" sz="1400" b="1" dirty="0">
                <a:latin typeface="+mn-lt"/>
              </a:rPr>
              <a:t>(</a:t>
            </a:r>
            <a:r>
              <a:rPr lang="en-US" sz="1400" b="1" dirty="0" smtClean="0">
                <a:latin typeface="+mn-lt"/>
              </a:rPr>
              <a:t>b)</a:t>
            </a:r>
            <a:r>
              <a:rPr lang="en-US" sz="1400" dirty="0" smtClean="0">
                <a:latin typeface="+mn-lt"/>
              </a:rPr>
              <a:t>	In </a:t>
            </a:r>
            <a:r>
              <a:rPr lang="en-US" sz="1400" dirty="0">
                <a:latin typeface="+mn-lt"/>
              </a:rPr>
              <a:t>this solution, </a:t>
            </a:r>
            <a:r>
              <a:rPr lang="en-US" sz="1400" dirty="0" smtClean="0">
                <a:latin typeface="+mn-lt"/>
              </a:rPr>
              <a:t>NH</a:t>
            </a:r>
            <a:r>
              <a:rPr lang="en-US" sz="1400" baseline="-25000" dirty="0">
                <a:latin typeface="+mn-lt"/>
              </a:rPr>
              <a:t>4</a:t>
            </a:r>
            <a:r>
              <a:rPr lang="en-US" sz="1400" baseline="30000" dirty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is the conjugate acid of a weak </a:t>
            </a:r>
            <a:r>
              <a:rPr lang="en-US" sz="1400" dirty="0" smtClean="0">
                <a:latin typeface="+mn-lt"/>
              </a:rPr>
              <a:t>base (NH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and is therefore acidic. </a:t>
            </a:r>
            <a:r>
              <a:rPr lang="en-US" sz="1400" dirty="0" smtClean="0">
                <a:latin typeface="+mn-lt"/>
              </a:rPr>
              <a:t>Cl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is the conjugate base of </a:t>
            </a:r>
            <a:r>
              <a:rPr lang="en-US" sz="1400" dirty="0" smtClean="0">
                <a:latin typeface="+mn-lt"/>
              </a:rPr>
              <a:t>a strong </a:t>
            </a:r>
            <a:r>
              <a:rPr lang="en-US" sz="1400" dirty="0">
                <a:latin typeface="+mn-lt"/>
              </a:rPr>
              <a:t>acid (</a:t>
            </a:r>
            <a:r>
              <a:rPr lang="en-US" sz="1400" dirty="0" err="1">
                <a:latin typeface="+mn-lt"/>
              </a:rPr>
              <a:t>HCl</a:t>
            </a:r>
            <a:r>
              <a:rPr lang="en-US" sz="1400" dirty="0">
                <a:latin typeface="+mn-lt"/>
              </a:rPr>
              <a:t>) and therefore has no influence on the pH of the solution. Because the solution contains an ion that </a:t>
            </a:r>
            <a:r>
              <a:rPr lang="en-US" sz="1400" dirty="0" smtClean="0">
                <a:latin typeface="+mn-lt"/>
              </a:rPr>
              <a:t>is acidic (NH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and one that has no influence on pH 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dirty="0" err="1" smtClean="0">
                <a:latin typeface="+mn-lt"/>
              </a:rPr>
              <a:t>Cl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), the solution </a:t>
            </a:r>
            <a:r>
              <a:rPr lang="en-US" sz="1400" dirty="0">
                <a:latin typeface="+mn-lt"/>
              </a:rPr>
              <a:t>of NH</a:t>
            </a:r>
            <a:r>
              <a:rPr lang="en-US" sz="1400" baseline="-25000" dirty="0">
                <a:latin typeface="+mn-lt"/>
              </a:rPr>
              <a:t>4</a:t>
            </a:r>
            <a:r>
              <a:rPr lang="en-US" sz="1400" dirty="0">
                <a:latin typeface="+mn-lt"/>
              </a:rPr>
              <a:t>Cl will </a:t>
            </a:r>
            <a:r>
              <a:rPr lang="en-US" sz="1400" dirty="0" smtClean="0">
                <a:latin typeface="+mn-lt"/>
              </a:rPr>
              <a:t/>
            </a:r>
            <a:br>
              <a:rPr lang="en-US" sz="1400" dirty="0" smtClean="0">
                <a:latin typeface="+mn-lt"/>
              </a:rPr>
            </a:br>
            <a:r>
              <a:rPr lang="en-US" sz="1400" dirty="0" smtClean="0">
                <a:latin typeface="+mn-lt"/>
              </a:rPr>
              <a:t>be </a:t>
            </a:r>
            <a:r>
              <a:rPr lang="en-US" sz="1400" dirty="0">
                <a:latin typeface="+mn-lt"/>
              </a:rPr>
              <a:t>acidic.</a:t>
            </a:r>
          </a:p>
          <a:p>
            <a:pPr marL="283464" indent="-283464" eaLnBrk="0" hangingPunct="0">
              <a:defRPr/>
            </a:pPr>
            <a:r>
              <a:rPr lang="en-US" sz="1400" b="1" dirty="0">
                <a:latin typeface="+mn-lt"/>
              </a:rPr>
              <a:t>(</a:t>
            </a:r>
            <a:r>
              <a:rPr lang="en-US" sz="1400" b="1" dirty="0" smtClean="0">
                <a:latin typeface="+mn-lt"/>
              </a:rPr>
              <a:t>c)	</a:t>
            </a:r>
            <a:r>
              <a:rPr lang="en-US" sz="1400" dirty="0" smtClean="0">
                <a:latin typeface="+mn-lt"/>
              </a:rPr>
              <a:t>Here CH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NH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is the conjugate acid of a weak base (</a:t>
            </a:r>
            <a:r>
              <a:rPr lang="en-US" sz="1400" dirty="0" smtClean="0">
                <a:latin typeface="+mn-lt"/>
              </a:rPr>
              <a:t>CH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NH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, an amine) </a:t>
            </a:r>
            <a:r>
              <a:rPr lang="en-US" sz="1400" dirty="0">
                <a:latin typeface="+mn-lt"/>
              </a:rPr>
              <a:t>and is therefore acidic, and </a:t>
            </a:r>
            <a:r>
              <a:rPr lang="en-US" sz="1400" dirty="0" smtClean="0">
                <a:latin typeface="+mn-lt"/>
              </a:rPr>
              <a:t>Br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is the </a:t>
            </a:r>
            <a:r>
              <a:rPr lang="en-US" sz="1400" dirty="0" smtClean="0">
                <a:latin typeface="+mn-lt"/>
              </a:rPr>
              <a:t>conjugate base </a:t>
            </a:r>
            <a:r>
              <a:rPr lang="en-US" sz="1400" dirty="0">
                <a:latin typeface="+mn-lt"/>
              </a:rPr>
              <a:t>of a strong acid (</a:t>
            </a:r>
            <a:r>
              <a:rPr lang="en-US" sz="1400" dirty="0" err="1">
                <a:latin typeface="+mn-lt"/>
              </a:rPr>
              <a:t>HBr</a:t>
            </a:r>
            <a:r>
              <a:rPr lang="en-US" sz="1400" dirty="0">
                <a:latin typeface="+mn-lt"/>
              </a:rPr>
              <a:t>) and therefore pH neutral. </a:t>
            </a:r>
            <a:r>
              <a:rPr lang="en-US" sz="1400" dirty="0" smtClean="0">
                <a:latin typeface="+mn-lt"/>
              </a:rPr>
              <a:t>Because the </a:t>
            </a:r>
            <a:r>
              <a:rPr lang="en-US" sz="1400" dirty="0">
                <a:latin typeface="+mn-lt"/>
              </a:rPr>
              <a:t>solution contains one ion that is acidic and one </a:t>
            </a:r>
            <a:r>
              <a:rPr lang="en-US" sz="1400" dirty="0" smtClean="0">
                <a:latin typeface="+mn-lt"/>
              </a:rPr>
              <a:t>that has </a:t>
            </a:r>
            <a:r>
              <a:rPr lang="en-US" sz="1400" dirty="0">
                <a:latin typeface="+mn-lt"/>
              </a:rPr>
              <a:t>no influence on pH, the solution of CH</a:t>
            </a:r>
            <a:r>
              <a:rPr lang="en-US" sz="1400" baseline="-25000" dirty="0">
                <a:latin typeface="+mn-lt"/>
              </a:rPr>
              <a:t>3</a:t>
            </a:r>
            <a:r>
              <a:rPr lang="en-US" sz="1400" dirty="0">
                <a:latin typeface="+mn-lt"/>
              </a:rPr>
              <a:t>NH</a:t>
            </a:r>
            <a:r>
              <a:rPr lang="en-US" sz="1400" baseline="-25000" dirty="0">
                <a:latin typeface="+mn-lt"/>
              </a:rPr>
              <a:t>3</a:t>
            </a:r>
            <a:r>
              <a:rPr lang="en-US" sz="1400" dirty="0">
                <a:latin typeface="+mn-lt"/>
              </a:rPr>
              <a:t>Br will </a:t>
            </a:r>
            <a:r>
              <a:rPr lang="en-US" sz="1400" dirty="0" smtClean="0">
                <a:latin typeface="+mn-lt"/>
              </a:rPr>
              <a:t>be acidic.</a:t>
            </a:r>
            <a:endParaRPr lang="en-US" sz="1400" dirty="0">
              <a:latin typeface="+mn-lt"/>
            </a:endParaRP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4" y="1030001"/>
            <a:ext cx="8052145" cy="53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Determine whether aqueous solutions of each of these salts are acidic, basic, or neutral:</a:t>
            </a:r>
            <a:r>
              <a:rPr lang="en-US" sz="1400" b="1" dirty="0">
                <a:latin typeface="+mn-lt"/>
              </a:rPr>
              <a:t> (a) </a:t>
            </a:r>
            <a:r>
              <a:rPr lang="en-US" sz="1400" dirty="0" smtClean="0">
                <a:latin typeface="+mn-lt"/>
              </a:rPr>
              <a:t>Ba(CH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COO)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, </a:t>
            </a:r>
            <a:r>
              <a:rPr lang="en-US" sz="1400" b="1" dirty="0">
                <a:latin typeface="+mn-lt"/>
              </a:rPr>
              <a:t>(b) </a:t>
            </a:r>
            <a:r>
              <a:rPr lang="en-US" sz="1400" dirty="0">
                <a:latin typeface="+mn-lt"/>
              </a:rPr>
              <a:t>NH</a:t>
            </a:r>
            <a:r>
              <a:rPr lang="en-US" sz="1400" baseline="-25000" dirty="0">
                <a:latin typeface="+mn-lt"/>
              </a:rPr>
              <a:t>4</a:t>
            </a:r>
            <a:r>
              <a:rPr lang="en-US" sz="1400" dirty="0">
                <a:latin typeface="+mn-lt"/>
              </a:rPr>
              <a:t>Cl</a:t>
            </a:r>
            <a:r>
              <a:rPr lang="en-US" sz="1400" dirty="0" smtClean="0">
                <a:latin typeface="+mn-lt"/>
              </a:rPr>
              <a:t>, </a:t>
            </a:r>
            <a:r>
              <a:rPr lang="en-US" sz="1400" b="1" dirty="0" smtClean="0">
                <a:latin typeface="+mn-lt"/>
              </a:rPr>
              <a:t>(</a:t>
            </a:r>
            <a:r>
              <a:rPr lang="en-US" sz="1400" b="1" dirty="0">
                <a:latin typeface="+mn-lt"/>
              </a:rPr>
              <a:t>c) </a:t>
            </a:r>
            <a:r>
              <a:rPr lang="en-US" sz="1400" dirty="0">
                <a:latin typeface="+mn-lt"/>
              </a:rPr>
              <a:t>CH</a:t>
            </a:r>
            <a:r>
              <a:rPr lang="en-US" sz="1400" baseline="-25000" dirty="0">
                <a:latin typeface="+mn-lt"/>
              </a:rPr>
              <a:t>3</a:t>
            </a:r>
            <a:r>
              <a:rPr lang="en-US" sz="1400" dirty="0">
                <a:latin typeface="+mn-lt"/>
              </a:rPr>
              <a:t>NH</a:t>
            </a:r>
            <a:r>
              <a:rPr lang="en-US" sz="1400" baseline="-25000" dirty="0">
                <a:latin typeface="+mn-lt"/>
              </a:rPr>
              <a:t>3</a:t>
            </a:r>
            <a:r>
              <a:rPr lang="en-US" sz="1400" dirty="0">
                <a:latin typeface="+mn-lt"/>
              </a:rPr>
              <a:t>Br,</a:t>
            </a:r>
            <a:r>
              <a:rPr lang="en-US" sz="1400" b="1" dirty="0">
                <a:latin typeface="+mn-lt"/>
              </a:rPr>
              <a:t> (d) </a:t>
            </a:r>
            <a:r>
              <a:rPr lang="en-US" sz="1400" dirty="0">
                <a:latin typeface="+mn-lt"/>
              </a:rPr>
              <a:t>KNO</a:t>
            </a:r>
            <a:r>
              <a:rPr lang="en-US" sz="1400" baseline="-25000" dirty="0">
                <a:latin typeface="+mn-lt"/>
              </a:rPr>
              <a:t>3</a:t>
            </a:r>
            <a:r>
              <a:rPr lang="en-US" sz="1400" dirty="0">
                <a:latin typeface="+mn-lt"/>
              </a:rPr>
              <a:t>,</a:t>
            </a:r>
            <a:r>
              <a:rPr lang="en-US" sz="1400" b="1" dirty="0">
                <a:latin typeface="+mn-lt"/>
              </a:rPr>
              <a:t> (e) </a:t>
            </a:r>
            <a:r>
              <a:rPr lang="en-US" sz="1400" dirty="0" smtClean="0">
                <a:latin typeface="+mn-lt"/>
              </a:rPr>
              <a:t>Al(ClO</a:t>
            </a:r>
            <a:r>
              <a:rPr lang="en-US" sz="1400" baseline="-25000" dirty="0">
                <a:latin typeface="+mn-lt"/>
              </a:rPr>
              <a:t>4</a:t>
            </a:r>
            <a:r>
              <a:rPr lang="en-US" sz="1400" dirty="0" smtClean="0">
                <a:latin typeface="+mn-lt"/>
              </a:rPr>
              <a:t>)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8326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7945151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798763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16.18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Determining Whether Salt Solutions Are </a:t>
            </a:r>
            <a:r>
              <a:rPr lang="en-US" altLang="en-US" b="1" dirty="0" smtClean="0">
                <a:latin typeface="Arial" charset="0"/>
              </a:rPr>
              <a:t>	Acidic</a:t>
            </a:r>
            <a:r>
              <a:rPr lang="en-US" altLang="en-US" b="1" dirty="0">
                <a:latin typeface="Arial" charset="0"/>
              </a:rPr>
              <a:t>, Basic, or Neutral</a:t>
            </a: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456850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800"/>
            <a:ext cx="0" cy="5401242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5706041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465242"/>
            <a:ext cx="8459787" cy="149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sz="1400" b="1" dirty="0" smtClean="0">
                <a:latin typeface="+mn-lt"/>
              </a:rPr>
              <a:t>(</a:t>
            </a:r>
            <a:r>
              <a:rPr lang="en-US" sz="1400" b="1" dirty="0">
                <a:latin typeface="+mn-lt"/>
              </a:rPr>
              <a:t>d</a:t>
            </a:r>
            <a:r>
              <a:rPr lang="en-US" sz="1400" b="1" dirty="0" smtClean="0">
                <a:latin typeface="+mn-lt"/>
              </a:rPr>
              <a:t>)</a:t>
            </a:r>
            <a:r>
              <a:rPr lang="en-US" sz="1400" dirty="0" smtClean="0">
                <a:latin typeface="+mn-lt"/>
              </a:rPr>
              <a:t>	This solution contains the K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 ion, which is a </a:t>
            </a:r>
            <a:r>
              <a:rPr lang="en-US" sz="1400" dirty="0" err="1" smtClean="0">
                <a:latin typeface="+mn-lt"/>
              </a:rPr>
              <a:t>cation</a:t>
            </a:r>
            <a:r>
              <a:rPr lang="en-US" sz="1400" dirty="0" smtClean="0">
                <a:latin typeface="+mn-lt"/>
              </a:rPr>
              <a:t> of group 1A, and the NO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 ion, which is the conjugate base of the strong acid HNO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. Neither of the ions will react with water to any appreciable extent, making the solution neutral.</a:t>
            </a:r>
          </a:p>
          <a:p>
            <a:pPr marL="283464" indent="-283464" eaLnBrk="0" hangingPunct="0">
              <a:defRPr/>
            </a:pPr>
            <a:r>
              <a:rPr lang="en-US" sz="1400" b="1" dirty="0" smtClean="0">
                <a:latin typeface="+mn-lt"/>
              </a:rPr>
              <a:t>(e)</a:t>
            </a:r>
            <a:r>
              <a:rPr lang="en-US" sz="1400" dirty="0" smtClean="0">
                <a:latin typeface="+mn-lt"/>
              </a:rPr>
              <a:t>	This solution contains Al</a:t>
            </a:r>
            <a:r>
              <a:rPr lang="en-US" sz="1400" baseline="30000" dirty="0" smtClean="0">
                <a:latin typeface="+mn-lt"/>
              </a:rPr>
              <a:t>3+</a:t>
            </a:r>
            <a:r>
              <a:rPr lang="en-US" sz="1400" dirty="0" smtClean="0">
                <a:latin typeface="+mn-lt"/>
              </a:rPr>
              <a:t> and ClO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 ions. </a:t>
            </a:r>
            <a:r>
              <a:rPr lang="en-US" sz="1400" dirty="0" err="1" smtClean="0">
                <a:latin typeface="+mn-lt"/>
              </a:rPr>
              <a:t>Cations</a:t>
            </a:r>
            <a:r>
              <a:rPr lang="en-US" sz="1400" dirty="0" smtClean="0">
                <a:latin typeface="+mn-lt"/>
              </a:rPr>
              <a:t>, such as Al</a:t>
            </a:r>
            <a:r>
              <a:rPr lang="en-US" sz="1400" baseline="30000" dirty="0" smtClean="0">
                <a:latin typeface="+mn-lt"/>
              </a:rPr>
              <a:t>3+</a:t>
            </a:r>
            <a:r>
              <a:rPr lang="en-US" sz="1400" dirty="0" smtClean="0">
                <a:latin typeface="+mn-lt"/>
              </a:rPr>
              <a:t>, that have a charge of 3+ or higher are acidic. The ClO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 ion is the conjugate base of a strong acid (HClO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dirty="0" smtClean="0">
                <a:latin typeface="+mn-lt"/>
              </a:rPr>
              <a:t>) and therefore does not affect </a:t>
            </a:r>
            <a:r>
              <a:rPr lang="en-US" sz="1400" dirty="0" err="1" smtClean="0">
                <a:latin typeface="+mn-lt"/>
              </a:rPr>
              <a:t>pH.</a:t>
            </a:r>
            <a:r>
              <a:rPr lang="en-US" sz="1400" dirty="0" smtClean="0">
                <a:latin typeface="+mn-lt"/>
              </a:rPr>
              <a:t> Thus, the solution of Al(ClO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dirty="0" smtClean="0">
                <a:latin typeface="+mn-lt"/>
              </a:rPr>
              <a:t>)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 will be acidic.</a:t>
            </a: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Practice Exercise </a:t>
            </a:r>
            <a:r>
              <a:rPr lang="en-US" sz="1600" b="1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600" b="1" dirty="0">
              <a:solidFill>
                <a:srgbClr val="3366FF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0" hangingPunct="0">
              <a:defRPr/>
            </a:pPr>
            <a:endParaRPr 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Order </a:t>
            </a:r>
            <a:r>
              <a:rPr lang="en-US" sz="1400" dirty="0">
                <a:latin typeface="+mn-lt"/>
              </a:rPr>
              <a:t>the following solutions from lowest to highest pH:</a:t>
            </a:r>
          </a:p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(i) 0.10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NaClO</a:t>
            </a:r>
            <a:r>
              <a:rPr lang="en-US" sz="1400" dirty="0">
                <a:latin typeface="+mn-lt"/>
              </a:rPr>
              <a:t>, (ii) 0.10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KBr</a:t>
            </a:r>
            <a:r>
              <a:rPr lang="en-US" sz="1400" dirty="0">
                <a:latin typeface="+mn-lt"/>
              </a:rPr>
              <a:t>, (iii) 0.10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NH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dirty="0" smtClean="0">
                <a:latin typeface="+mn-lt"/>
              </a:rPr>
              <a:t>ClO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dirty="0" smtClean="0">
                <a:latin typeface="+mn-lt"/>
              </a:rPr>
              <a:t>.</a:t>
            </a: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>
                <a:latin typeface="+mn-lt"/>
              </a:rPr>
              <a:t>(a) </a:t>
            </a:r>
            <a:r>
              <a:rPr lang="en-US" sz="1400" dirty="0">
                <a:latin typeface="+mn-lt"/>
              </a:rPr>
              <a:t>i </a:t>
            </a:r>
            <a:r>
              <a:rPr lang="en-US" sz="1400" dirty="0" smtClean="0">
                <a:latin typeface="+mn-lt"/>
              </a:rPr>
              <a:t>&lt; </a:t>
            </a:r>
            <a:r>
              <a:rPr lang="en-US" sz="1400" dirty="0">
                <a:latin typeface="+mn-lt"/>
              </a:rPr>
              <a:t>ii &lt;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iii </a:t>
            </a:r>
            <a:r>
              <a:rPr lang="en-US" sz="1400" b="1" dirty="0">
                <a:latin typeface="+mn-lt"/>
              </a:rPr>
              <a:t>(b) </a:t>
            </a:r>
            <a:r>
              <a:rPr lang="en-US" sz="1400" dirty="0">
                <a:latin typeface="+mn-lt"/>
              </a:rPr>
              <a:t>ii </a:t>
            </a:r>
            <a:r>
              <a:rPr lang="en-US" sz="1400" dirty="0" smtClean="0">
                <a:latin typeface="+mn-lt"/>
              </a:rPr>
              <a:t>&lt; </a:t>
            </a:r>
            <a:r>
              <a:rPr lang="en-US" sz="1400" dirty="0">
                <a:latin typeface="+mn-lt"/>
              </a:rPr>
              <a:t>i &lt;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iii </a:t>
            </a:r>
            <a:r>
              <a:rPr lang="en-US" sz="1400" b="1" dirty="0">
                <a:latin typeface="+mn-lt"/>
              </a:rPr>
              <a:t>(c) </a:t>
            </a:r>
            <a:r>
              <a:rPr lang="en-US" sz="1400" dirty="0">
                <a:latin typeface="+mn-lt"/>
              </a:rPr>
              <a:t>iii &lt;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 &lt;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ii</a:t>
            </a:r>
          </a:p>
          <a:p>
            <a:pPr marL="0" indent="0" eaLnBrk="0" hangingPunct="0">
              <a:defRPr/>
            </a:pPr>
            <a:r>
              <a:rPr lang="en-US" sz="1400" b="1" dirty="0">
                <a:latin typeface="+mn-lt"/>
              </a:rPr>
              <a:t>(d) </a:t>
            </a:r>
            <a:r>
              <a:rPr lang="en-US" sz="1400" dirty="0">
                <a:latin typeface="+mn-lt"/>
              </a:rPr>
              <a:t>ii &lt;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iii &lt;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 </a:t>
            </a:r>
            <a:r>
              <a:rPr lang="en-US" sz="1400" b="1" dirty="0">
                <a:latin typeface="+mn-lt"/>
              </a:rPr>
              <a:t>(e) </a:t>
            </a:r>
            <a:r>
              <a:rPr lang="en-US" sz="1400" dirty="0">
                <a:latin typeface="+mn-lt"/>
              </a:rPr>
              <a:t>iii &lt;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ii &lt;</a:t>
            </a:r>
            <a:r>
              <a:rPr lang="en-US" sz="1400" dirty="0" smtClean="0">
                <a:latin typeface="+mn-lt"/>
              </a:rPr>
              <a:t> i</a:t>
            </a: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Practice Exercise 2</a:t>
            </a:r>
          </a:p>
          <a:p>
            <a:pPr marL="0" indent="0" eaLnBrk="0" hangingPunct="0">
              <a:defRPr/>
            </a:pPr>
            <a:endParaRPr 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Indicate </a:t>
            </a:r>
            <a:r>
              <a:rPr lang="en-US" sz="1400" dirty="0">
                <a:latin typeface="+mn-lt"/>
              </a:rPr>
              <a:t>which salt in each of the following pairs forms </a:t>
            </a:r>
            <a:r>
              <a:rPr lang="en-US" sz="1400" dirty="0" smtClean="0">
                <a:latin typeface="+mn-lt"/>
              </a:rPr>
              <a:t>the more </a:t>
            </a:r>
            <a:r>
              <a:rPr lang="en-US" sz="1400" dirty="0">
                <a:latin typeface="+mn-lt"/>
              </a:rPr>
              <a:t>acidic (or less basic) 0.010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 solution:</a:t>
            </a:r>
          </a:p>
          <a:p>
            <a:pPr marL="0" indent="0" eaLnBrk="0" hangingPunct="0">
              <a:defRPr/>
            </a:pPr>
            <a:r>
              <a:rPr lang="en-US" sz="1400" b="1" dirty="0">
                <a:latin typeface="+mn-lt"/>
              </a:rPr>
              <a:t>(a) </a:t>
            </a:r>
            <a:r>
              <a:rPr lang="en-US" sz="1400" dirty="0" smtClean="0">
                <a:latin typeface="+mn-lt"/>
              </a:rPr>
              <a:t>NaNO</a:t>
            </a:r>
            <a:r>
              <a:rPr lang="en-US" sz="1400" baseline="-25000" dirty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or </a:t>
            </a:r>
            <a:r>
              <a:rPr lang="en-US" sz="1400" dirty="0" smtClean="0">
                <a:latin typeface="+mn-lt"/>
              </a:rPr>
              <a:t>Fe(NO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)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, </a:t>
            </a:r>
            <a:r>
              <a:rPr lang="en-US" sz="1400" b="1" dirty="0">
                <a:latin typeface="+mn-lt"/>
              </a:rPr>
              <a:t>(b) </a:t>
            </a:r>
            <a:r>
              <a:rPr lang="en-US" sz="1400" dirty="0" err="1">
                <a:latin typeface="+mn-lt"/>
              </a:rPr>
              <a:t>KBr</a:t>
            </a:r>
            <a:r>
              <a:rPr lang="en-US" sz="1400" dirty="0">
                <a:latin typeface="+mn-lt"/>
              </a:rPr>
              <a:t> or </a:t>
            </a:r>
            <a:r>
              <a:rPr lang="en-US" sz="1400" dirty="0" err="1">
                <a:latin typeface="+mn-lt"/>
              </a:rPr>
              <a:t>KBrO</a:t>
            </a:r>
            <a:r>
              <a:rPr lang="en-US" sz="1400" dirty="0">
                <a:latin typeface="+mn-lt"/>
              </a:rPr>
              <a:t>,</a:t>
            </a:r>
          </a:p>
          <a:p>
            <a:pPr marL="0" indent="0" eaLnBrk="0" hangingPunct="0">
              <a:defRPr/>
            </a:pPr>
            <a:r>
              <a:rPr lang="en-US" sz="1400" b="1" dirty="0">
                <a:latin typeface="+mn-lt"/>
              </a:rPr>
              <a:t>(c) </a:t>
            </a:r>
            <a:r>
              <a:rPr lang="en-US" sz="1400" dirty="0" smtClean="0">
                <a:latin typeface="+mn-lt"/>
              </a:rPr>
              <a:t>CH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NH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Cl </a:t>
            </a:r>
            <a:r>
              <a:rPr lang="en-US" sz="1400" dirty="0">
                <a:latin typeface="+mn-lt"/>
              </a:rPr>
              <a:t>or </a:t>
            </a:r>
            <a:r>
              <a:rPr lang="en-US" sz="1400" dirty="0" smtClean="0">
                <a:latin typeface="+mn-lt"/>
              </a:rPr>
              <a:t>BaCl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, </a:t>
            </a:r>
            <a:r>
              <a:rPr lang="en-US" sz="1400" b="1" dirty="0">
                <a:latin typeface="+mn-lt"/>
              </a:rPr>
              <a:t>(d) </a:t>
            </a:r>
            <a:r>
              <a:rPr lang="en-US" sz="1400" dirty="0" smtClean="0">
                <a:latin typeface="+mn-lt"/>
              </a:rPr>
              <a:t>NH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dirty="0" smtClean="0">
                <a:latin typeface="+mn-lt"/>
              </a:rPr>
              <a:t>NO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or </a:t>
            </a:r>
            <a:r>
              <a:rPr lang="en-US" sz="1400" dirty="0" smtClean="0">
                <a:latin typeface="+mn-lt"/>
              </a:rPr>
              <a:t>NH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dirty="0" smtClean="0">
                <a:latin typeface="+mn-lt"/>
              </a:rPr>
              <a:t>NO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.</a:t>
            </a:r>
            <a:endParaRPr lang="en-US" sz="1400" dirty="0">
              <a:latin typeface="+mn-lt"/>
            </a:endParaRP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4" y="1030001"/>
            <a:ext cx="8052145" cy="26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87840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7945151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798763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16.19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Predicting Whether the Solution of an </a:t>
            </a:r>
            <a:r>
              <a:rPr lang="en-US" altLang="en-US" b="1" dirty="0" smtClean="0">
                <a:latin typeface="Arial" charset="0"/>
              </a:rPr>
              <a:t>	</a:t>
            </a:r>
            <a:r>
              <a:rPr lang="en-US" altLang="en-US" b="1" dirty="0" err="1" smtClean="0">
                <a:latin typeface="Arial" charset="0"/>
              </a:rPr>
              <a:t>Amphiprotic</a:t>
            </a:r>
            <a:r>
              <a:rPr lang="en-US" altLang="en-US" b="1" dirty="0" smtClean="0"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Anion Is Acidic or Basic</a:t>
            </a: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500918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800"/>
            <a:ext cx="0" cy="4585996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4890795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509309"/>
            <a:ext cx="8459787" cy="1817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altLang="en-US" sz="1600" b="1" dirty="0">
                <a:solidFill>
                  <a:srgbClr val="3366FF"/>
                </a:solidFill>
              </a:rPr>
              <a:t>Solution</a:t>
            </a:r>
            <a:endParaRPr lang="en-US" altLang="en-US" sz="1600" dirty="0">
              <a:solidFill>
                <a:schemeClr val="bg1"/>
              </a:solidFill>
            </a:endParaRPr>
          </a:p>
          <a:p>
            <a:pPr marL="283464" indent="-283464" eaLnBrk="0" hangingPunct="0">
              <a:defRPr/>
            </a:pPr>
            <a:endParaRPr lang="en-US" sz="1000" b="1" dirty="0" smtClean="0">
              <a:latin typeface="Times New Roman" pitchFamily="18" charset="0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Analyze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We are asked to predict whether a solution of </a:t>
            </a:r>
            <a:r>
              <a:rPr lang="en-US" sz="1400" dirty="0" smtClean="0">
                <a:latin typeface="+mn-lt"/>
              </a:rPr>
              <a:t>Na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HPO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dirty="0" smtClean="0">
                <a:latin typeface="+mn-lt"/>
              </a:rPr>
              <a:t> is acidic </a:t>
            </a:r>
            <a:r>
              <a:rPr lang="en-US" sz="1400" dirty="0">
                <a:latin typeface="+mn-lt"/>
              </a:rPr>
              <a:t>or basic. This substance is an ionic compound composed </a:t>
            </a:r>
            <a:r>
              <a:rPr lang="en-US" sz="1400" dirty="0" smtClean="0">
                <a:latin typeface="+mn-lt"/>
              </a:rPr>
              <a:t>of Na</a:t>
            </a:r>
            <a:r>
              <a:rPr lang="en-US" sz="1400" baseline="30000" dirty="0">
                <a:latin typeface="+mn-lt"/>
              </a:rPr>
              <a:t>+</a:t>
            </a:r>
            <a:r>
              <a:rPr lang="en-US" sz="1400" dirty="0">
                <a:latin typeface="+mn-lt"/>
              </a:rPr>
              <a:t> and </a:t>
            </a:r>
            <a:r>
              <a:rPr lang="en-US" sz="1400" dirty="0" smtClean="0">
                <a:latin typeface="+mn-lt"/>
              </a:rPr>
              <a:t>HPO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baseline="30000" dirty="0" smtClean="0">
                <a:latin typeface="+mn-lt"/>
              </a:rPr>
              <a:t>2–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ions.</a:t>
            </a: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Plan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We need to evaluate each ion, predicting whether it is </a:t>
            </a:r>
            <a:r>
              <a:rPr lang="en-US" sz="1400" dirty="0" smtClean="0">
                <a:latin typeface="+mn-lt"/>
              </a:rPr>
              <a:t>acidic or </a:t>
            </a:r>
            <a:r>
              <a:rPr lang="en-US" sz="1400" dirty="0">
                <a:latin typeface="+mn-lt"/>
              </a:rPr>
              <a:t>basic. Because Na</a:t>
            </a:r>
            <a:r>
              <a:rPr lang="en-US" sz="1400" baseline="30000" dirty="0">
                <a:latin typeface="+mn-lt"/>
              </a:rPr>
              <a:t>+</a:t>
            </a:r>
            <a:r>
              <a:rPr lang="en-US" sz="1400" dirty="0">
                <a:latin typeface="+mn-lt"/>
              </a:rPr>
              <a:t> is a </a:t>
            </a:r>
            <a:r>
              <a:rPr lang="en-US" sz="1400" dirty="0" err="1">
                <a:latin typeface="+mn-lt"/>
              </a:rPr>
              <a:t>cation</a:t>
            </a:r>
            <a:r>
              <a:rPr lang="en-US" sz="1400" dirty="0">
                <a:latin typeface="+mn-lt"/>
              </a:rPr>
              <a:t> of group 1A, it has no </a:t>
            </a:r>
            <a:r>
              <a:rPr lang="en-US" sz="1400" dirty="0" smtClean="0">
                <a:latin typeface="+mn-lt"/>
              </a:rPr>
              <a:t>influence on </a:t>
            </a:r>
            <a:r>
              <a:rPr lang="en-US" sz="1400" dirty="0" err="1">
                <a:latin typeface="+mn-lt"/>
              </a:rPr>
              <a:t>pH.</a:t>
            </a:r>
            <a:r>
              <a:rPr lang="en-US" sz="1400" dirty="0">
                <a:latin typeface="+mn-lt"/>
              </a:rPr>
              <a:t> Thus, our analysis of whether the solution is acidic or </a:t>
            </a:r>
            <a:r>
              <a:rPr lang="en-US" sz="1400" dirty="0" smtClean="0">
                <a:latin typeface="+mn-lt"/>
              </a:rPr>
              <a:t>basic must </a:t>
            </a:r>
            <a:r>
              <a:rPr lang="en-US" sz="1400" dirty="0">
                <a:latin typeface="+mn-lt"/>
              </a:rPr>
              <a:t>focus on the behavior of the </a:t>
            </a:r>
            <a:r>
              <a:rPr lang="en-US" sz="1400" dirty="0" smtClean="0">
                <a:latin typeface="+mn-lt"/>
              </a:rPr>
              <a:t>HPO</a:t>
            </a:r>
            <a:r>
              <a:rPr lang="en-US" sz="1400" baseline="-25000" dirty="0">
                <a:latin typeface="+mn-lt"/>
              </a:rPr>
              <a:t>4</a:t>
            </a:r>
            <a:r>
              <a:rPr lang="en-US" sz="1400" baseline="30000" dirty="0">
                <a:latin typeface="+mn-lt"/>
              </a:rPr>
              <a:t>2–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ion. We need to </a:t>
            </a:r>
            <a:r>
              <a:rPr lang="en-US" sz="1400" dirty="0" smtClean="0">
                <a:latin typeface="+mn-lt"/>
              </a:rPr>
              <a:t>consider that HPO</a:t>
            </a:r>
            <a:r>
              <a:rPr lang="en-US" sz="1400" baseline="-25000" dirty="0">
                <a:latin typeface="+mn-lt"/>
              </a:rPr>
              <a:t>4</a:t>
            </a:r>
            <a:r>
              <a:rPr lang="en-US" sz="1400" baseline="30000" dirty="0">
                <a:latin typeface="+mn-lt"/>
              </a:rPr>
              <a:t>2–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can act as either an acid or a base:</a:t>
            </a: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i="1" dirty="0" smtClean="0">
                <a:latin typeface="+mn-lt"/>
              </a:rPr>
              <a:t>As acid</a:t>
            </a:r>
            <a:r>
              <a:rPr lang="en-US" sz="1400" dirty="0" smtClean="0">
                <a:latin typeface="+mn-lt"/>
              </a:rPr>
              <a:t>	HPO</a:t>
            </a:r>
            <a:r>
              <a:rPr lang="en-US" sz="1400" baseline="-25000" dirty="0">
                <a:latin typeface="+mn-lt"/>
              </a:rPr>
              <a:t>4</a:t>
            </a:r>
            <a:r>
              <a:rPr lang="en-US" sz="1400" baseline="30000" dirty="0">
                <a:latin typeface="+mn-lt"/>
              </a:rPr>
              <a:t>2– 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          H+(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PO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baseline="30000" dirty="0" smtClean="0">
                <a:latin typeface="+mn-lt"/>
              </a:rPr>
              <a:t>3– 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			[</a:t>
            </a:r>
            <a:r>
              <a:rPr lang="en-US" sz="1400" dirty="0">
                <a:latin typeface="+mn-lt"/>
              </a:rPr>
              <a:t>16.46]</a:t>
            </a: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	</a:t>
            </a:r>
          </a:p>
          <a:p>
            <a:pPr marL="0" indent="0" eaLnBrk="0" hangingPunct="0">
              <a:defRPr/>
            </a:pPr>
            <a:r>
              <a:rPr lang="en-US" sz="1400" i="1" dirty="0" smtClean="0">
                <a:latin typeface="+mn-lt"/>
              </a:rPr>
              <a:t>As </a:t>
            </a:r>
            <a:r>
              <a:rPr lang="en-US" sz="1400" i="1" dirty="0">
                <a:latin typeface="+mn-lt"/>
              </a:rPr>
              <a:t>base </a:t>
            </a:r>
            <a:r>
              <a:rPr lang="en-US" sz="1400" dirty="0" smtClean="0">
                <a:latin typeface="+mn-lt"/>
              </a:rPr>
              <a:t>	HPO</a:t>
            </a:r>
            <a:r>
              <a:rPr lang="en-US" sz="1400" baseline="-25000" dirty="0">
                <a:latin typeface="+mn-lt"/>
              </a:rPr>
              <a:t>4</a:t>
            </a:r>
            <a:r>
              <a:rPr lang="en-US" sz="1400" baseline="30000" dirty="0">
                <a:latin typeface="+mn-lt"/>
              </a:rPr>
              <a:t>2– 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O           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PO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OH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		[</a:t>
            </a:r>
            <a:r>
              <a:rPr lang="en-US" sz="1400" dirty="0">
                <a:latin typeface="+mn-lt"/>
              </a:rPr>
              <a:t>16.47]</a:t>
            </a: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Of </a:t>
            </a:r>
            <a:r>
              <a:rPr lang="en-US" sz="1400" dirty="0">
                <a:latin typeface="+mn-lt"/>
              </a:rPr>
              <a:t>these two reactions, the one with the larger </a:t>
            </a:r>
            <a:r>
              <a:rPr lang="en-US" sz="1400" dirty="0" smtClean="0">
                <a:latin typeface="+mn-lt"/>
              </a:rPr>
              <a:t>equilibrium constant </a:t>
            </a:r>
            <a:r>
              <a:rPr lang="en-US" sz="1400" dirty="0">
                <a:latin typeface="+mn-lt"/>
              </a:rPr>
              <a:t>determines whether the solution is acidic </a:t>
            </a:r>
            <a:r>
              <a:rPr lang="en-US" sz="1400" dirty="0" smtClean="0">
                <a:latin typeface="+mn-lt"/>
              </a:rPr>
              <a:t/>
            </a:r>
            <a:br>
              <a:rPr lang="en-US" sz="1400" dirty="0" smtClean="0">
                <a:latin typeface="+mn-lt"/>
              </a:rPr>
            </a:br>
            <a:r>
              <a:rPr lang="en-US" sz="1400" dirty="0" smtClean="0">
                <a:latin typeface="+mn-lt"/>
              </a:rPr>
              <a:t>or </a:t>
            </a:r>
            <a:r>
              <a:rPr lang="en-US" sz="1400" dirty="0">
                <a:latin typeface="+mn-lt"/>
              </a:rPr>
              <a:t>basic.</a:t>
            </a: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4" y="1085086"/>
            <a:ext cx="8052145" cy="26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Predict whether the salt Na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HPO</a:t>
            </a:r>
            <a:r>
              <a:rPr lang="en-US" sz="1400" baseline="-25000" dirty="0">
                <a:latin typeface="+mn-lt"/>
              </a:rPr>
              <a:t>4</a:t>
            </a:r>
            <a:r>
              <a:rPr lang="en-US" sz="1400" dirty="0">
                <a:latin typeface="+mn-lt"/>
              </a:rPr>
              <a:t> forms an acidic solution or a basic solution when dissolved in water.</a:t>
            </a:r>
          </a:p>
        </p:txBody>
      </p:sp>
      <p:pic>
        <p:nvPicPr>
          <p:cNvPr id="10" name="Picture 9" descr="15_4double arr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841" y="3503750"/>
            <a:ext cx="357124" cy="117475"/>
          </a:xfrm>
          <a:prstGeom prst="rect">
            <a:avLst/>
          </a:prstGeom>
        </p:spPr>
      </p:pic>
      <p:pic>
        <p:nvPicPr>
          <p:cNvPr id="11" name="Picture 10" descr="15_4double arr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150" y="3922391"/>
            <a:ext cx="357124" cy="11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489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7945151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798763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16.19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Predicting Whether the Solution of an </a:t>
            </a:r>
            <a:r>
              <a:rPr lang="en-US" altLang="en-US" b="1" dirty="0" smtClean="0">
                <a:latin typeface="Arial" charset="0"/>
              </a:rPr>
              <a:t>	</a:t>
            </a:r>
            <a:r>
              <a:rPr lang="en-US" altLang="en-US" b="1" dirty="0" err="1" smtClean="0">
                <a:latin typeface="Arial" charset="0"/>
              </a:rPr>
              <a:t>Amphiprotic</a:t>
            </a:r>
            <a:r>
              <a:rPr lang="en-US" altLang="en-US" b="1" dirty="0" smtClean="0"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Anion Is Acidic or Basic</a:t>
            </a: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500918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799"/>
            <a:ext cx="0" cy="5780442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6085241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9" y="1509309"/>
            <a:ext cx="8383586" cy="170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-457200" eaLnBrk="0" hangingPunct="0">
              <a:defRPr/>
            </a:pPr>
            <a:r>
              <a:rPr lang="en-US" altLang="en-US" sz="1400" b="1" dirty="0">
                <a:latin typeface="+mn-lt"/>
              </a:rPr>
              <a:t>Solve</a:t>
            </a:r>
            <a:r>
              <a:rPr lang="en-US" altLang="en-US" sz="1400" dirty="0">
                <a:latin typeface="+mn-lt"/>
              </a:rPr>
              <a:t> The value of </a:t>
            </a:r>
            <a:r>
              <a:rPr lang="en-US" altLang="en-US" sz="1400" i="1" dirty="0" err="1">
                <a:latin typeface="+mn-lt"/>
              </a:rPr>
              <a:t>K</a:t>
            </a:r>
            <a:r>
              <a:rPr lang="en-US" altLang="en-US" sz="1400" i="1" baseline="-25000" dirty="0" err="1">
                <a:latin typeface="+mn-lt"/>
              </a:rPr>
              <a:t>a</a:t>
            </a:r>
            <a:r>
              <a:rPr lang="en-US" altLang="en-US" sz="1400" dirty="0">
                <a:latin typeface="+mn-lt"/>
              </a:rPr>
              <a:t> for Equation 16.46 is </a:t>
            </a:r>
            <a:r>
              <a:rPr lang="en-US" altLang="en-US" sz="1400" i="1" dirty="0" smtClean="0">
                <a:latin typeface="+mn-lt"/>
              </a:rPr>
              <a:t>K</a:t>
            </a:r>
            <a:r>
              <a:rPr lang="en-US" altLang="en-US" sz="1400" i="1" baseline="-25000" dirty="0" smtClean="0">
                <a:latin typeface="+mn-lt"/>
              </a:rPr>
              <a:t>a3</a:t>
            </a:r>
            <a:r>
              <a:rPr lang="en-US" altLang="en-US" sz="1400" dirty="0" smtClean="0">
                <a:latin typeface="+mn-lt"/>
              </a:rPr>
              <a:t> for H</a:t>
            </a:r>
            <a:r>
              <a:rPr lang="en-US" altLang="en-US" sz="1400" baseline="-25000" dirty="0" smtClean="0">
                <a:latin typeface="+mn-lt"/>
              </a:rPr>
              <a:t>3</a:t>
            </a:r>
            <a:r>
              <a:rPr lang="en-US" altLang="en-US" sz="1400" dirty="0" smtClean="0">
                <a:latin typeface="+mn-lt"/>
              </a:rPr>
              <a:t>PO</a:t>
            </a:r>
            <a:r>
              <a:rPr lang="en-US" altLang="en-US" sz="1400" baseline="-25000" dirty="0" smtClean="0">
                <a:latin typeface="+mn-lt"/>
              </a:rPr>
              <a:t>4</a:t>
            </a:r>
            <a:r>
              <a:rPr lang="en-US" altLang="en-US" sz="1400" dirty="0">
                <a:latin typeface="+mn-lt"/>
              </a:rPr>
              <a:t>: 4.2 </a:t>
            </a:r>
            <a:r>
              <a:rPr lang="en-US" altLang="en-US" sz="1400" dirty="0" smtClean="0">
                <a:latin typeface="+mn-lt"/>
              </a:rPr>
              <a:t>× 10</a:t>
            </a:r>
            <a:r>
              <a:rPr lang="en-US" altLang="en-US" sz="1400" baseline="30000" dirty="0" smtClean="0">
                <a:latin typeface="+mn-lt"/>
              </a:rPr>
              <a:t>–13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(Table 16.3). For Equation 16.47, </a:t>
            </a:r>
            <a:r>
              <a:rPr lang="en-US" altLang="en-US" sz="1400" dirty="0" smtClean="0">
                <a:latin typeface="+mn-lt"/>
              </a:rPr>
              <a:t>we </a:t>
            </a:r>
            <a:br>
              <a:rPr lang="en-US" altLang="en-US" sz="1400" dirty="0" smtClean="0">
                <a:latin typeface="+mn-lt"/>
              </a:rPr>
            </a:br>
            <a:r>
              <a:rPr lang="en-US" altLang="en-US" sz="1400" dirty="0" smtClean="0">
                <a:latin typeface="+mn-lt"/>
              </a:rPr>
              <a:t>must </a:t>
            </a:r>
            <a:r>
              <a:rPr lang="en-US" altLang="en-US" sz="1400" dirty="0">
                <a:latin typeface="+mn-lt"/>
              </a:rPr>
              <a:t>calculate </a:t>
            </a:r>
            <a:r>
              <a:rPr lang="en-US" altLang="en-US" sz="1400" i="1" dirty="0" smtClean="0">
                <a:latin typeface="+mn-lt"/>
              </a:rPr>
              <a:t>K</a:t>
            </a:r>
            <a:r>
              <a:rPr lang="en-US" altLang="en-US" sz="1400" i="1" baseline="-25000" dirty="0" smtClean="0">
                <a:latin typeface="+mn-lt"/>
              </a:rPr>
              <a:t>b</a:t>
            </a:r>
            <a:r>
              <a:rPr lang="en-US" altLang="en-US" sz="1400" dirty="0" smtClean="0">
                <a:latin typeface="+mn-lt"/>
              </a:rPr>
              <a:t> for </a:t>
            </a:r>
            <a:r>
              <a:rPr lang="en-US" altLang="en-US" sz="1400" dirty="0">
                <a:latin typeface="+mn-lt"/>
              </a:rPr>
              <a:t>the base </a:t>
            </a:r>
            <a:r>
              <a:rPr lang="en-US" altLang="en-US" sz="1400" dirty="0" smtClean="0">
                <a:latin typeface="+mn-lt"/>
              </a:rPr>
              <a:t>HPO</a:t>
            </a:r>
            <a:r>
              <a:rPr lang="en-US" sz="1400" baseline="-25000" dirty="0">
                <a:latin typeface="+mn-lt"/>
              </a:rPr>
              <a:t>4</a:t>
            </a:r>
            <a:r>
              <a:rPr lang="en-US" sz="1400" baseline="30000" dirty="0">
                <a:latin typeface="+mn-lt"/>
              </a:rPr>
              <a:t>2–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from the value </a:t>
            </a:r>
            <a:r>
              <a:rPr lang="en-US" altLang="en-US" sz="1400" dirty="0" smtClean="0">
                <a:latin typeface="+mn-lt"/>
              </a:rPr>
              <a:t>of </a:t>
            </a:r>
            <a:r>
              <a:rPr lang="en-US" altLang="en-US" sz="1400" i="1" dirty="0" err="1">
                <a:latin typeface="+mn-lt"/>
              </a:rPr>
              <a:t>K</a:t>
            </a:r>
            <a:r>
              <a:rPr lang="en-US" altLang="en-US" sz="1400" i="1" baseline="-25000" dirty="0" err="1">
                <a:latin typeface="+mn-lt"/>
              </a:rPr>
              <a:t>a</a:t>
            </a:r>
            <a:r>
              <a:rPr lang="en-US" altLang="en-US" sz="1400" dirty="0">
                <a:latin typeface="+mn-lt"/>
              </a:rPr>
              <a:t> </a:t>
            </a:r>
            <a:r>
              <a:rPr lang="en-US" altLang="en-US" sz="1400" dirty="0" smtClean="0">
                <a:latin typeface="+mn-lt"/>
              </a:rPr>
              <a:t>for </a:t>
            </a:r>
            <a:r>
              <a:rPr lang="en-US" altLang="en-US" sz="1400" dirty="0">
                <a:latin typeface="+mn-lt"/>
              </a:rPr>
              <a:t>its conjugate acid, </a:t>
            </a:r>
            <a:r>
              <a:rPr lang="en-US" altLang="en-US" sz="1400" dirty="0" smtClean="0">
                <a:latin typeface="+mn-lt"/>
              </a:rPr>
              <a:t>H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PO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, </a:t>
            </a:r>
            <a:r>
              <a:rPr lang="en-US" altLang="en-US" sz="1400" dirty="0">
                <a:latin typeface="+mn-lt"/>
              </a:rPr>
              <a:t>and the </a:t>
            </a:r>
            <a:r>
              <a:rPr lang="en-US" altLang="en-US" sz="1400" dirty="0" smtClean="0">
                <a:latin typeface="+mn-lt"/>
              </a:rPr>
              <a:t>relationship </a:t>
            </a:r>
            <a:br>
              <a:rPr lang="en-US" altLang="en-US" sz="1400" dirty="0" smtClean="0">
                <a:latin typeface="+mn-lt"/>
              </a:rPr>
            </a:br>
            <a:r>
              <a:rPr lang="en-US" altLang="en-US" sz="1400" i="1" dirty="0" err="1" smtClean="0">
                <a:latin typeface="+mn-lt"/>
              </a:rPr>
              <a:t>K</a:t>
            </a:r>
            <a:r>
              <a:rPr lang="en-US" altLang="en-US" sz="1400" i="1" baseline="-25000" dirty="0" err="1" smtClean="0">
                <a:latin typeface="+mn-lt"/>
              </a:rPr>
              <a:t>a</a:t>
            </a:r>
            <a:r>
              <a:rPr lang="en-US" altLang="en-US" sz="1400" dirty="0" smtClean="0">
                <a:latin typeface="+mn-lt"/>
              </a:rPr>
              <a:t> × </a:t>
            </a:r>
            <a:r>
              <a:rPr lang="en-US" altLang="en-US" sz="1400" i="1" dirty="0" smtClean="0">
                <a:latin typeface="+mn-lt"/>
              </a:rPr>
              <a:t>K</a:t>
            </a:r>
            <a:r>
              <a:rPr lang="en-US" altLang="en-US" sz="1400" i="1" baseline="-25000" dirty="0" smtClean="0">
                <a:latin typeface="+mn-lt"/>
              </a:rPr>
              <a:t>b</a:t>
            </a:r>
            <a:r>
              <a:rPr lang="en-US" altLang="en-US" sz="1400" dirty="0" smtClean="0">
                <a:latin typeface="+mn-lt"/>
              </a:rPr>
              <a:t> = </a:t>
            </a:r>
            <a:r>
              <a:rPr lang="en-US" altLang="en-US" sz="1400" i="1" dirty="0" smtClean="0">
                <a:latin typeface="+mn-lt"/>
              </a:rPr>
              <a:t>K</a:t>
            </a:r>
            <a:r>
              <a:rPr lang="en-US" altLang="en-US" sz="1400" i="1" baseline="-25000" dirty="0" smtClean="0">
                <a:latin typeface="+mn-lt"/>
              </a:rPr>
              <a:t>w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(</a:t>
            </a:r>
            <a:r>
              <a:rPr lang="en-US" altLang="en-US" sz="1400" dirty="0" smtClean="0">
                <a:latin typeface="+mn-lt"/>
              </a:rPr>
              <a:t>Equation 16.40). </a:t>
            </a:r>
            <a:r>
              <a:rPr lang="en-US" altLang="en-US" sz="1400" dirty="0">
                <a:latin typeface="+mn-lt"/>
              </a:rPr>
              <a:t>The relevant value of </a:t>
            </a:r>
            <a:r>
              <a:rPr lang="en-US" altLang="en-US" sz="1400" i="1" dirty="0" err="1">
                <a:latin typeface="+mn-lt"/>
              </a:rPr>
              <a:t>K</a:t>
            </a:r>
            <a:r>
              <a:rPr lang="en-US" altLang="en-US" sz="1400" i="1" baseline="-25000" dirty="0" err="1">
                <a:latin typeface="+mn-lt"/>
              </a:rPr>
              <a:t>a</a:t>
            </a:r>
            <a:r>
              <a:rPr lang="en-US" altLang="en-US" sz="1400" dirty="0">
                <a:latin typeface="+mn-lt"/>
              </a:rPr>
              <a:t> </a:t>
            </a:r>
            <a:r>
              <a:rPr lang="en-US" altLang="en-US" sz="1400" dirty="0" smtClean="0">
                <a:latin typeface="+mn-lt"/>
              </a:rPr>
              <a:t>for H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PO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is </a:t>
            </a:r>
            <a:r>
              <a:rPr lang="en-US" altLang="en-US" sz="1400" i="1" dirty="0" smtClean="0">
                <a:latin typeface="+mn-lt"/>
              </a:rPr>
              <a:t>K</a:t>
            </a:r>
            <a:r>
              <a:rPr lang="en-US" altLang="en-US" sz="1400" i="1" baseline="-25000" dirty="0" smtClean="0">
                <a:latin typeface="+mn-lt"/>
              </a:rPr>
              <a:t>a2</a:t>
            </a:r>
            <a:r>
              <a:rPr lang="en-US" altLang="en-US" sz="1400" dirty="0" smtClean="0">
                <a:latin typeface="+mn-lt"/>
              </a:rPr>
              <a:t> for H</a:t>
            </a:r>
            <a:r>
              <a:rPr lang="en-US" altLang="en-US" sz="1400" baseline="-25000" dirty="0" smtClean="0">
                <a:latin typeface="+mn-lt"/>
              </a:rPr>
              <a:t>3</a:t>
            </a:r>
            <a:r>
              <a:rPr lang="en-US" altLang="en-US" sz="1400" dirty="0" smtClean="0">
                <a:latin typeface="+mn-lt"/>
              </a:rPr>
              <a:t>PO</a:t>
            </a:r>
            <a:r>
              <a:rPr lang="en-US" altLang="en-US" sz="1400" baseline="-25000" dirty="0" smtClean="0">
                <a:latin typeface="+mn-lt"/>
              </a:rPr>
              <a:t>3</a:t>
            </a:r>
            <a:r>
              <a:rPr lang="en-US" altLang="en-US" sz="1400" dirty="0" smtClean="0">
                <a:latin typeface="+mn-lt"/>
              </a:rPr>
              <a:t>: </a:t>
            </a:r>
            <a:r>
              <a:rPr lang="en-US" altLang="en-US" sz="1400" dirty="0">
                <a:latin typeface="+mn-lt"/>
              </a:rPr>
              <a:t>6.2 × </a:t>
            </a:r>
            <a:r>
              <a:rPr lang="en-US" altLang="en-US" sz="1400" dirty="0" smtClean="0">
                <a:latin typeface="+mn-lt"/>
              </a:rPr>
              <a:t>10</a:t>
            </a:r>
            <a:r>
              <a:rPr lang="en-US" altLang="en-US" sz="1400" baseline="30000" dirty="0" smtClean="0">
                <a:latin typeface="+mn-lt"/>
              </a:rPr>
              <a:t>–8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(from Table 16.3). We </a:t>
            </a:r>
            <a:r>
              <a:rPr lang="en-US" altLang="en-US" sz="1400" dirty="0" smtClean="0">
                <a:latin typeface="+mn-lt"/>
              </a:rPr>
              <a:t>therefore have</a:t>
            </a:r>
            <a:endParaRPr lang="en-US" altLang="en-US" sz="1400" dirty="0">
              <a:latin typeface="+mn-lt"/>
            </a:endParaRPr>
          </a:p>
          <a:p>
            <a:pPr marL="283464" indent="-45720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283464" indent="-45720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283464" indent="-457200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283464" indent="-45720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283464" indent="-45720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283464" indent="-45720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This </a:t>
            </a:r>
            <a:r>
              <a:rPr lang="en-US" altLang="en-US" sz="1400" i="1" dirty="0">
                <a:latin typeface="+mn-lt"/>
              </a:rPr>
              <a:t>K</a:t>
            </a:r>
            <a:r>
              <a:rPr lang="en-US" altLang="en-US" sz="1400" i="1" baseline="-25000" dirty="0">
                <a:latin typeface="+mn-lt"/>
              </a:rPr>
              <a:t>b</a:t>
            </a:r>
            <a:r>
              <a:rPr lang="en-US" altLang="en-US" sz="1400" dirty="0">
                <a:latin typeface="+mn-lt"/>
              </a:rPr>
              <a:t> value is more than 10</a:t>
            </a:r>
            <a:r>
              <a:rPr lang="en-US" altLang="en-US" sz="1400" baseline="30000" dirty="0">
                <a:latin typeface="+mn-lt"/>
              </a:rPr>
              <a:t>5</a:t>
            </a:r>
            <a:r>
              <a:rPr lang="en-US" altLang="en-US" sz="1400" dirty="0">
                <a:latin typeface="+mn-lt"/>
              </a:rPr>
              <a:t> times larger </a:t>
            </a:r>
            <a:r>
              <a:rPr lang="en-US" altLang="en-US" sz="1400" dirty="0" smtClean="0">
                <a:latin typeface="+mn-lt"/>
              </a:rPr>
              <a:t/>
            </a:r>
            <a:br>
              <a:rPr lang="en-US" altLang="en-US" sz="1400" dirty="0" smtClean="0">
                <a:latin typeface="+mn-lt"/>
              </a:rPr>
            </a:br>
            <a:r>
              <a:rPr lang="en-US" altLang="en-US" sz="1400" dirty="0" smtClean="0">
                <a:latin typeface="+mn-lt"/>
              </a:rPr>
              <a:t>than </a:t>
            </a:r>
            <a:r>
              <a:rPr lang="en-US" altLang="en-US" sz="1400" i="1" dirty="0" err="1" smtClean="0">
                <a:latin typeface="+mn-lt"/>
              </a:rPr>
              <a:t>K</a:t>
            </a:r>
            <a:r>
              <a:rPr lang="en-US" altLang="en-US" sz="1400" i="1" baseline="-25000" dirty="0" err="1" smtClean="0">
                <a:latin typeface="+mn-lt"/>
              </a:rPr>
              <a:t>a</a:t>
            </a:r>
            <a:r>
              <a:rPr lang="en-US" altLang="en-US" sz="1400" dirty="0" smtClean="0">
                <a:latin typeface="+mn-lt"/>
              </a:rPr>
              <a:t> for HPO</a:t>
            </a:r>
            <a:r>
              <a:rPr lang="en-US" sz="1400" baseline="-25000" dirty="0">
                <a:latin typeface="+mn-lt"/>
              </a:rPr>
              <a:t>4</a:t>
            </a:r>
            <a:r>
              <a:rPr lang="en-US" sz="1400" baseline="30000" dirty="0">
                <a:latin typeface="+mn-lt"/>
              </a:rPr>
              <a:t>2–</a:t>
            </a:r>
            <a:r>
              <a:rPr lang="en-US" altLang="en-US" sz="1400" dirty="0" smtClean="0">
                <a:latin typeface="+mn-lt"/>
              </a:rPr>
              <a:t>; thus</a:t>
            </a:r>
            <a:r>
              <a:rPr lang="en-US" altLang="en-US" sz="1400" dirty="0">
                <a:latin typeface="+mn-lt"/>
              </a:rPr>
              <a:t>, the reaction in </a:t>
            </a:r>
            <a:r>
              <a:rPr lang="en-US" altLang="en-US" sz="1400" dirty="0" smtClean="0">
                <a:latin typeface="+mn-lt"/>
              </a:rPr>
              <a:t/>
            </a:r>
            <a:br>
              <a:rPr lang="en-US" altLang="en-US" sz="1400" dirty="0" smtClean="0">
                <a:latin typeface="+mn-lt"/>
              </a:rPr>
            </a:br>
            <a:r>
              <a:rPr lang="en-US" altLang="en-US" sz="1400" dirty="0" smtClean="0">
                <a:latin typeface="+mn-lt"/>
              </a:rPr>
              <a:t>Equation </a:t>
            </a:r>
            <a:r>
              <a:rPr lang="en-US" altLang="en-US" sz="1400" dirty="0">
                <a:latin typeface="+mn-lt"/>
              </a:rPr>
              <a:t>16.47  </a:t>
            </a:r>
            <a:r>
              <a:rPr lang="en-US" altLang="en-US" sz="1400" dirty="0" smtClean="0">
                <a:latin typeface="+mn-lt"/>
              </a:rPr>
              <a:t>predominates </a:t>
            </a:r>
            <a:r>
              <a:rPr lang="en-US" altLang="en-US" sz="1400" dirty="0">
                <a:latin typeface="+mn-lt"/>
              </a:rPr>
              <a:t>over that </a:t>
            </a:r>
            <a:r>
              <a:rPr lang="en-US" altLang="en-US" sz="1400" dirty="0" smtClean="0">
                <a:latin typeface="+mn-lt"/>
              </a:rPr>
              <a:t>in </a:t>
            </a:r>
            <a:br>
              <a:rPr lang="en-US" altLang="en-US" sz="1400" dirty="0" smtClean="0">
                <a:latin typeface="+mn-lt"/>
              </a:rPr>
            </a:br>
            <a:r>
              <a:rPr lang="en-US" altLang="en-US" sz="1400" dirty="0" smtClean="0">
                <a:latin typeface="+mn-lt"/>
              </a:rPr>
              <a:t>Equation </a:t>
            </a:r>
            <a:r>
              <a:rPr lang="en-US" altLang="en-US" sz="1400" dirty="0">
                <a:latin typeface="+mn-lt"/>
              </a:rPr>
              <a:t>16.46, and the  </a:t>
            </a:r>
            <a:r>
              <a:rPr lang="en-US" altLang="en-US" sz="1400" dirty="0" smtClean="0">
                <a:latin typeface="+mn-lt"/>
              </a:rPr>
              <a:t>solution </a:t>
            </a:r>
            <a:r>
              <a:rPr lang="en-US" altLang="en-US" sz="1400" dirty="0">
                <a:latin typeface="+mn-lt"/>
              </a:rPr>
              <a:t>is basic</a:t>
            </a:r>
            <a:r>
              <a:rPr lang="en-US" altLang="en-US" sz="1400" dirty="0" smtClean="0">
                <a:latin typeface="+mn-lt"/>
              </a:rPr>
              <a:t>.</a:t>
            </a: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4" y="1085086"/>
            <a:ext cx="8052145" cy="26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3"/>
          <a:stretch/>
        </p:blipFill>
        <p:spPr>
          <a:xfrm>
            <a:off x="3937119" y="3587066"/>
            <a:ext cx="4845863" cy="23965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895" y="2528754"/>
            <a:ext cx="3750155" cy="73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118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7945151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798763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16.19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Predicting Whether the Solution of an </a:t>
            </a:r>
            <a:r>
              <a:rPr lang="en-US" altLang="en-US" b="1" dirty="0" smtClean="0">
                <a:latin typeface="Arial" charset="0"/>
              </a:rPr>
              <a:t>	</a:t>
            </a:r>
            <a:r>
              <a:rPr lang="en-US" altLang="en-US" b="1" dirty="0" err="1" smtClean="0">
                <a:latin typeface="Arial" charset="0"/>
              </a:rPr>
              <a:t>Amphiprotic</a:t>
            </a:r>
            <a:r>
              <a:rPr lang="en-US" altLang="en-US" b="1" dirty="0" smtClean="0"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Anion Is Acidic or Basic</a:t>
            </a: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500918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799"/>
            <a:ext cx="0" cy="3539393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3844192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509309"/>
            <a:ext cx="8459787" cy="245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Practice Exercise 1</a:t>
            </a:r>
          </a:p>
          <a:p>
            <a:pPr marL="283464" indent="-283464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altLang="en-US" sz="1400" dirty="0" smtClean="0">
                <a:latin typeface="+mn-lt"/>
              </a:rPr>
              <a:t>How </a:t>
            </a:r>
            <a:r>
              <a:rPr lang="en-US" altLang="en-US" sz="1400" dirty="0">
                <a:latin typeface="+mn-lt"/>
              </a:rPr>
              <a:t>many of the following salts are expected </a:t>
            </a:r>
            <a:r>
              <a:rPr lang="en-US" altLang="en-US" sz="1400" dirty="0" smtClean="0">
                <a:latin typeface="+mn-lt"/>
              </a:rPr>
              <a:t>to produce </a:t>
            </a:r>
            <a:r>
              <a:rPr lang="en-US" altLang="en-US" sz="1400" dirty="0">
                <a:latin typeface="+mn-lt"/>
              </a:rPr>
              <a:t>acidic solutions (see Table 16.3 for data):</a:t>
            </a:r>
          </a:p>
          <a:p>
            <a:pPr marL="283464" indent="-283464" eaLnBrk="0" hangingPunct="0">
              <a:defRPr/>
            </a:pPr>
            <a:r>
              <a:rPr lang="en-US" altLang="en-US" sz="1400" dirty="0">
                <a:latin typeface="+mn-lt"/>
              </a:rPr>
              <a:t>NaHSO</a:t>
            </a:r>
            <a:r>
              <a:rPr lang="en-US" altLang="en-US" sz="1400" baseline="-25000" dirty="0">
                <a:latin typeface="+mn-lt"/>
              </a:rPr>
              <a:t>4</a:t>
            </a:r>
            <a:r>
              <a:rPr lang="en-US" altLang="en-US" sz="1400" dirty="0">
                <a:latin typeface="+mn-lt"/>
              </a:rPr>
              <a:t>, </a:t>
            </a:r>
            <a:r>
              <a:rPr lang="en-US" altLang="en-US" sz="1400" dirty="0" smtClean="0">
                <a:latin typeface="+mn-lt"/>
              </a:rPr>
              <a:t>NaHC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O</a:t>
            </a:r>
            <a:r>
              <a:rPr lang="en-US" altLang="en-US" sz="1400" baseline="-25000" dirty="0" smtClean="0">
                <a:latin typeface="+mn-lt"/>
              </a:rPr>
              <a:t>4</a:t>
            </a:r>
            <a:r>
              <a:rPr lang="en-US" altLang="en-US" sz="1400" dirty="0" smtClean="0">
                <a:latin typeface="+mn-lt"/>
              </a:rPr>
              <a:t>, NaH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PO</a:t>
            </a:r>
            <a:r>
              <a:rPr lang="en-US" altLang="en-US" sz="1400" baseline="-25000" dirty="0" smtClean="0">
                <a:latin typeface="+mn-lt"/>
              </a:rPr>
              <a:t>4</a:t>
            </a:r>
            <a:r>
              <a:rPr lang="en-US" altLang="en-US" sz="1400" dirty="0" smtClean="0">
                <a:latin typeface="+mn-lt"/>
              </a:rPr>
              <a:t>, </a:t>
            </a:r>
            <a:r>
              <a:rPr lang="en-US" altLang="en-US" sz="1400" dirty="0">
                <a:latin typeface="+mn-lt"/>
              </a:rPr>
              <a:t>and </a:t>
            </a:r>
            <a:r>
              <a:rPr lang="en-US" altLang="en-US" sz="1400" dirty="0" smtClean="0">
                <a:latin typeface="+mn-lt"/>
              </a:rPr>
              <a:t>NaHCO</a:t>
            </a:r>
            <a:r>
              <a:rPr lang="en-US" altLang="en-US" sz="1400" baseline="-25000" dirty="0" smtClean="0">
                <a:latin typeface="+mn-lt"/>
              </a:rPr>
              <a:t>3</a:t>
            </a:r>
            <a:r>
              <a:rPr lang="en-US" altLang="en-US" sz="1400" dirty="0" smtClean="0">
                <a:latin typeface="+mn-lt"/>
              </a:rPr>
              <a:t>?</a:t>
            </a:r>
            <a:endParaRPr lang="en-US" alt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altLang="en-US" sz="1400" b="1" dirty="0" smtClean="0">
                <a:latin typeface="+mn-lt"/>
              </a:rPr>
              <a:t>(a) </a:t>
            </a:r>
            <a:r>
              <a:rPr lang="en-US" altLang="en-US" sz="1400" dirty="0" smtClean="0">
                <a:latin typeface="+mn-lt"/>
              </a:rPr>
              <a:t>0 </a:t>
            </a:r>
            <a:r>
              <a:rPr lang="en-US" altLang="en-US" sz="1400" b="1" dirty="0">
                <a:latin typeface="+mn-lt"/>
              </a:rPr>
              <a:t>(b) </a:t>
            </a:r>
            <a:r>
              <a:rPr lang="en-US" altLang="en-US" sz="1400" dirty="0">
                <a:latin typeface="+mn-lt"/>
              </a:rPr>
              <a:t>1 </a:t>
            </a:r>
            <a:r>
              <a:rPr lang="en-US" altLang="en-US" sz="1400" b="1" dirty="0">
                <a:latin typeface="+mn-lt"/>
              </a:rPr>
              <a:t>(c) </a:t>
            </a:r>
            <a:r>
              <a:rPr lang="en-US" altLang="en-US" sz="1400" dirty="0">
                <a:latin typeface="+mn-lt"/>
              </a:rPr>
              <a:t>2 </a:t>
            </a:r>
            <a:r>
              <a:rPr lang="en-US" altLang="en-US" sz="1400" b="1" dirty="0">
                <a:latin typeface="+mn-lt"/>
              </a:rPr>
              <a:t>(d) </a:t>
            </a:r>
            <a:r>
              <a:rPr lang="en-US" altLang="en-US" sz="1400" dirty="0">
                <a:latin typeface="+mn-lt"/>
              </a:rPr>
              <a:t>3 </a:t>
            </a:r>
            <a:r>
              <a:rPr lang="en-US" altLang="en-US" sz="1400" b="1" dirty="0">
                <a:latin typeface="+mn-lt"/>
              </a:rPr>
              <a:t>(e) </a:t>
            </a:r>
            <a:r>
              <a:rPr lang="en-US" altLang="en-US" sz="1400" dirty="0" smtClean="0">
                <a:latin typeface="+mn-lt"/>
              </a:rPr>
              <a:t>4</a:t>
            </a:r>
            <a:endParaRPr lang="en-US" altLang="en-US" sz="1400" dirty="0">
              <a:latin typeface="+mn-lt"/>
            </a:endParaRPr>
          </a:p>
          <a:p>
            <a:pPr eaLnBrk="0" hangingPunct="0">
              <a:defRPr/>
            </a:pPr>
            <a:endParaRPr lang="en-US" sz="1400" b="1" dirty="0" smtClean="0">
              <a:solidFill>
                <a:srgbClr val="3366FF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en-US" sz="1600" b="1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Practice </a:t>
            </a:r>
            <a:r>
              <a:rPr lang="en-US" sz="1600" b="1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Exercise 2</a:t>
            </a:r>
          </a:p>
          <a:p>
            <a:pPr marL="283464" indent="-283464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altLang="en-US" sz="1400" dirty="0" smtClean="0">
                <a:latin typeface="+mn-lt"/>
              </a:rPr>
              <a:t>Predict </a:t>
            </a:r>
            <a:r>
              <a:rPr lang="en-US" altLang="en-US" sz="1400" dirty="0">
                <a:latin typeface="+mn-lt"/>
              </a:rPr>
              <a:t>whether the </a:t>
            </a:r>
            <a:r>
              <a:rPr lang="en-US" altLang="en-US" sz="1400" dirty="0" err="1">
                <a:latin typeface="+mn-lt"/>
              </a:rPr>
              <a:t>dipotassium</a:t>
            </a:r>
            <a:r>
              <a:rPr lang="en-US" altLang="en-US" sz="1400" dirty="0">
                <a:latin typeface="+mn-lt"/>
              </a:rPr>
              <a:t> salt of citric </a:t>
            </a:r>
            <a:r>
              <a:rPr lang="en-US" altLang="en-US" sz="1400" dirty="0" smtClean="0">
                <a:latin typeface="+mn-lt"/>
              </a:rPr>
              <a:t>acid (K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HC</a:t>
            </a:r>
            <a:r>
              <a:rPr lang="en-US" altLang="en-US" sz="1400" baseline="-25000" dirty="0" smtClean="0">
                <a:latin typeface="+mn-lt"/>
              </a:rPr>
              <a:t>6</a:t>
            </a:r>
            <a:r>
              <a:rPr lang="en-US" altLang="en-US" sz="1400" dirty="0" smtClean="0">
                <a:latin typeface="+mn-lt"/>
              </a:rPr>
              <a:t>H</a:t>
            </a:r>
            <a:r>
              <a:rPr lang="en-US" altLang="en-US" sz="1400" baseline="-25000" dirty="0" smtClean="0">
                <a:latin typeface="+mn-lt"/>
              </a:rPr>
              <a:t>5</a:t>
            </a:r>
            <a:r>
              <a:rPr lang="en-US" altLang="en-US" sz="1400" dirty="0" smtClean="0">
                <a:latin typeface="+mn-lt"/>
              </a:rPr>
              <a:t>O</a:t>
            </a:r>
            <a:r>
              <a:rPr lang="en-US" altLang="en-US" sz="1400" baseline="-25000" dirty="0" smtClean="0">
                <a:latin typeface="+mn-lt"/>
              </a:rPr>
              <a:t>7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forms an acidic or basic solution in water (see</a:t>
            </a:r>
          </a:p>
          <a:p>
            <a:pPr marL="283464" indent="-283464" eaLnBrk="0" hangingPunct="0">
              <a:defRPr/>
            </a:pPr>
            <a:r>
              <a:rPr lang="en-US" altLang="en-US" sz="1400" dirty="0">
                <a:latin typeface="+mn-lt"/>
              </a:rPr>
              <a:t>Table 16.3 for data).</a:t>
            </a:r>
            <a:endParaRPr lang="en-US" sz="1400" dirty="0">
              <a:latin typeface="+mn-lt"/>
            </a:endParaRP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4" y="1085086"/>
            <a:ext cx="8052145" cy="26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6145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870531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651760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16.3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Predicting the Position of a Proton-Transfer </a:t>
            </a:r>
            <a:r>
              <a:rPr lang="en-US" altLang="en-US" b="1" dirty="0" smtClean="0">
                <a:latin typeface="Arial" charset="0"/>
              </a:rPr>
              <a:t>	Equilibrium</a:t>
            </a:r>
            <a:endParaRPr lang="en-US" altLang="en-US" b="1" dirty="0">
              <a:latin typeface="Arial" charset="0"/>
            </a:endParaRP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3941768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800"/>
            <a:ext cx="0" cy="577582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6080622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3950159"/>
            <a:ext cx="8459787" cy="1228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altLang="en-US" sz="1600" b="1" dirty="0">
                <a:solidFill>
                  <a:srgbClr val="3366FF"/>
                </a:solidFill>
              </a:rPr>
              <a:t>Solution</a:t>
            </a:r>
            <a:endParaRPr lang="en-US" altLang="en-US" sz="1600" dirty="0">
              <a:solidFill>
                <a:schemeClr val="bg1"/>
              </a:solidFill>
            </a:endParaRPr>
          </a:p>
          <a:p>
            <a:pPr marL="283464" indent="-283464" eaLnBrk="0" hangingPunct="0">
              <a:defRPr/>
            </a:pPr>
            <a:endParaRPr lang="en-US" sz="1000" b="1" dirty="0" smtClean="0">
              <a:latin typeface="Times New Roman" pitchFamily="18" charset="0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Analyze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We are asked to predict whether an equilibrium lies to </a:t>
            </a:r>
            <a:r>
              <a:rPr lang="en-US" sz="1400" dirty="0" smtClean="0">
                <a:latin typeface="+mn-lt"/>
              </a:rPr>
              <a:t>the right</a:t>
            </a:r>
            <a:r>
              <a:rPr lang="en-US" sz="1400" dirty="0">
                <a:latin typeface="+mn-lt"/>
              </a:rPr>
              <a:t>, favoring products, or to the left, favoring reactants.</a:t>
            </a: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Plan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This is a proton-transfer reaction, and the position of </a:t>
            </a:r>
            <a:r>
              <a:rPr lang="en-US" sz="1400" dirty="0" smtClean="0">
                <a:latin typeface="+mn-lt"/>
              </a:rPr>
              <a:t>the equilibrium </a:t>
            </a:r>
            <a:r>
              <a:rPr lang="en-US" sz="1400" dirty="0">
                <a:latin typeface="+mn-lt"/>
              </a:rPr>
              <a:t>will favor the proton going to the stronger of </a:t>
            </a:r>
            <a:r>
              <a:rPr lang="en-US" sz="1400" dirty="0" smtClean="0">
                <a:latin typeface="+mn-lt"/>
              </a:rPr>
              <a:t>two bases</a:t>
            </a:r>
            <a:r>
              <a:rPr lang="en-US" sz="1400" dirty="0">
                <a:latin typeface="+mn-lt"/>
              </a:rPr>
              <a:t>. The two bases in the equation are </a:t>
            </a:r>
            <a:r>
              <a:rPr lang="en-US" sz="1400" dirty="0" smtClean="0">
                <a:latin typeface="+mn-lt"/>
              </a:rPr>
              <a:t>CO</a:t>
            </a:r>
            <a:r>
              <a:rPr lang="en-US" sz="1400" baseline="-25000" dirty="0">
                <a:latin typeface="+mn-lt"/>
              </a:rPr>
              <a:t>3</a:t>
            </a:r>
            <a:r>
              <a:rPr lang="en-US" sz="1400" baseline="30000" dirty="0">
                <a:latin typeface="+mn-lt"/>
              </a:rPr>
              <a:t>2–</a:t>
            </a:r>
            <a:r>
              <a:rPr lang="en-US" sz="1400" dirty="0" smtClean="0">
                <a:latin typeface="+mn-lt"/>
              </a:rPr>
              <a:t>, </a:t>
            </a:r>
            <a:r>
              <a:rPr lang="en-US" sz="1400" dirty="0">
                <a:latin typeface="+mn-lt"/>
              </a:rPr>
              <a:t>the base in </a:t>
            </a:r>
            <a:r>
              <a:rPr lang="en-US" sz="1400" dirty="0" smtClean="0">
                <a:latin typeface="+mn-lt"/>
              </a:rPr>
              <a:t>the forward </a:t>
            </a:r>
            <a:r>
              <a:rPr lang="en-US" sz="1400" dirty="0">
                <a:latin typeface="+mn-lt"/>
              </a:rPr>
              <a:t>reaction, and </a:t>
            </a:r>
            <a:r>
              <a:rPr lang="en-US" sz="1400" dirty="0" smtClean="0">
                <a:latin typeface="+mn-lt"/>
              </a:rPr>
              <a:t>SO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baseline="30000" dirty="0" smtClean="0">
                <a:latin typeface="+mn-lt"/>
              </a:rPr>
              <a:t>2</a:t>
            </a:r>
            <a:r>
              <a:rPr lang="en-US" sz="1400" baseline="30000" dirty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, </a:t>
            </a:r>
            <a:r>
              <a:rPr lang="en-US" sz="1400" dirty="0">
                <a:latin typeface="+mn-lt"/>
              </a:rPr>
              <a:t>the conjugate base of </a:t>
            </a:r>
            <a:r>
              <a:rPr lang="en-US" sz="1400" dirty="0" smtClean="0">
                <a:latin typeface="+mn-lt"/>
              </a:rPr>
              <a:t>HSO</a:t>
            </a:r>
            <a:r>
              <a:rPr lang="en-US" sz="1400" baseline="-25000" dirty="0">
                <a:latin typeface="+mn-lt"/>
              </a:rPr>
              <a:t>4</a:t>
            </a:r>
            <a:r>
              <a:rPr lang="en-US" sz="1400" baseline="30000" dirty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. </a:t>
            </a:r>
            <a:r>
              <a:rPr lang="en-US" sz="1400" dirty="0">
                <a:latin typeface="+mn-lt"/>
              </a:rPr>
              <a:t>We </a:t>
            </a:r>
            <a:r>
              <a:rPr lang="en-US" sz="1400" dirty="0" smtClean="0">
                <a:latin typeface="+mn-lt"/>
              </a:rPr>
              <a:t>can find </a:t>
            </a:r>
            <a:r>
              <a:rPr lang="en-US" sz="1400" dirty="0">
                <a:latin typeface="+mn-lt"/>
              </a:rPr>
              <a:t>the relative positions of these two bases in Figure 16.4 to </a:t>
            </a:r>
            <a:r>
              <a:rPr lang="en-US" sz="1400" dirty="0" smtClean="0">
                <a:latin typeface="+mn-lt"/>
              </a:rPr>
              <a:t>determine which </a:t>
            </a:r>
            <a:r>
              <a:rPr lang="en-US" sz="1400" dirty="0">
                <a:latin typeface="+mn-lt"/>
              </a:rPr>
              <a:t>is the stronger base.</a:t>
            </a: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2" y="1030000"/>
            <a:ext cx="4349485" cy="186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For the following proton-transfer reaction, use Figure 16.4 to predict whether the equilibrium lies to the left 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K</a:t>
            </a:r>
            <a:r>
              <a:rPr lang="en-US" sz="1400" i="1" baseline="-25000" dirty="0" err="1" smtClean="0">
                <a:latin typeface="+mn-lt"/>
              </a:rPr>
              <a:t>c</a:t>
            </a:r>
            <a:r>
              <a:rPr lang="en-US" sz="1400" dirty="0" smtClean="0">
                <a:latin typeface="+mn-lt"/>
              </a:rPr>
              <a:t> &lt; 1) </a:t>
            </a:r>
            <a:r>
              <a:rPr lang="en-US" sz="1400" dirty="0">
                <a:latin typeface="+mn-lt"/>
              </a:rPr>
              <a:t>or to </a:t>
            </a:r>
            <a:r>
              <a:rPr lang="en-US" sz="1400" dirty="0" smtClean="0">
                <a:latin typeface="+mn-lt"/>
              </a:rPr>
              <a:t>the right (</a:t>
            </a:r>
            <a:r>
              <a:rPr lang="en-US" sz="1400" i="1" dirty="0" err="1" smtClean="0">
                <a:latin typeface="+mn-lt"/>
              </a:rPr>
              <a:t>K</a:t>
            </a:r>
            <a:r>
              <a:rPr lang="en-US" sz="1400" i="1" baseline="-25000" dirty="0" err="1" smtClean="0">
                <a:latin typeface="+mn-lt"/>
              </a:rPr>
              <a:t>c</a:t>
            </a:r>
            <a:r>
              <a:rPr lang="en-US" sz="1400" dirty="0" smtClean="0">
                <a:latin typeface="+mn-lt"/>
              </a:rPr>
              <a:t> &gt; 1):</a:t>
            </a:r>
            <a:endParaRPr lang="en-US" sz="1400" dirty="0">
              <a:latin typeface="+mn-lt"/>
            </a:endParaRPr>
          </a:p>
          <a:p>
            <a:pPr marL="0" indent="0" algn="ctr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HSO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CO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baseline="30000" dirty="0" smtClean="0">
                <a:latin typeface="+mn-lt"/>
              </a:rPr>
              <a:t>2–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            SO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baseline="30000" dirty="0" smtClean="0">
                <a:latin typeface="+mn-lt"/>
              </a:rPr>
              <a:t>2–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HCO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</a:t>
            </a:r>
            <a:endParaRPr lang="en-US" sz="14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2"/>
          <a:stretch/>
        </p:blipFill>
        <p:spPr>
          <a:xfrm>
            <a:off x="4600392" y="1030000"/>
            <a:ext cx="4290219" cy="2745670"/>
          </a:xfrm>
          <a:prstGeom prst="rect">
            <a:avLst/>
          </a:prstGeom>
        </p:spPr>
      </p:pic>
      <p:pic>
        <p:nvPicPr>
          <p:cNvPr id="11" name="Picture 10" descr="15_4double arrow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999" y="1989790"/>
            <a:ext cx="357124" cy="11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608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7945151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798763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16.20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Predicting Relative Acidities from </a:t>
            </a:r>
            <a:r>
              <a:rPr lang="en-US" altLang="en-US" b="1" dirty="0" smtClean="0">
                <a:latin typeface="Arial" charset="0"/>
              </a:rPr>
              <a:t>	Composition </a:t>
            </a:r>
            <a:r>
              <a:rPr lang="en-US" altLang="en-US" b="1" dirty="0">
                <a:latin typeface="Arial" charset="0"/>
              </a:rPr>
              <a:t>and Structure</a:t>
            </a: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666170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799"/>
            <a:ext cx="0" cy="5610565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5915365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674561"/>
            <a:ext cx="8659659" cy="1817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altLang="en-US" sz="1600" b="1" dirty="0">
                <a:solidFill>
                  <a:srgbClr val="3366FF"/>
                </a:solidFill>
              </a:rPr>
              <a:t>Solution</a:t>
            </a:r>
            <a:endParaRPr lang="en-US" altLang="en-US" sz="1600" dirty="0">
              <a:solidFill>
                <a:schemeClr val="bg1"/>
              </a:solidFill>
            </a:endParaRPr>
          </a:p>
          <a:p>
            <a:pPr marL="283464" indent="-283464" eaLnBrk="0" hangingPunct="0">
              <a:defRPr/>
            </a:pPr>
            <a:endParaRPr lang="en-US" sz="1000" b="1" dirty="0" smtClean="0">
              <a:latin typeface="Times New Roman" pitchFamily="18" charset="0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Analyze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We are asked to arrange two sets of compounds in </a:t>
            </a:r>
            <a:r>
              <a:rPr lang="en-US" sz="1400" dirty="0" smtClean="0">
                <a:latin typeface="+mn-lt"/>
              </a:rPr>
              <a:t>order from </a:t>
            </a:r>
            <a:r>
              <a:rPr lang="en-US" sz="1400" dirty="0">
                <a:latin typeface="+mn-lt"/>
              </a:rPr>
              <a:t>weakest acid to strongest acid. In (a), the substances </a:t>
            </a:r>
            <a:r>
              <a:rPr lang="en-US" sz="1400" dirty="0" smtClean="0">
                <a:latin typeface="+mn-lt"/>
              </a:rPr>
              <a:t>are binary </a:t>
            </a:r>
            <a:r>
              <a:rPr lang="en-US" sz="1400" dirty="0">
                <a:latin typeface="+mn-lt"/>
              </a:rPr>
              <a:t>compounds containing H, and in (b) the substances </a:t>
            </a:r>
            <a:r>
              <a:rPr lang="en-US" sz="1400" dirty="0" smtClean="0">
                <a:latin typeface="+mn-lt"/>
              </a:rPr>
              <a:t>are </a:t>
            </a:r>
            <a:r>
              <a:rPr lang="en-US" sz="1400" dirty="0" err="1" smtClean="0">
                <a:latin typeface="+mn-lt"/>
              </a:rPr>
              <a:t>oxyacids</a:t>
            </a:r>
            <a:r>
              <a:rPr lang="en-US" sz="1400" dirty="0">
                <a:latin typeface="+mn-lt"/>
              </a:rPr>
              <a:t>.</a:t>
            </a: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Plan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For the binary compounds, we will consider the </a:t>
            </a:r>
            <a:r>
              <a:rPr lang="en-US" sz="1400" dirty="0" err="1" smtClean="0">
                <a:latin typeface="+mn-lt"/>
              </a:rPr>
              <a:t>electronegativities</a:t>
            </a:r>
            <a:r>
              <a:rPr lang="en-US" sz="1400" dirty="0" smtClean="0">
                <a:latin typeface="+mn-lt"/>
              </a:rPr>
              <a:t> of </a:t>
            </a:r>
            <a:r>
              <a:rPr lang="en-US" sz="1400" dirty="0">
                <a:latin typeface="+mn-lt"/>
              </a:rPr>
              <a:t>As, Br, K, and Se relative to the electronegativity </a:t>
            </a:r>
            <a:r>
              <a:rPr lang="en-US" sz="1400" dirty="0" smtClean="0">
                <a:latin typeface="+mn-lt"/>
              </a:rPr>
              <a:t>of H</a:t>
            </a:r>
            <a:r>
              <a:rPr lang="en-US" sz="1400" dirty="0">
                <a:latin typeface="+mn-lt"/>
              </a:rPr>
              <a:t>. The higher the electronegativity of these atoms, the </a:t>
            </a:r>
            <a:r>
              <a:rPr lang="en-US" sz="1400" dirty="0" smtClean="0">
                <a:latin typeface="+mn-lt"/>
              </a:rPr>
              <a:t>higher the </a:t>
            </a:r>
            <a:r>
              <a:rPr lang="en-US" sz="1400" dirty="0">
                <a:latin typeface="+mn-lt"/>
              </a:rPr>
              <a:t>partial positive charge on H and so the more acidic </a:t>
            </a:r>
            <a:r>
              <a:rPr lang="en-US" sz="1400" dirty="0" smtClean="0">
                <a:latin typeface="+mn-lt"/>
              </a:rPr>
              <a:t>the compound</a:t>
            </a:r>
            <a:r>
              <a:rPr lang="en-US" sz="1400" dirty="0">
                <a:latin typeface="+mn-lt"/>
              </a:rPr>
              <a:t>.</a:t>
            </a:r>
          </a:p>
          <a:p>
            <a:pPr marL="0" indent="0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For </a:t>
            </a:r>
            <a:r>
              <a:rPr lang="en-US" sz="1400" dirty="0">
                <a:latin typeface="+mn-lt"/>
              </a:rPr>
              <a:t>the </a:t>
            </a:r>
            <a:r>
              <a:rPr lang="en-US" sz="1400" dirty="0" err="1">
                <a:latin typeface="+mn-lt"/>
              </a:rPr>
              <a:t>oxyacids</a:t>
            </a:r>
            <a:r>
              <a:rPr lang="en-US" sz="1400" dirty="0">
                <a:latin typeface="+mn-lt"/>
              </a:rPr>
              <a:t>, we will consider both the </a:t>
            </a:r>
            <a:r>
              <a:rPr lang="en-US" sz="1400" dirty="0" err="1" smtClean="0">
                <a:latin typeface="+mn-lt"/>
              </a:rPr>
              <a:t>electronegativities</a:t>
            </a:r>
            <a:r>
              <a:rPr lang="en-US" sz="1400" dirty="0" smtClean="0">
                <a:latin typeface="+mn-lt"/>
              </a:rPr>
              <a:t> of </a:t>
            </a:r>
            <a:r>
              <a:rPr lang="en-US" sz="1400" dirty="0">
                <a:latin typeface="+mn-lt"/>
              </a:rPr>
              <a:t>the central atom and the number of oxygen atoms bonded </a:t>
            </a:r>
            <a:r>
              <a:rPr lang="en-US" sz="1400" dirty="0" smtClean="0">
                <a:latin typeface="+mn-lt"/>
              </a:rPr>
              <a:t>to the </a:t>
            </a:r>
            <a:r>
              <a:rPr lang="en-US" sz="1400" dirty="0">
                <a:latin typeface="+mn-lt"/>
              </a:rPr>
              <a:t>central atom</a:t>
            </a:r>
            <a:r>
              <a:rPr lang="en-US" sz="1400" dirty="0" smtClean="0">
                <a:latin typeface="+mn-lt"/>
              </a:rPr>
              <a:t>.</a:t>
            </a: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>
                <a:latin typeface="+mn-lt"/>
              </a:rPr>
              <a:t>Solve</a:t>
            </a:r>
          </a:p>
          <a:p>
            <a:pPr marL="283464" indent="-283464" eaLnBrk="0" hangingPunct="0">
              <a:defRPr/>
            </a:pPr>
            <a:r>
              <a:rPr lang="en-US" sz="1400" b="1" dirty="0">
                <a:latin typeface="+mn-lt"/>
              </a:rPr>
              <a:t>(a</a:t>
            </a:r>
            <a:r>
              <a:rPr lang="en-US" sz="1400" b="1" dirty="0" smtClean="0">
                <a:latin typeface="+mn-lt"/>
              </a:rPr>
              <a:t>)	</a:t>
            </a:r>
            <a:r>
              <a:rPr lang="en-US" sz="1400" dirty="0" smtClean="0">
                <a:latin typeface="+mn-lt"/>
              </a:rPr>
              <a:t>Because </a:t>
            </a:r>
            <a:r>
              <a:rPr lang="en-US" sz="1400" dirty="0">
                <a:latin typeface="+mn-lt"/>
              </a:rPr>
              <a:t>K is on the left side of the periodic table, it has a </a:t>
            </a:r>
            <a:r>
              <a:rPr lang="en-US" sz="1400" dirty="0" smtClean="0">
                <a:latin typeface="+mn-lt"/>
              </a:rPr>
              <a:t>very low </a:t>
            </a:r>
            <a:r>
              <a:rPr lang="en-US" sz="1400" dirty="0">
                <a:latin typeface="+mn-lt"/>
              </a:rPr>
              <a:t>electronegativity (0.8, from Figure 8.8, p. 310). As a result</a:t>
            </a:r>
            <a:r>
              <a:rPr lang="en-US" sz="1400" dirty="0" smtClean="0">
                <a:latin typeface="+mn-lt"/>
              </a:rPr>
              <a:t>, the </a:t>
            </a:r>
            <a:r>
              <a:rPr lang="en-US" sz="1400" dirty="0">
                <a:latin typeface="+mn-lt"/>
              </a:rPr>
              <a:t>hydrogen in KH carries a negative charge. Thus, KH </a:t>
            </a:r>
            <a:r>
              <a:rPr lang="en-US" sz="1400" dirty="0" smtClean="0">
                <a:latin typeface="+mn-lt"/>
              </a:rPr>
              <a:t>should be </a:t>
            </a:r>
            <a:r>
              <a:rPr lang="en-US" sz="1400" dirty="0">
                <a:latin typeface="+mn-lt"/>
              </a:rPr>
              <a:t>the least acidic (most basic) compound in the series.</a:t>
            </a: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dirty="0" smtClean="0">
                <a:latin typeface="+mn-lt"/>
              </a:rPr>
              <a:t>	Arsenic </a:t>
            </a:r>
            <a:r>
              <a:rPr lang="en-US" sz="1400" dirty="0">
                <a:latin typeface="+mn-lt"/>
              </a:rPr>
              <a:t>and hydrogen have similar </a:t>
            </a:r>
            <a:r>
              <a:rPr lang="en-US" sz="1400" dirty="0" err="1">
                <a:latin typeface="+mn-lt"/>
              </a:rPr>
              <a:t>electronegativities</a:t>
            </a:r>
            <a:r>
              <a:rPr lang="en-US" sz="1400" dirty="0" smtClean="0">
                <a:latin typeface="+mn-lt"/>
              </a:rPr>
              <a:t>, 2.0 </a:t>
            </a:r>
            <a:r>
              <a:rPr lang="en-US" sz="1400" dirty="0">
                <a:latin typeface="+mn-lt"/>
              </a:rPr>
              <a:t>and 2.1, respectively. This means that the As—H bond </a:t>
            </a:r>
            <a:r>
              <a:rPr lang="en-US" sz="1400" dirty="0" smtClean="0">
                <a:latin typeface="+mn-lt"/>
              </a:rPr>
              <a:t>is nonpolar</a:t>
            </a:r>
            <a:r>
              <a:rPr lang="en-US" sz="1400" dirty="0">
                <a:latin typeface="+mn-lt"/>
              </a:rPr>
              <a:t>, and so </a:t>
            </a:r>
            <a:r>
              <a:rPr lang="en-US" sz="1400" dirty="0" smtClean="0">
                <a:latin typeface="+mn-lt"/>
              </a:rPr>
              <a:t>AsH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has little tendency to donate a </a:t>
            </a:r>
            <a:r>
              <a:rPr lang="en-US" sz="1400" dirty="0" smtClean="0">
                <a:latin typeface="+mn-lt"/>
              </a:rPr>
              <a:t>proton in </a:t>
            </a:r>
            <a:r>
              <a:rPr lang="en-US" sz="1400" dirty="0">
                <a:latin typeface="+mn-lt"/>
              </a:rPr>
              <a:t>aqueous solution.</a:t>
            </a: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4" y="1085086"/>
            <a:ext cx="7600453" cy="556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Arrange the compounds in each series in order of increasing acid strength: </a:t>
            </a:r>
            <a:r>
              <a:rPr lang="en-US" sz="1400" b="1" dirty="0">
                <a:latin typeface="+mn-lt"/>
              </a:rPr>
              <a:t>(a) </a:t>
            </a:r>
            <a:r>
              <a:rPr lang="en-US" sz="1400" dirty="0" smtClean="0">
                <a:latin typeface="+mn-lt"/>
              </a:rPr>
              <a:t>AsH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, </a:t>
            </a:r>
            <a:r>
              <a:rPr lang="en-US" sz="1400" dirty="0" err="1">
                <a:latin typeface="+mn-lt"/>
              </a:rPr>
              <a:t>HBr</a:t>
            </a:r>
            <a:r>
              <a:rPr lang="en-US" sz="1400" dirty="0">
                <a:latin typeface="+mn-lt"/>
              </a:rPr>
              <a:t>, KH, 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Se</a:t>
            </a:r>
            <a:r>
              <a:rPr lang="en-US" sz="1400" dirty="0">
                <a:latin typeface="+mn-lt"/>
              </a:rPr>
              <a:t>; </a:t>
            </a:r>
            <a:r>
              <a:rPr lang="en-US" sz="1400" b="1" dirty="0">
                <a:latin typeface="+mn-lt"/>
              </a:rPr>
              <a:t>(b) 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SO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dirty="0" smtClean="0">
                <a:latin typeface="+mn-lt"/>
              </a:rPr>
              <a:t>, 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SeO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, 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SeO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dirty="0" smtClean="0">
                <a:latin typeface="+mn-lt"/>
              </a:rPr>
              <a:t>.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9632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7945151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798763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16.20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Predicting Relative Acidities from </a:t>
            </a:r>
            <a:r>
              <a:rPr lang="en-US" altLang="en-US" b="1" dirty="0" smtClean="0">
                <a:latin typeface="Arial" charset="0"/>
              </a:rPr>
              <a:t>	Composition </a:t>
            </a:r>
            <a:r>
              <a:rPr lang="en-US" altLang="en-US" b="1" dirty="0">
                <a:latin typeface="Arial" charset="0"/>
              </a:rPr>
              <a:t>and Structure</a:t>
            </a: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445830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800"/>
            <a:ext cx="0" cy="5665648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5970448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454221"/>
            <a:ext cx="4649519" cy="4538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altLang="en-US" sz="1400" dirty="0" smtClean="0">
                <a:latin typeface="+mn-lt"/>
              </a:rPr>
              <a:t>	The </a:t>
            </a:r>
            <a:r>
              <a:rPr lang="en-US" altLang="en-US" sz="1400" dirty="0">
                <a:latin typeface="+mn-lt"/>
              </a:rPr>
              <a:t>electronegativity of Se is 2.4, and that of Br is 2.8</a:t>
            </a:r>
            <a:r>
              <a:rPr lang="en-US" altLang="en-US" sz="1400" dirty="0" smtClean="0">
                <a:latin typeface="+mn-lt"/>
              </a:rPr>
              <a:t>. Consequently</a:t>
            </a:r>
            <a:r>
              <a:rPr lang="en-US" altLang="en-US" sz="1400" dirty="0">
                <a:latin typeface="+mn-lt"/>
              </a:rPr>
              <a:t>, the </a:t>
            </a:r>
            <a:r>
              <a:rPr lang="en-US" altLang="en-US" sz="1400" dirty="0" smtClean="0">
                <a:latin typeface="+mn-lt"/>
              </a:rPr>
              <a:t>H     Br </a:t>
            </a:r>
            <a:r>
              <a:rPr lang="en-US" altLang="en-US" sz="1400" dirty="0">
                <a:latin typeface="+mn-lt"/>
              </a:rPr>
              <a:t>bond is more polar than the </a:t>
            </a:r>
            <a:r>
              <a:rPr lang="en-US" altLang="en-US" sz="1400" dirty="0" smtClean="0">
                <a:latin typeface="+mn-lt"/>
              </a:rPr>
              <a:t/>
            </a:r>
            <a:br>
              <a:rPr lang="en-US" altLang="en-US" sz="1400" dirty="0" smtClean="0">
                <a:latin typeface="+mn-lt"/>
              </a:rPr>
            </a:br>
            <a:r>
              <a:rPr lang="en-US" altLang="en-US" sz="1400" dirty="0" smtClean="0">
                <a:latin typeface="+mn-lt"/>
              </a:rPr>
              <a:t>H     Se bond</a:t>
            </a:r>
            <a:r>
              <a:rPr lang="en-US" altLang="en-US" sz="1400" dirty="0">
                <a:latin typeface="+mn-lt"/>
              </a:rPr>
              <a:t>, giving </a:t>
            </a:r>
            <a:r>
              <a:rPr lang="en-US" altLang="en-US" sz="1400" dirty="0" err="1">
                <a:latin typeface="+mn-lt"/>
              </a:rPr>
              <a:t>HBr</a:t>
            </a:r>
            <a:r>
              <a:rPr lang="en-US" altLang="en-US" sz="1400" dirty="0">
                <a:latin typeface="+mn-lt"/>
              </a:rPr>
              <a:t> the greater tendency to donate a proton</a:t>
            </a:r>
            <a:r>
              <a:rPr lang="en-US" altLang="en-US" sz="1400" dirty="0" smtClean="0">
                <a:latin typeface="+mn-lt"/>
              </a:rPr>
              <a:t>. (</a:t>
            </a:r>
            <a:r>
              <a:rPr lang="en-US" altLang="en-US" sz="1400" dirty="0">
                <a:latin typeface="+mn-lt"/>
              </a:rPr>
              <a:t>This expectation is confirmed by </a:t>
            </a:r>
            <a:r>
              <a:rPr lang="en-US" altLang="en-US" sz="1400" dirty="0" smtClean="0">
                <a:latin typeface="+mn-lt"/>
              </a:rPr>
              <a:t>Figure </a:t>
            </a:r>
            <a:r>
              <a:rPr lang="en-US" altLang="en-US" sz="1400" dirty="0">
                <a:latin typeface="+mn-lt"/>
              </a:rPr>
              <a:t>16.19, where we </a:t>
            </a:r>
            <a:r>
              <a:rPr lang="en-US" altLang="en-US" sz="1400" dirty="0" smtClean="0">
                <a:latin typeface="+mn-lt"/>
              </a:rPr>
              <a:t>see that </a:t>
            </a:r>
            <a:r>
              <a:rPr lang="en-US" altLang="en-US" sz="1400" dirty="0">
                <a:latin typeface="+mn-lt"/>
              </a:rPr>
              <a:t>H</a:t>
            </a:r>
            <a:r>
              <a:rPr lang="en-US" altLang="en-US" sz="1400" baseline="-25000" dirty="0">
                <a:latin typeface="+mn-lt"/>
              </a:rPr>
              <a:t>2</a:t>
            </a:r>
            <a:r>
              <a:rPr lang="en-US" altLang="en-US" sz="1400" dirty="0">
                <a:latin typeface="+mn-lt"/>
              </a:rPr>
              <a:t>Se is a weak acid and </a:t>
            </a:r>
            <a:r>
              <a:rPr lang="en-US" altLang="en-US" sz="1400" dirty="0" err="1">
                <a:latin typeface="+mn-lt"/>
              </a:rPr>
              <a:t>HBr</a:t>
            </a:r>
            <a:r>
              <a:rPr lang="en-US" altLang="en-US" sz="1400" dirty="0">
                <a:latin typeface="+mn-lt"/>
              </a:rPr>
              <a:t> a strong acid.) Thus, </a:t>
            </a:r>
            <a:r>
              <a:rPr lang="en-US" altLang="en-US" sz="1400" dirty="0" smtClean="0">
                <a:latin typeface="+mn-lt"/>
              </a:rPr>
              <a:t>the order </a:t>
            </a:r>
            <a:r>
              <a:rPr lang="en-US" altLang="en-US" sz="1400" dirty="0">
                <a:latin typeface="+mn-lt"/>
              </a:rPr>
              <a:t>of increasing acidity is KH &lt;</a:t>
            </a:r>
            <a:r>
              <a:rPr lang="en-US" altLang="en-US" sz="1400" dirty="0" smtClean="0">
                <a:latin typeface="+mn-lt"/>
              </a:rPr>
              <a:t> AsH</a:t>
            </a:r>
            <a:r>
              <a:rPr lang="en-US" altLang="en-US" sz="1400" baseline="-25000" dirty="0" smtClean="0">
                <a:latin typeface="+mn-lt"/>
              </a:rPr>
              <a:t>3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&lt;</a:t>
            </a:r>
            <a:r>
              <a:rPr lang="en-US" altLang="en-US" sz="1400" dirty="0" smtClean="0">
                <a:latin typeface="+mn-lt"/>
              </a:rPr>
              <a:t> H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Se </a:t>
            </a:r>
            <a:r>
              <a:rPr lang="en-US" altLang="en-US" sz="1400" dirty="0">
                <a:latin typeface="+mn-lt"/>
              </a:rPr>
              <a:t>&lt;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 err="1">
                <a:latin typeface="+mn-lt"/>
              </a:rPr>
              <a:t>HBr</a:t>
            </a:r>
            <a:r>
              <a:rPr lang="en-US" altLang="en-US" sz="1400" dirty="0">
                <a:latin typeface="+mn-lt"/>
              </a:rPr>
              <a:t>.</a:t>
            </a:r>
          </a:p>
          <a:p>
            <a:pPr marL="283464" indent="-283464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altLang="en-US" sz="1400" b="1" dirty="0" smtClean="0">
                <a:latin typeface="+mn-lt"/>
              </a:rPr>
              <a:t>(</a:t>
            </a:r>
            <a:r>
              <a:rPr lang="en-US" altLang="en-US" sz="1400" b="1" dirty="0">
                <a:latin typeface="+mn-lt"/>
              </a:rPr>
              <a:t>b</a:t>
            </a:r>
            <a:r>
              <a:rPr lang="en-US" altLang="en-US" sz="1400" b="1" dirty="0" smtClean="0">
                <a:latin typeface="+mn-lt"/>
              </a:rPr>
              <a:t>)	</a:t>
            </a:r>
            <a:r>
              <a:rPr lang="en-US" altLang="en-US" sz="1400" dirty="0" smtClean="0">
                <a:latin typeface="+mn-lt"/>
              </a:rPr>
              <a:t>The </a:t>
            </a:r>
            <a:r>
              <a:rPr lang="en-US" altLang="en-US" sz="1400" dirty="0">
                <a:latin typeface="+mn-lt"/>
              </a:rPr>
              <a:t>acids </a:t>
            </a:r>
            <a:r>
              <a:rPr lang="en-US" altLang="en-US" sz="1400" dirty="0" smtClean="0">
                <a:latin typeface="+mn-lt"/>
              </a:rPr>
              <a:t>H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SO</a:t>
            </a:r>
            <a:r>
              <a:rPr lang="en-US" altLang="en-US" sz="1400" baseline="-25000" dirty="0" smtClean="0">
                <a:latin typeface="+mn-lt"/>
              </a:rPr>
              <a:t>4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and </a:t>
            </a:r>
            <a:r>
              <a:rPr lang="en-US" altLang="en-US" sz="1400" dirty="0" smtClean="0">
                <a:latin typeface="+mn-lt"/>
              </a:rPr>
              <a:t>H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SeO</a:t>
            </a:r>
            <a:r>
              <a:rPr lang="en-US" altLang="en-US" sz="1400" baseline="-25000" dirty="0" smtClean="0">
                <a:latin typeface="+mn-lt"/>
              </a:rPr>
              <a:t>4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have the same number of </a:t>
            </a:r>
            <a:r>
              <a:rPr lang="en-US" altLang="en-US" sz="1400" dirty="0" smtClean="0">
                <a:latin typeface="+mn-lt"/>
              </a:rPr>
              <a:t/>
            </a:r>
            <a:br>
              <a:rPr lang="en-US" altLang="en-US" sz="1400" dirty="0" smtClean="0">
                <a:latin typeface="+mn-lt"/>
              </a:rPr>
            </a:br>
            <a:r>
              <a:rPr lang="en-US" altLang="en-US" sz="1400" dirty="0" smtClean="0">
                <a:latin typeface="+mn-lt"/>
              </a:rPr>
              <a:t>O atoms </a:t>
            </a:r>
            <a:r>
              <a:rPr lang="en-US" altLang="en-US" sz="1400" dirty="0">
                <a:latin typeface="+mn-lt"/>
              </a:rPr>
              <a:t>and the same number of OH groups. In such cases, </a:t>
            </a:r>
            <a:r>
              <a:rPr lang="en-US" altLang="en-US" sz="1400" dirty="0" smtClean="0">
                <a:latin typeface="+mn-lt"/>
              </a:rPr>
              <a:t>the acid </a:t>
            </a:r>
            <a:r>
              <a:rPr lang="en-US" altLang="en-US" sz="1400" dirty="0">
                <a:latin typeface="+mn-lt"/>
              </a:rPr>
              <a:t>strength increases with increasing electronegativity </a:t>
            </a:r>
            <a:r>
              <a:rPr lang="en-US" altLang="en-US" sz="1400" dirty="0" smtClean="0">
                <a:latin typeface="+mn-lt"/>
              </a:rPr>
              <a:t>of the </a:t>
            </a:r>
            <a:r>
              <a:rPr lang="en-US" altLang="en-US" sz="1400" dirty="0">
                <a:latin typeface="+mn-lt"/>
              </a:rPr>
              <a:t>central atom. Because S is slightly more </a:t>
            </a:r>
            <a:r>
              <a:rPr lang="en-US" altLang="en-US" sz="1400" dirty="0" smtClean="0">
                <a:latin typeface="+mn-lt"/>
              </a:rPr>
              <a:t>electronegative than </a:t>
            </a:r>
            <a:r>
              <a:rPr lang="en-US" altLang="en-US" sz="1400" dirty="0">
                <a:latin typeface="+mn-lt"/>
              </a:rPr>
              <a:t>Se (</a:t>
            </a:r>
            <a:r>
              <a:rPr lang="en-US" altLang="en-US" sz="1400" dirty="0" smtClean="0">
                <a:latin typeface="+mn-lt"/>
              </a:rPr>
              <a:t>2.5 </a:t>
            </a:r>
            <a:r>
              <a:rPr lang="en-US" altLang="en-US" sz="1400" dirty="0" err="1">
                <a:latin typeface="+mn-lt"/>
              </a:rPr>
              <a:t>vs</a:t>
            </a:r>
            <a:r>
              <a:rPr lang="en-US" altLang="en-US" sz="1400" dirty="0">
                <a:latin typeface="+mn-lt"/>
              </a:rPr>
              <a:t> </a:t>
            </a:r>
            <a:r>
              <a:rPr lang="en-US" altLang="en-US" sz="1400" dirty="0" smtClean="0">
                <a:latin typeface="+mn-lt"/>
              </a:rPr>
              <a:t>2.4), </a:t>
            </a:r>
            <a:r>
              <a:rPr lang="en-US" altLang="en-US" sz="1400" dirty="0">
                <a:latin typeface="+mn-lt"/>
              </a:rPr>
              <a:t>we predict that </a:t>
            </a:r>
            <a:r>
              <a:rPr lang="en-US" altLang="en-US" sz="1400" dirty="0" smtClean="0">
                <a:latin typeface="+mn-lt"/>
              </a:rPr>
              <a:t>H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SO</a:t>
            </a:r>
            <a:r>
              <a:rPr lang="en-US" altLang="en-US" sz="1400" baseline="-25000" dirty="0" smtClean="0">
                <a:latin typeface="+mn-lt"/>
              </a:rPr>
              <a:t>4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is more acidic </a:t>
            </a:r>
            <a:r>
              <a:rPr lang="en-US" altLang="en-US" sz="1400" dirty="0" smtClean="0">
                <a:latin typeface="+mn-lt"/>
              </a:rPr>
              <a:t>than H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SeO</a:t>
            </a:r>
            <a:r>
              <a:rPr lang="en-US" altLang="en-US" sz="1400" baseline="-25000" dirty="0" smtClean="0">
                <a:latin typeface="+mn-lt"/>
              </a:rPr>
              <a:t>4</a:t>
            </a:r>
            <a:r>
              <a:rPr lang="en-US" altLang="en-US" sz="1400" dirty="0" smtClean="0">
                <a:latin typeface="+mn-lt"/>
              </a:rPr>
              <a:t>.</a:t>
            </a:r>
          </a:p>
          <a:p>
            <a:pPr marL="283464" indent="-283464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altLang="en-US" sz="1400" dirty="0" smtClean="0">
                <a:latin typeface="+mn-lt"/>
              </a:rPr>
              <a:t>	For </a:t>
            </a:r>
            <a:r>
              <a:rPr lang="en-US" altLang="en-US" sz="1400" dirty="0">
                <a:latin typeface="+mn-lt"/>
              </a:rPr>
              <a:t>acids with the same central atom, the </a:t>
            </a:r>
            <a:r>
              <a:rPr lang="en-US" altLang="en-US" sz="1400" dirty="0" smtClean="0">
                <a:latin typeface="+mn-lt"/>
              </a:rPr>
              <a:t>acidity increases </a:t>
            </a:r>
            <a:r>
              <a:rPr lang="en-US" altLang="en-US" sz="1400" dirty="0">
                <a:latin typeface="+mn-lt"/>
              </a:rPr>
              <a:t>as the number of oxygen atoms bonded to </a:t>
            </a:r>
            <a:r>
              <a:rPr lang="en-US" altLang="en-US" sz="1400" dirty="0" smtClean="0">
                <a:latin typeface="+mn-lt"/>
              </a:rPr>
              <a:t>the central </a:t>
            </a:r>
            <a:r>
              <a:rPr lang="en-US" altLang="en-US" sz="1400" dirty="0">
                <a:latin typeface="+mn-lt"/>
              </a:rPr>
              <a:t>atom increases. Thus, </a:t>
            </a:r>
            <a:r>
              <a:rPr lang="en-US" altLang="en-US" sz="1400" dirty="0" smtClean="0">
                <a:latin typeface="+mn-lt"/>
              </a:rPr>
              <a:t>H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SeO</a:t>
            </a:r>
            <a:r>
              <a:rPr lang="en-US" altLang="en-US" sz="1400" baseline="-25000" dirty="0" smtClean="0">
                <a:latin typeface="+mn-lt"/>
              </a:rPr>
              <a:t>4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should be a </a:t>
            </a:r>
            <a:r>
              <a:rPr lang="en-US" altLang="en-US" sz="1400" dirty="0" smtClean="0">
                <a:latin typeface="+mn-lt"/>
              </a:rPr>
              <a:t>stronger acid </a:t>
            </a:r>
            <a:r>
              <a:rPr lang="en-US" altLang="en-US" sz="1400" dirty="0">
                <a:latin typeface="+mn-lt"/>
              </a:rPr>
              <a:t>than </a:t>
            </a:r>
            <a:r>
              <a:rPr lang="en-US" altLang="en-US" sz="1400" dirty="0" smtClean="0">
                <a:latin typeface="+mn-lt"/>
              </a:rPr>
              <a:t>H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SeO</a:t>
            </a:r>
            <a:r>
              <a:rPr lang="en-US" altLang="en-US" sz="1400" baseline="-25000" dirty="0" smtClean="0">
                <a:latin typeface="+mn-lt"/>
              </a:rPr>
              <a:t>3</a:t>
            </a:r>
            <a:r>
              <a:rPr lang="en-US" altLang="en-US" sz="1400" dirty="0" smtClean="0">
                <a:latin typeface="+mn-lt"/>
              </a:rPr>
              <a:t>. </a:t>
            </a:r>
            <a:r>
              <a:rPr lang="en-US" altLang="en-US" sz="1400" dirty="0">
                <a:latin typeface="+mn-lt"/>
              </a:rPr>
              <a:t>We predict the order of increasing </a:t>
            </a:r>
            <a:r>
              <a:rPr lang="en-US" altLang="en-US" sz="1400" dirty="0" smtClean="0">
                <a:latin typeface="+mn-lt"/>
              </a:rPr>
              <a:t>acidity to </a:t>
            </a:r>
            <a:r>
              <a:rPr lang="en-US" altLang="en-US" sz="1400" dirty="0">
                <a:latin typeface="+mn-lt"/>
              </a:rPr>
              <a:t>be </a:t>
            </a:r>
            <a:r>
              <a:rPr lang="en-US" altLang="en-US" sz="1400" dirty="0" smtClean="0">
                <a:latin typeface="+mn-lt"/>
              </a:rPr>
              <a:t>H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SeO</a:t>
            </a:r>
            <a:r>
              <a:rPr lang="en-US" altLang="en-US" sz="1400" baseline="-25000" dirty="0" smtClean="0">
                <a:latin typeface="+mn-lt"/>
              </a:rPr>
              <a:t>3</a:t>
            </a:r>
            <a:r>
              <a:rPr lang="en-US" altLang="en-US" sz="1400" dirty="0" smtClean="0">
                <a:latin typeface="+mn-lt"/>
              </a:rPr>
              <a:t> &lt; H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SeO</a:t>
            </a:r>
            <a:r>
              <a:rPr lang="en-US" altLang="en-US" sz="1400" baseline="-25000" dirty="0" smtClean="0">
                <a:latin typeface="+mn-lt"/>
              </a:rPr>
              <a:t>4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&lt;</a:t>
            </a:r>
            <a:r>
              <a:rPr lang="en-US" altLang="en-US" sz="1400" dirty="0" smtClean="0">
                <a:latin typeface="+mn-lt"/>
              </a:rPr>
              <a:t> H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SO</a:t>
            </a:r>
            <a:r>
              <a:rPr lang="en-US" altLang="en-US" sz="1400" baseline="-25000" dirty="0" smtClean="0">
                <a:latin typeface="+mn-lt"/>
              </a:rPr>
              <a:t>4</a:t>
            </a:r>
            <a:r>
              <a:rPr lang="en-US" altLang="en-US" sz="1400" dirty="0" smtClean="0">
                <a:latin typeface="+mn-lt"/>
              </a:rPr>
              <a:t>.</a:t>
            </a: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4" y="1085086"/>
            <a:ext cx="7600453" cy="2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5" r="88701" b="74901"/>
          <a:stretch/>
        </p:blipFill>
        <p:spPr>
          <a:xfrm>
            <a:off x="827143" y="1997763"/>
            <a:ext cx="194111" cy="1048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5" r="88701" b="74901"/>
          <a:stretch/>
        </p:blipFill>
        <p:spPr>
          <a:xfrm>
            <a:off x="2147331" y="1783958"/>
            <a:ext cx="194111" cy="1048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8"/>
          <a:stretch/>
        </p:blipFill>
        <p:spPr>
          <a:xfrm>
            <a:off x="5155893" y="1542486"/>
            <a:ext cx="3747461" cy="301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91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7945151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798763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16.20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Predicting Relative Acidities from </a:t>
            </a:r>
            <a:r>
              <a:rPr lang="en-US" altLang="en-US" b="1" dirty="0" smtClean="0">
                <a:latin typeface="Arial" charset="0"/>
              </a:rPr>
              <a:t>	Composition </a:t>
            </a:r>
            <a:r>
              <a:rPr lang="en-US" altLang="en-US" b="1" dirty="0">
                <a:latin typeface="Arial" charset="0"/>
              </a:rPr>
              <a:t>and Structure</a:t>
            </a: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445830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800"/>
            <a:ext cx="0" cy="4134304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4439104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454220"/>
            <a:ext cx="8459787" cy="222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Practice Exercise 1</a:t>
            </a:r>
          </a:p>
          <a:p>
            <a:pPr marL="283464" indent="-283464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altLang="en-US" sz="1400" dirty="0" smtClean="0">
                <a:latin typeface="+mn-lt"/>
              </a:rPr>
              <a:t>Arrange </a:t>
            </a:r>
            <a:r>
              <a:rPr lang="en-US" altLang="en-US" sz="1400" dirty="0">
                <a:latin typeface="+mn-lt"/>
              </a:rPr>
              <a:t>the following substances in order from weakest </a:t>
            </a:r>
            <a:r>
              <a:rPr lang="en-US" altLang="en-US" sz="1400" dirty="0" smtClean="0">
                <a:latin typeface="+mn-lt"/>
              </a:rPr>
              <a:t>to strongest </a:t>
            </a:r>
            <a:r>
              <a:rPr lang="en-US" altLang="en-US" sz="1400" dirty="0">
                <a:latin typeface="+mn-lt"/>
              </a:rPr>
              <a:t>acid: </a:t>
            </a:r>
            <a:r>
              <a:rPr lang="en-US" altLang="en-US" sz="1400" dirty="0" smtClean="0">
                <a:latin typeface="+mn-lt"/>
              </a:rPr>
              <a:t>HClO</a:t>
            </a:r>
            <a:r>
              <a:rPr lang="en-US" altLang="en-US" sz="1400" baseline="-25000" dirty="0" smtClean="0">
                <a:latin typeface="+mn-lt"/>
              </a:rPr>
              <a:t>3</a:t>
            </a:r>
            <a:r>
              <a:rPr lang="en-US" altLang="en-US" sz="1400" dirty="0" smtClean="0">
                <a:latin typeface="+mn-lt"/>
              </a:rPr>
              <a:t>, </a:t>
            </a:r>
            <a:r>
              <a:rPr lang="en-US" altLang="en-US" sz="1400" dirty="0">
                <a:latin typeface="+mn-lt"/>
              </a:rPr>
              <a:t>HOI, </a:t>
            </a:r>
            <a:r>
              <a:rPr lang="en-US" altLang="en-US" sz="1400" dirty="0" smtClean="0">
                <a:latin typeface="+mn-lt"/>
              </a:rPr>
              <a:t>HBrO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, HClO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, HIO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.</a:t>
            </a:r>
            <a:endParaRPr lang="en-US" alt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altLang="en-US" sz="1400" b="1" dirty="0">
                <a:latin typeface="+mn-lt"/>
              </a:rPr>
              <a:t>(</a:t>
            </a:r>
            <a:r>
              <a:rPr lang="en-US" altLang="en-US" sz="1400" b="1" dirty="0" smtClean="0">
                <a:latin typeface="+mn-lt"/>
              </a:rPr>
              <a:t>a)	</a:t>
            </a:r>
            <a:r>
              <a:rPr lang="en-US" altLang="en-US" sz="1400" dirty="0" smtClean="0">
                <a:latin typeface="+mn-lt"/>
              </a:rPr>
              <a:t>HIO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 &lt; </a:t>
            </a:r>
            <a:r>
              <a:rPr lang="en-US" altLang="en-US" sz="1400" dirty="0">
                <a:latin typeface="+mn-lt"/>
              </a:rPr>
              <a:t>HOI &lt;</a:t>
            </a:r>
            <a:r>
              <a:rPr lang="en-US" altLang="en-US" sz="1400" dirty="0" smtClean="0">
                <a:latin typeface="+mn-lt"/>
              </a:rPr>
              <a:t> HClO</a:t>
            </a:r>
            <a:r>
              <a:rPr lang="en-US" altLang="en-US" sz="1400" baseline="-25000" dirty="0" smtClean="0">
                <a:latin typeface="+mn-lt"/>
              </a:rPr>
              <a:t>3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&lt;</a:t>
            </a:r>
            <a:r>
              <a:rPr lang="en-US" altLang="en-US" sz="1400" dirty="0" smtClean="0">
                <a:latin typeface="+mn-lt"/>
              </a:rPr>
              <a:t> HBrO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&lt;</a:t>
            </a:r>
            <a:r>
              <a:rPr lang="en-US" altLang="en-US" sz="1400" dirty="0" smtClean="0">
                <a:latin typeface="+mn-lt"/>
              </a:rPr>
              <a:t> HClO</a:t>
            </a:r>
            <a:r>
              <a:rPr lang="en-US" altLang="en-US" sz="1400" baseline="-25000" dirty="0" smtClean="0">
                <a:latin typeface="+mn-lt"/>
              </a:rPr>
              <a:t>2</a:t>
            </a:r>
            <a:endParaRPr lang="en-US" alt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altLang="en-US" sz="1400" b="1" dirty="0">
                <a:latin typeface="+mn-lt"/>
              </a:rPr>
              <a:t>(</a:t>
            </a:r>
            <a:r>
              <a:rPr lang="en-US" altLang="en-US" sz="1400" b="1" dirty="0" smtClean="0">
                <a:latin typeface="+mn-lt"/>
              </a:rPr>
              <a:t>b)	</a:t>
            </a:r>
            <a:r>
              <a:rPr lang="en-US" altLang="en-US" sz="1400" dirty="0" smtClean="0">
                <a:latin typeface="+mn-lt"/>
              </a:rPr>
              <a:t>HOI </a:t>
            </a:r>
            <a:r>
              <a:rPr lang="en-US" altLang="en-US" sz="1400" dirty="0">
                <a:latin typeface="+mn-lt"/>
              </a:rPr>
              <a:t>&lt;</a:t>
            </a:r>
            <a:r>
              <a:rPr lang="en-US" altLang="en-US" sz="1400" dirty="0" smtClean="0">
                <a:latin typeface="+mn-lt"/>
              </a:rPr>
              <a:t> HIO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&lt;</a:t>
            </a:r>
            <a:r>
              <a:rPr lang="en-US" altLang="en-US" sz="1400" dirty="0" smtClean="0">
                <a:latin typeface="+mn-lt"/>
              </a:rPr>
              <a:t> HBrO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 &lt; HClO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&lt;</a:t>
            </a:r>
            <a:r>
              <a:rPr lang="en-US" altLang="en-US" sz="1400" dirty="0" smtClean="0">
                <a:latin typeface="+mn-lt"/>
              </a:rPr>
              <a:t> HClO</a:t>
            </a:r>
            <a:r>
              <a:rPr lang="en-US" altLang="en-US" sz="1400" baseline="-25000" dirty="0" smtClean="0">
                <a:latin typeface="+mn-lt"/>
              </a:rPr>
              <a:t>3</a:t>
            </a:r>
            <a:endParaRPr lang="en-US" alt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altLang="en-US" sz="1400" b="1" dirty="0">
                <a:latin typeface="+mn-lt"/>
              </a:rPr>
              <a:t>(</a:t>
            </a:r>
            <a:r>
              <a:rPr lang="en-US" altLang="en-US" sz="1400" b="1" dirty="0" smtClean="0">
                <a:latin typeface="+mn-lt"/>
              </a:rPr>
              <a:t>c)</a:t>
            </a:r>
            <a:r>
              <a:rPr lang="en-US" altLang="en-US" sz="1400" dirty="0" smtClean="0">
                <a:latin typeface="+mn-lt"/>
              </a:rPr>
              <a:t>	HBrO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&lt;</a:t>
            </a:r>
            <a:r>
              <a:rPr lang="en-US" altLang="en-US" sz="1400" dirty="0" smtClean="0">
                <a:latin typeface="+mn-lt"/>
              </a:rPr>
              <a:t> HIO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&lt;</a:t>
            </a:r>
            <a:r>
              <a:rPr lang="en-US" altLang="en-US" sz="1400" dirty="0" smtClean="0">
                <a:latin typeface="+mn-lt"/>
              </a:rPr>
              <a:t> HClO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&lt;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HOI &lt;</a:t>
            </a:r>
            <a:r>
              <a:rPr lang="en-US" altLang="en-US" sz="1400" dirty="0" smtClean="0">
                <a:latin typeface="+mn-lt"/>
              </a:rPr>
              <a:t> HClO</a:t>
            </a:r>
            <a:r>
              <a:rPr lang="en-US" altLang="en-US" sz="1400" baseline="-25000" dirty="0" smtClean="0">
                <a:latin typeface="+mn-lt"/>
              </a:rPr>
              <a:t>3</a:t>
            </a:r>
            <a:endParaRPr lang="en-US" alt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altLang="en-US" sz="1400" b="1" dirty="0">
                <a:latin typeface="+mn-lt"/>
              </a:rPr>
              <a:t>(</a:t>
            </a:r>
            <a:r>
              <a:rPr lang="en-US" altLang="en-US" sz="1400" b="1" dirty="0" smtClean="0">
                <a:latin typeface="+mn-lt"/>
              </a:rPr>
              <a:t>d)</a:t>
            </a:r>
            <a:r>
              <a:rPr lang="en-US" altLang="en-US" sz="1400" dirty="0" smtClean="0">
                <a:latin typeface="+mn-lt"/>
              </a:rPr>
              <a:t>	HClO</a:t>
            </a:r>
            <a:r>
              <a:rPr lang="en-US" altLang="en-US" sz="1400" baseline="-25000" dirty="0" smtClean="0">
                <a:latin typeface="+mn-lt"/>
              </a:rPr>
              <a:t>3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&lt;</a:t>
            </a:r>
            <a:r>
              <a:rPr lang="en-US" altLang="en-US" sz="1400" dirty="0" smtClean="0">
                <a:latin typeface="+mn-lt"/>
              </a:rPr>
              <a:t> HClO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&lt;</a:t>
            </a:r>
            <a:r>
              <a:rPr lang="en-US" altLang="en-US" sz="1400" dirty="0" smtClean="0">
                <a:latin typeface="+mn-lt"/>
              </a:rPr>
              <a:t> HBrO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&lt;</a:t>
            </a:r>
            <a:r>
              <a:rPr lang="en-US" altLang="en-US" sz="1400" dirty="0" smtClean="0">
                <a:latin typeface="+mn-lt"/>
              </a:rPr>
              <a:t> HIO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&lt;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HOI</a:t>
            </a:r>
          </a:p>
          <a:p>
            <a:pPr marL="283464" indent="-283464" eaLnBrk="0" hangingPunct="0">
              <a:defRPr/>
            </a:pPr>
            <a:r>
              <a:rPr lang="en-US" altLang="en-US" sz="1400" b="1" dirty="0">
                <a:latin typeface="+mn-lt"/>
              </a:rPr>
              <a:t>(</a:t>
            </a:r>
            <a:r>
              <a:rPr lang="en-US" altLang="en-US" sz="1400" b="1" dirty="0" smtClean="0">
                <a:latin typeface="+mn-lt"/>
              </a:rPr>
              <a:t>e)</a:t>
            </a:r>
            <a:r>
              <a:rPr lang="en-US" altLang="en-US" sz="1400" dirty="0" smtClean="0">
                <a:latin typeface="+mn-lt"/>
              </a:rPr>
              <a:t>	HOI </a:t>
            </a:r>
            <a:r>
              <a:rPr lang="en-US" altLang="en-US" sz="1400" dirty="0">
                <a:latin typeface="+mn-lt"/>
              </a:rPr>
              <a:t>&lt;</a:t>
            </a:r>
            <a:r>
              <a:rPr lang="en-US" altLang="en-US" sz="1400" dirty="0" smtClean="0">
                <a:latin typeface="+mn-lt"/>
              </a:rPr>
              <a:t> HClO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&lt;</a:t>
            </a:r>
            <a:r>
              <a:rPr lang="en-US" altLang="en-US" sz="1400" dirty="0" smtClean="0">
                <a:latin typeface="+mn-lt"/>
              </a:rPr>
              <a:t> HBrO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&lt;</a:t>
            </a:r>
            <a:r>
              <a:rPr lang="en-US" altLang="en-US" sz="1400" dirty="0" smtClean="0">
                <a:latin typeface="+mn-lt"/>
              </a:rPr>
              <a:t> HIO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&lt;</a:t>
            </a:r>
            <a:r>
              <a:rPr lang="en-US" altLang="en-US" sz="1400" dirty="0" smtClean="0">
                <a:latin typeface="+mn-lt"/>
              </a:rPr>
              <a:t> HClO</a:t>
            </a:r>
            <a:r>
              <a:rPr lang="en-US" altLang="en-US" sz="1400" baseline="-25000" dirty="0" smtClean="0">
                <a:latin typeface="+mn-lt"/>
              </a:rPr>
              <a:t>3</a:t>
            </a:r>
            <a:endParaRPr lang="en-US" altLang="en-US" sz="1400" dirty="0">
              <a:latin typeface="+mn-lt"/>
            </a:endParaRPr>
          </a:p>
          <a:p>
            <a:pPr eaLnBrk="0" hangingPunct="0">
              <a:defRPr/>
            </a:pPr>
            <a:endParaRPr lang="en-US" sz="1400" b="1" dirty="0" smtClean="0">
              <a:solidFill>
                <a:srgbClr val="3366FF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en-US" sz="1600" b="1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Practice </a:t>
            </a:r>
            <a:r>
              <a:rPr lang="en-US" sz="1600" b="1" dirty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Exercise </a:t>
            </a:r>
            <a:r>
              <a:rPr lang="en-US" sz="1600" b="1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600" b="1" dirty="0">
              <a:solidFill>
                <a:srgbClr val="3366FF"/>
              </a:solidFill>
              <a:latin typeface="Arial" pitchFamily="34" charset="0"/>
              <a:cs typeface="Arial" pitchFamily="34" charset="0"/>
            </a:endParaRPr>
          </a:p>
          <a:p>
            <a:pPr marL="283464" indent="-283464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altLang="en-US" sz="1400" dirty="0" smtClean="0">
                <a:latin typeface="+mn-lt"/>
              </a:rPr>
              <a:t>In </a:t>
            </a:r>
            <a:r>
              <a:rPr lang="en-US" altLang="en-US" sz="1400" dirty="0">
                <a:latin typeface="+mn-lt"/>
              </a:rPr>
              <a:t>each pair, choose the compound that gives the </a:t>
            </a:r>
            <a:r>
              <a:rPr lang="en-US" altLang="en-US" sz="1400" dirty="0" smtClean="0">
                <a:latin typeface="+mn-lt"/>
              </a:rPr>
              <a:t>more acidic </a:t>
            </a:r>
            <a:r>
              <a:rPr lang="en-US" altLang="en-US" sz="1400" dirty="0">
                <a:latin typeface="+mn-lt"/>
              </a:rPr>
              <a:t>(or less basic) solution: </a:t>
            </a:r>
            <a:r>
              <a:rPr lang="en-US" altLang="en-US" sz="1400" b="1" dirty="0">
                <a:latin typeface="+mn-lt"/>
              </a:rPr>
              <a:t>(a) </a:t>
            </a:r>
            <a:r>
              <a:rPr lang="en-US" altLang="en-US" sz="1400" dirty="0" err="1">
                <a:latin typeface="+mn-lt"/>
              </a:rPr>
              <a:t>HBr</a:t>
            </a:r>
            <a:r>
              <a:rPr lang="en-US" altLang="en-US" sz="1400" dirty="0">
                <a:latin typeface="+mn-lt"/>
              </a:rPr>
              <a:t>, HF;</a:t>
            </a:r>
            <a:r>
              <a:rPr lang="en-US" altLang="en-US" sz="1400" b="1" dirty="0">
                <a:latin typeface="+mn-lt"/>
              </a:rPr>
              <a:t> (b) </a:t>
            </a:r>
            <a:r>
              <a:rPr lang="en-US" altLang="en-US" sz="1400" dirty="0">
                <a:latin typeface="+mn-lt"/>
              </a:rPr>
              <a:t>PH</a:t>
            </a:r>
            <a:r>
              <a:rPr lang="en-US" altLang="en-US" sz="1400" baseline="-25000" dirty="0">
                <a:latin typeface="+mn-lt"/>
              </a:rPr>
              <a:t>3</a:t>
            </a:r>
            <a:r>
              <a:rPr lang="en-US" altLang="en-US" sz="1400" dirty="0">
                <a:latin typeface="+mn-lt"/>
              </a:rPr>
              <a:t>, </a:t>
            </a:r>
            <a:r>
              <a:rPr lang="en-US" altLang="en-US" sz="1400" dirty="0" smtClean="0">
                <a:latin typeface="+mn-lt"/>
              </a:rPr>
              <a:t>H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S</a:t>
            </a:r>
            <a:r>
              <a:rPr lang="en-US" altLang="en-US" sz="1400" dirty="0">
                <a:latin typeface="+mn-lt"/>
              </a:rPr>
              <a:t>;</a:t>
            </a:r>
          </a:p>
          <a:p>
            <a:pPr marL="283464" indent="-283464" eaLnBrk="0" hangingPunct="0">
              <a:defRPr/>
            </a:pPr>
            <a:r>
              <a:rPr lang="en-US" altLang="en-US" sz="1400" b="1" dirty="0">
                <a:latin typeface="+mn-lt"/>
              </a:rPr>
              <a:t>(c) </a:t>
            </a:r>
            <a:r>
              <a:rPr lang="en-US" altLang="en-US" sz="1400" dirty="0" smtClean="0">
                <a:latin typeface="+mn-lt"/>
              </a:rPr>
              <a:t>HNO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, HNO</a:t>
            </a:r>
            <a:r>
              <a:rPr lang="en-US" altLang="en-US" sz="1400" baseline="-25000" dirty="0" smtClean="0">
                <a:latin typeface="+mn-lt"/>
              </a:rPr>
              <a:t>3</a:t>
            </a:r>
            <a:r>
              <a:rPr lang="en-US" altLang="en-US" sz="1400" dirty="0" smtClean="0">
                <a:latin typeface="+mn-lt"/>
              </a:rPr>
              <a:t>; </a:t>
            </a:r>
            <a:r>
              <a:rPr lang="en-US" altLang="en-US" sz="1400" b="1" dirty="0">
                <a:latin typeface="+mn-lt"/>
              </a:rPr>
              <a:t>(d) </a:t>
            </a:r>
            <a:r>
              <a:rPr lang="en-US" altLang="en-US" sz="1400" dirty="0" smtClean="0">
                <a:latin typeface="+mn-lt"/>
              </a:rPr>
              <a:t>H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SO</a:t>
            </a:r>
            <a:r>
              <a:rPr lang="en-US" altLang="en-US" sz="1400" baseline="-25000" dirty="0" smtClean="0">
                <a:latin typeface="+mn-lt"/>
              </a:rPr>
              <a:t>3</a:t>
            </a:r>
            <a:r>
              <a:rPr lang="en-US" altLang="en-US" sz="1400" dirty="0" smtClean="0">
                <a:latin typeface="+mn-lt"/>
              </a:rPr>
              <a:t>, H</a:t>
            </a:r>
            <a:r>
              <a:rPr lang="en-US" altLang="en-US" sz="1400" baseline="-25000" dirty="0" smtClean="0">
                <a:latin typeface="+mn-lt"/>
              </a:rPr>
              <a:t>2</a:t>
            </a:r>
            <a:r>
              <a:rPr lang="en-US" altLang="en-US" sz="1400" dirty="0" smtClean="0">
                <a:latin typeface="+mn-lt"/>
              </a:rPr>
              <a:t>SeO</a:t>
            </a:r>
            <a:r>
              <a:rPr lang="en-US" altLang="en-US" sz="1400" baseline="-25000" dirty="0" smtClean="0">
                <a:latin typeface="+mn-lt"/>
              </a:rPr>
              <a:t>3</a:t>
            </a:r>
            <a:r>
              <a:rPr lang="en-US" altLang="en-US" sz="1400" dirty="0" smtClean="0">
                <a:latin typeface="+mn-lt"/>
              </a:rPr>
              <a:t>.</a:t>
            </a:r>
            <a:endParaRPr lang="en-US" sz="1400" dirty="0">
              <a:latin typeface="+mn-lt"/>
            </a:endParaRP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4" y="1085086"/>
            <a:ext cx="7600453" cy="2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3572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2418" y="304800"/>
            <a:ext cx="12895" cy="5169362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1"/>
            <a:ext cx="6146227" cy="2036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>
                <a:latin typeface="+mn-lt"/>
              </a:rPr>
              <a:t>Phosphorous acid </a:t>
            </a:r>
            <a:r>
              <a:rPr lang="en-US" sz="1400" dirty="0" smtClean="0">
                <a:latin typeface="+mn-lt"/>
              </a:rPr>
              <a:t>(H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PO</a:t>
            </a:r>
            <a:r>
              <a:rPr lang="en-US" sz="1400" baseline="-25000" dirty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has the Lewis structure shown at right.</a:t>
            </a:r>
          </a:p>
          <a:p>
            <a:pPr marL="0" indent="0" eaLnBrk="0" hangingPunct="0">
              <a:defRPr/>
            </a:pPr>
            <a:endParaRPr lang="en-US" sz="1400" b="1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 smtClean="0">
                <a:latin typeface="+mn-lt"/>
              </a:rPr>
              <a:t>(</a:t>
            </a:r>
            <a:r>
              <a:rPr lang="en-US" sz="1400" b="1" dirty="0">
                <a:latin typeface="+mn-lt"/>
              </a:rPr>
              <a:t>a) </a:t>
            </a:r>
            <a:r>
              <a:rPr lang="en-US" sz="1400" dirty="0">
                <a:latin typeface="+mn-lt"/>
              </a:rPr>
              <a:t>Explain why 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PO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is diprotic and not </a:t>
            </a:r>
            <a:r>
              <a:rPr lang="en-US" sz="1400" dirty="0" err="1">
                <a:latin typeface="+mn-lt"/>
              </a:rPr>
              <a:t>triprotic</a:t>
            </a:r>
            <a:r>
              <a:rPr lang="en-US" sz="1400" dirty="0">
                <a:latin typeface="+mn-lt"/>
              </a:rPr>
              <a:t>. </a:t>
            </a:r>
            <a:r>
              <a:rPr lang="en-US" sz="1400" b="1" dirty="0">
                <a:latin typeface="+mn-lt"/>
              </a:rPr>
              <a:t>(b) </a:t>
            </a:r>
            <a:r>
              <a:rPr lang="en-US" sz="1400" dirty="0">
                <a:latin typeface="+mn-lt"/>
              </a:rPr>
              <a:t>A 25.0-mL sample of an 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PO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solution </a:t>
            </a:r>
            <a:r>
              <a:rPr lang="en-US" sz="1400" dirty="0" smtClean="0">
                <a:latin typeface="+mn-lt"/>
              </a:rPr>
              <a:t>titrated with </a:t>
            </a:r>
            <a:r>
              <a:rPr lang="en-US" sz="1400" dirty="0">
                <a:latin typeface="+mn-lt"/>
              </a:rPr>
              <a:t>0.102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NaOH</a:t>
            </a:r>
            <a:r>
              <a:rPr lang="en-US" sz="1400" dirty="0">
                <a:latin typeface="+mn-lt"/>
              </a:rPr>
              <a:t> requires 23.3 mL of </a:t>
            </a:r>
            <a:r>
              <a:rPr lang="en-US" sz="1400" dirty="0" err="1">
                <a:latin typeface="+mn-lt"/>
              </a:rPr>
              <a:t>NaOH</a:t>
            </a:r>
            <a:r>
              <a:rPr lang="en-US" sz="1400" dirty="0">
                <a:latin typeface="+mn-lt"/>
              </a:rPr>
              <a:t> to neutralize both acidic protons. What is the </a:t>
            </a:r>
            <a:r>
              <a:rPr lang="en-US" sz="1400" dirty="0" smtClean="0">
                <a:latin typeface="+mn-lt"/>
              </a:rPr>
              <a:t>molarity of </a:t>
            </a:r>
            <a:r>
              <a:rPr lang="en-US" sz="1400" dirty="0">
                <a:latin typeface="+mn-lt"/>
              </a:rPr>
              <a:t>the 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PO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solution? </a:t>
            </a:r>
            <a:r>
              <a:rPr lang="en-US" sz="1400" b="1" dirty="0">
                <a:latin typeface="+mn-lt"/>
              </a:rPr>
              <a:t>(c) </a:t>
            </a:r>
            <a:r>
              <a:rPr lang="en-US" sz="1400" dirty="0">
                <a:latin typeface="+mn-lt"/>
              </a:rPr>
              <a:t>The original solution from part (b) has a pH of 1.59. Calculate the </a:t>
            </a:r>
            <a:r>
              <a:rPr lang="en-US" sz="1400" dirty="0" smtClean="0">
                <a:latin typeface="+mn-lt"/>
              </a:rPr>
              <a:t>percent ionization </a:t>
            </a:r>
            <a:r>
              <a:rPr lang="en-US" sz="1400" dirty="0">
                <a:latin typeface="+mn-lt"/>
              </a:rPr>
              <a:t>and </a:t>
            </a:r>
            <a:r>
              <a:rPr lang="en-US" sz="1400" i="1" dirty="0">
                <a:latin typeface="+mn-lt"/>
              </a:rPr>
              <a:t>K</a:t>
            </a:r>
            <a:r>
              <a:rPr lang="en-US" sz="1400" i="1" baseline="-25000" dirty="0">
                <a:latin typeface="+mn-lt"/>
              </a:rPr>
              <a:t>a</a:t>
            </a:r>
            <a:r>
              <a:rPr lang="en-US" sz="1400" baseline="-25000" dirty="0">
                <a:latin typeface="+mn-lt"/>
              </a:rPr>
              <a:t>1</a:t>
            </a:r>
            <a:r>
              <a:rPr lang="en-US" sz="1400" dirty="0">
                <a:latin typeface="+mn-lt"/>
              </a:rPr>
              <a:t> for 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PO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, </a:t>
            </a:r>
            <a:r>
              <a:rPr lang="en-US" sz="1400" dirty="0">
                <a:latin typeface="+mn-lt"/>
              </a:rPr>
              <a:t>assuming that </a:t>
            </a:r>
            <a:r>
              <a:rPr lang="en-US" sz="1400" i="1" dirty="0" smtClean="0">
                <a:latin typeface="+mn-lt"/>
              </a:rPr>
              <a:t>K</a:t>
            </a:r>
            <a:r>
              <a:rPr lang="en-US" sz="1400" i="1" baseline="-25000" dirty="0" smtClean="0">
                <a:latin typeface="+mn-lt"/>
              </a:rPr>
              <a:t>a</a:t>
            </a:r>
            <a:r>
              <a:rPr lang="en-US" sz="1400" baseline="-25000" dirty="0" smtClean="0">
                <a:latin typeface="+mn-lt"/>
              </a:rPr>
              <a:t>1</a:t>
            </a:r>
            <a:r>
              <a:rPr lang="en-US" sz="1400" dirty="0" smtClean="0">
                <a:latin typeface="+mn-lt"/>
              </a:rPr>
              <a:t>         </a:t>
            </a:r>
            <a:r>
              <a:rPr lang="en-US" sz="1400" i="1" dirty="0" smtClean="0">
                <a:latin typeface="+mn-lt"/>
              </a:rPr>
              <a:t>K</a:t>
            </a:r>
            <a:r>
              <a:rPr lang="en-US" sz="1400" i="1" baseline="-25000" dirty="0" smtClean="0">
                <a:latin typeface="+mn-lt"/>
              </a:rPr>
              <a:t>a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. </a:t>
            </a:r>
            <a:r>
              <a:rPr lang="en-US" sz="1400" b="1" dirty="0">
                <a:latin typeface="+mn-lt"/>
              </a:rPr>
              <a:t>(d) </a:t>
            </a:r>
            <a:r>
              <a:rPr lang="en-US" sz="1400" dirty="0">
                <a:latin typeface="+mn-lt"/>
              </a:rPr>
              <a:t>How does the osmotic pressure of </a:t>
            </a:r>
            <a:r>
              <a:rPr lang="en-US" sz="1400" dirty="0" smtClean="0">
                <a:latin typeface="+mn-lt"/>
              </a:rPr>
              <a:t>a 0.050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 solution of </a:t>
            </a:r>
            <a:r>
              <a:rPr lang="en-US" sz="1400" dirty="0" err="1">
                <a:latin typeface="+mn-lt"/>
              </a:rPr>
              <a:t>HCl</a:t>
            </a:r>
            <a:r>
              <a:rPr lang="en-US" sz="1400" dirty="0">
                <a:latin typeface="+mn-lt"/>
              </a:rPr>
              <a:t> compare qualitatively with that of a 0.050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 solution of 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PO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? </a:t>
            </a:r>
            <a:r>
              <a:rPr lang="en-US" sz="1400" dirty="0">
                <a:latin typeface="+mn-lt"/>
              </a:rPr>
              <a:t>Explain.</a:t>
            </a: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Integrative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Exercise </a:t>
            </a:r>
            <a:r>
              <a:rPr lang="en-US" altLang="en-US" b="1" dirty="0">
                <a:latin typeface="Arial" charset="0"/>
              </a:rPr>
              <a:t>Putting Concepts Together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7182" y="5474162"/>
            <a:ext cx="448468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>
            <a:off x="396875" y="2918247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19088" y="2929264"/>
            <a:ext cx="8623414" cy="2478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eaLnBrk="0" hangingPunct="0">
              <a:defRPr/>
            </a:pPr>
            <a:r>
              <a:rPr lang="en-US" sz="1600" b="1" dirty="0" smtClean="0">
                <a:solidFill>
                  <a:srgbClr val="3366FF"/>
                </a:solidFill>
              </a:rPr>
              <a:t>Solution</a:t>
            </a:r>
          </a:p>
          <a:p>
            <a:pPr marL="0" indent="0" eaLnBrk="0" hangingPunct="0">
              <a:defRPr/>
            </a:pPr>
            <a:endParaRPr 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We </a:t>
            </a:r>
            <a:r>
              <a:rPr lang="en-US" sz="1400" dirty="0">
                <a:latin typeface="+mn-lt"/>
              </a:rPr>
              <a:t>will use what we have learned about molecular structure </a:t>
            </a:r>
            <a:r>
              <a:rPr lang="en-US" sz="1400" dirty="0" smtClean="0">
                <a:latin typeface="+mn-lt"/>
              </a:rPr>
              <a:t>and its </a:t>
            </a:r>
            <a:r>
              <a:rPr lang="en-US" sz="1400" dirty="0">
                <a:latin typeface="+mn-lt"/>
              </a:rPr>
              <a:t>impact on acidic behavior to answer part (a). We will </a:t>
            </a:r>
            <a:r>
              <a:rPr lang="en-US" sz="1400" dirty="0" smtClean="0">
                <a:latin typeface="+mn-lt"/>
              </a:rPr>
              <a:t>then use </a:t>
            </a:r>
            <a:r>
              <a:rPr lang="en-US" sz="1400" dirty="0">
                <a:latin typeface="+mn-lt"/>
              </a:rPr>
              <a:t>stoichiometry and the relationship between pH and </a:t>
            </a:r>
            <a:r>
              <a:rPr lang="en-US" sz="1400" dirty="0" smtClean="0">
                <a:latin typeface="+mn-lt"/>
              </a:rPr>
              <a:t>[H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] to answer </a:t>
            </a:r>
            <a:r>
              <a:rPr lang="en-US" sz="1400" dirty="0">
                <a:latin typeface="+mn-lt"/>
              </a:rPr>
              <a:t>parts (b) and (c). Finally, we will consider percent </a:t>
            </a:r>
            <a:r>
              <a:rPr lang="en-US" sz="1400" dirty="0" smtClean="0">
                <a:latin typeface="+mn-lt"/>
              </a:rPr>
              <a:t>ionization in </a:t>
            </a:r>
            <a:r>
              <a:rPr lang="en-US" sz="1400" dirty="0">
                <a:latin typeface="+mn-lt"/>
              </a:rPr>
              <a:t>order to compare the osmotic pressure of the two </a:t>
            </a:r>
            <a:r>
              <a:rPr lang="en-US" sz="1400" dirty="0" smtClean="0">
                <a:latin typeface="+mn-lt"/>
              </a:rPr>
              <a:t>solutions in </a:t>
            </a:r>
            <a:r>
              <a:rPr lang="en-US" sz="1400" dirty="0">
                <a:latin typeface="+mn-lt"/>
              </a:rPr>
              <a:t>part (d</a:t>
            </a:r>
            <a:r>
              <a:rPr lang="en-US" sz="1400" dirty="0" smtClean="0">
                <a:latin typeface="+mn-lt"/>
              </a:rPr>
              <a:t>).</a:t>
            </a: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b="1" dirty="0">
                <a:latin typeface="+mn-lt"/>
              </a:rPr>
              <a:t>(</a:t>
            </a:r>
            <a:r>
              <a:rPr lang="en-US" sz="1400" b="1" dirty="0" smtClean="0">
                <a:latin typeface="+mn-lt"/>
              </a:rPr>
              <a:t>a)	</a:t>
            </a:r>
            <a:r>
              <a:rPr lang="en-US" sz="1400" dirty="0" smtClean="0">
                <a:latin typeface="+mn-lt"/>
              </a:rPr>
              <a:t>Acids </a:t>
            </a:r>
            <a:r>
              <a:rPr lang="en-US" sz="1400" dirty="0">
                <a:latin typeface="+mn-lt"/>
              </a:rPr>
              <a:t>have polar </a:t>
            </a:r>
            <a:r>
              <a:rPr lang="en-US" sz="1400" dirty="0" smtClean="0">
                <a:latin typeface="+mn-lt"/>
              </a:rPr>
              <a:t>H     X </a:t>
            </a:r>
            <a:r>
              <a:rPr lang="en-US" sz="1400" dirty="0">
                <a:latin typeface="+mn-lt"/>
              </a:rPr>
              <a:t>bonds. From Figure 8.8 (p. 310) we </a:t>
            </a:r>
            <a:r>
              <a:rPr lang="en-US" sz="1400" dirty="0" smtClean="0">
                <a:latin typeface="+mn-lt"/>
              </a:rPr>
              <a:t>see that </a:t>
            </a:r>
            <a:r>
              <a:rPr lang="en-US" sz="1400" dirty="0">
                <a:latin typeface="+mn-lt"/>
              </a:rPr>
              <a:t>the electronegativity of H is 2.1 and that </a:t>
            </a:r>
            <a:r>
              <a:rPr lang="en-US" sz="1400" dirty="0" smtClean="0">
                <a:latin typeface="+mn-lt"/>
              </a:rPr>
              <a:t/>
            </a:r>
            <a:br>
              <a:rPr lang="en-US" sz="1400" dirty="0" smtClean="0">
                <a:latin typeface="+mn-lt"/>
              </a:rPr>
            </a:br>
            <a:r>
              <a:rPr lang="en-US" sz="1400" dirty="0" smtClean="0">
                <a:latin typeface="+mn-lt"/>
              </a:rPr>
              <a:t>of </a:t>
            </a:r>
            <a:r>
              <a:rPr lang="en-US" sz="1400" dirty="0">
                <a:latin typeface="+mn-lt"/>
              </a:rPr>
              <a:t>P is also 2.1</a:t>
            </a:r>
            <a:r>
              <a:rPr lang="en-US" sz="1400" dirty="0" smtClean="0">
                <a:latin typeface="+mn-lt"/>
              </a:rPr>
              <a:t>. Because </a:t>
            </a:r>
            <a:r>
              <a:rPr lang="en-US" sz="1400" dirty="0">
                <a:latin typeface="+mn-lt"/>
              </a:rPr>
              <a:t>the two elements have the same electronegativity, </a:t>
            </a:r>
            <a:r>
              <a:rPr lang="en-US" sz="1400" dirty="0" smtClean="0">
                <a:latin typeface="+mn-lt"/>
              </a:rPr>
              <a:t>the H     P </a:t>
            </a:r>
            <a:r>
              <a:rPr lang="en-US" sz="1400" dirty="0">
                <a:latin typeface="+mn-lt"/>
              </a:rPr>
              <a:t>bond is nonpolar. </a:t>
            </a:r>
            <a:r>
              <a:rPr lang="en-US" sz="1400" dirty="0" smtClean="0">
                <a:latin typeface="+mn-lt"/>
              </a:rPr>
              <a:t>       </a:t>
            </a:r>
            <a:br>
              <a:rPr lang="en-US" sz="1400" dirty="0" smtClean="0">
                <a:latin typeface="+mn-lt"/>
              </a:rPr>
            </a:br>
            <a:r>
              <a:rPr lang="en-US" sz="1400" dirty="0" smtClean="0">
                <a:solidFill>
                  <a:srgbClr val="00B0F0"/>
                </a:solidFill>
                <a:latin typeface="+mn-lt"/>
              </a:rPr>
              <a:t>(</a:t>
            </a:r>
            <a:r>
              <a:rPr lang="en-US" sz="1400" dirty="0">
                <a:solidFill>
                  <a:srgbClr val="00B0F0"/>
                </a:solidFill>
                <a:latin typeface="+mn-lt"/>
              </a:rPr>
              <a:t>Section 8.4) </a:t>
            </a:r>
            <a:r>
              <a:rPr lang="en-US" sz="1400" dirty="0">
                <a:latin typeface="+mn-lt"/>
              </a:rPr>
              <a:t>Thus, this H </a:t>
            </a:r>
            <a:r>
              <a:rPr lang="en-US" sz="1400" dirty="0" smtClean="0">
                <a:latin typeface="+mn-lt"/>
              </a:rPr>
              <a:t>cannot be </a:t>
            </a:r>
            <a:r>
              <a:rPr lang="en-US" sz="1400" dirty="0">
                <a:latin typeface="+mn-lt"/>
              </a:rPr>
              <a:t>acidic. The other two H atoms, however, are bonded to O</a:t>
            </a:r>
            <a:r>
              <a:rPr lang="en-US" sz="1400" dirty="0" smtClean="0">
                <a:latin typeface="+mn-lt"/>
              </a:rPr>
              <a:t>, which </a:t>
            </a:r>
            <a:r>
              <a:rPr lang="en-US" sz="1400" dirty="0">
                <a:latin typeface="+mn-lt"/>
              </a:rPr>
              <a:t>has an electronegativity of 3.5. The </a:t>
            </a:r>
            <a:r>
              <a:rPr lang="en-US" sz="1400" dirty="0" smtClean="0">
                <a:latin typeface="+mn-lt"/>
              </a:rPr>
              <a:t>H     O </a:t>
            </a:r>
            <a:r>
              <a:rPr lang="en-US" sz="1400" dirty="0">
                <a:latin typeface="+mn-lt"/>
              </a:rPr>
              <a:t>bonds are</a:t>
            </a:r>
            <a:r>
              <a:rPr lang="en-US" sz="1400" dirty="0" smtClean="0">
                <a:latin typeface="+mn-lt"/>
              </a:rPr>
              <a:t>, therefore</a:t>
            </a:r>
            <a:r>
              <a:rPr lang="en-US" sz="1400" dirty="0">
                <a:latin typeface="+mn-lt"/>
              </a:rPr>
              <a:t>, polar with H having a partial positive charge. </a:t>
            </a:r>
            <a:r>
              <a:rPr lang="en-US" sz="1400" dirty="0" smtClean="0">
                <a:latin typeface="+mn-lt"/>
              </a:rPr>
              <a:t>These two </a:t>
            </a:r>
            <a:r>
              <a:rPr lang="en-US" sz="1400" dirty="0">
                <a:latin typeface="+mn-lt"/>
              </a:rPr>
              <a:t>H atoms are consequently acidic.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3"/>
          <a:stretch/>
        </p:blipFill>
        <p:spPr>
          <a:xfrm>
            <a:off x="6775373" y="1269114"/>
            <a:ext cx="1678236" cy="12203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373" y="2147529"/>
            <a:ext cx="228600" cy="1172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5" r="88701" b="74901"/>
          <a:stretch/>
        </p:blipFill>
        <p:spPr>
          <a:xfrm>
            <a:off x="2083066" y="4289271"/>
            <a:ext cx="194111" cy="1048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5" r="88701" b="74901"/>
          <a:stretch/>
        </p:blipFill>
        <p:spPr>
          <a:xfrm>
            <a:off x="2895722" y="4928249"/>
            <a:ext cx="194111" cy="10487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5" r="88701" b="74901"/>
          <a:stretch/>
        </p:blipFill>
        <p:spPr>
          <a:xfrm>
            <a:off x="6445749" y="4491284"/>
            <a:ext cx="194111" cy="104872"/>
          </a:xfrm>
          <a:prstGeom prst="rect">
            <a:avLst/>
          </a:prstGeom>
        </p:spPr>
      </p:pic>
      <p:pic>
        <p:nvPicPr>
          <p:cNvPr id="19" name="Picture 18" descr="triple ring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468" y="4520674"/>
            <a:ext cx="352715" cy="8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32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2418" y="304800"/>
            <a:ext cx="18256" cy="4596484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1"/>
            <a:ext cx="6146227" cy="30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Integrative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Exercise </a:t>
            </a:r>
            <a:r>
              <a:rPr lang="en-US" altLang="en-US" b="1" dirty="0">
                <a:latin typeface="Arial" charset="0"/>
              </a:rPr>
              <a:t>Putting Concepts Together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7182" y="4901284"/>
            <a:ext cx="448468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>
            <a:off x="396875" y="1155547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19088" y="1166564"/>
            <a:ext cx="8623414" cy="2478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sz="1400" b="1" dirty="0" smtClean="0">
                <a:latin typeface="+mn-lt"/>
              </a:rPr>
              <a:t>(b)</a:t>
            </a:r>
            <a:r>
              <a:rPr lang="en-US" sz="1400" dirty="0" smtClean="0">
                <a:latin typeface="+mn-lt"/>
              </a:rPr>
              <a:t>	The </a:t>
            </a:r>
            <a:r>
              <a:rPr lang="en-US" sz="1400" dirty="0">
                <a:latin typeface="+mn-lt"/>
              </a:rPr>
              <a:t>chemical equation for the neutralization reaction is: </a:t>
            </a:r>
            <a:endParaRPr lang="en-US" sz="1400" dirty="0" smtClean="0">
              <a:latin typeface="+mn-lt"/>
            </a:endParaRPr>
          </a:p>
          <a:p>
            <a:pPr marL="0" indent="0" algn="ctr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0" indent="0" algn="ctr" eaLnBrk="0" hangingPunct="0">
              <a:defRPr/>
            </a:pPr>
            <a:r>
              <a:rPr 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PO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+ 2 </a:t>
            </a:r>
            <a:r>
              <a:rPr lang="en-US" sz="1400" dirty="0" err="1" smtClean="0">
                <a:latin typeface="+mn-lt"/>
              </a:rPr>
              <a:t>NaOH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          Na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HPO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+ 2 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O(</a:t>
            </a:r>
            <a:r>
              <a:rPr lang="en-US" sz="1400" i="1" dirty="0" smtClean="0">
                <a:latin typeface="+mn-lt"/>
              </a:rPr>
              <a:t>l</a:t>
            </a:r>
            <a:r>
              <a:rPr lang="en-US" sz="1400" dirty="0" smtClean="0">
                <a:latin typeface="+mn-lt"/>
              </a:rPr>
              <a:t>)</a:t>
            </a: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dirty="0" smtClean="0">
                <a:latin typeface="+mn-lt"/>
              </a:rPr>
              <a:t>	From </a:t>
            </a:r>
            <a:r>
              <a:rPr lang="en-US" sz="1400" dirty="0">
                <a:latin typeface="+mn-lt"/>
              </a:rPr>
              <a:t>the definition of molarity,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 = </a:t>
            </a:r>
            <a:r>
              <a:rPr lang="en-US" sz="1400" dirty="0" err="1" smtClean="0">
                <a:latin typeface="+mn-lt"/>
              </a:rPr>
              <a:t>mol</a:t>
            </a:r>
            <a:r>
              <a:rPr lang="en-US" sz="1400" dirty="0" smtClean="0">
                <a:latin typeface="+mn-lt"/>
              </a:rPr>
              <a:t>/L</a:t>
            </a:r>
            <a:r>
              <a:rPr lang="en-US" sz="1400" dirty="0">
                <a:latin typeface="+mn-lt"/>
              </a:rPr>
              <a:t>, we see </a:t>
            </a:r>
            <a:r>
              <a:rPr lang="en-US" sz="1400" dirty="0" smtClean="0">
                <a:latin typeface="+mn-lt"/>
              </a:rPr>
              <a:t>that moles </a:t>
            </a:r>
            <a:r>
              <a:rPr lang="en-US" sz="1400" dirty="0">
                <a:latin typeface="+mn-lt"/>
              </a:rPr>
              <a:t>=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× </a:t>
            </a:r>
            <a:r>
              <a:rPr lang="en-US" sz="1400" dirty="0">
                <a:latin typeface="+mn-lt"/>
              </a:rPr>
              <a:t>L</a:t>
            </a:r>
            <a:r>
              <a:rPr lang="en-US" sz="1400" dirty="0" smtClean="0">
                <a:latin typeface="+mn-lt"/>
              </a:rPr>
              <a:t>.           </a:t>
            </a:r>
            <a:r>
              <a:rPr lang="en-US" sz="1400" dirty="0" smtClean="0">
                <a:solidFill>
                  <a:srgbClr val="00B0F0"/>
                </a:solidFill>
                <a:latin typeface="+mn-lt"/>
              </a:rPr>
              <a:t>(</a:t>
            </a:r>
            <a:r>
              <a:rPr lang="en-US" sz="1400" dirty="0">
                <a:solidFill>
                  <a:srgbClr val="00B0F0"/>
                </a:solidFill>
                <a:latin typeface="+mn-lt"/>
              </a:rPr>
              <a:t>Section 4.5)</a:t>
            </a:r>
            <a:r>
              <a:rPr lang="en-US" sz="1400" dirty="0">
                <a:latin typeface="+mn-lt"/>
              </a:rPr>
              <a:t> Thus, the number </a:t>
            </a:r>
            <a:r>
              <a:rPr lang="en-US" sz="1400" dirty="0" smtClean="0">
                <a:latin typeface="+mn-lt"/>
              </a:rPr>
              <a:t>of moles </a:t>
            </a:r>
            <a:r>
              <a:rPr lang="en-US" sz="1400" dirty="0">
                <a:latin typeface="+mn-lt"/>
              </a:rPr>
              <a:t>of </a:t>
            </a:r>
            <a:r>
              <a:rPr lang="en-US" sz="1400" dirty="0" err="1">
                <a:latin typeface="+mn-lt"/>
              </a:rPr>
              <a:t>NaOH</a:t>
            </a:r>
            <a:r>
              <a:rPr lang="en-US" sz="1400" dirty="0">
                <a:latin typeface="+mn-lt"/>
              </a:rPr>
              <a:t> added to the solution is: </a:t>
            </a: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dirty="0" smtClean="0">
                <a:latin typeface="+mn-lt"/>
              </a:rPr>
              <a:t>	The </a:t>
            </a:r>
            <a:r>
              <a:rPr lang="en-US" sz="1400" dirty="0">
                <a:latin typeface="+mn-lt"/>
              </a:rPr>
              <a:t>balanced equation indicates that 2 </a:t>
            </a:r>
            <a:r>
              <a:rPr lang="en-US" sz="1400" dirty="0" err="1">
                <a:latin typeface="+mn-lt"/>
              </a:rPr>
              <a:t>mol</a:t>
            </a:r>
            <a:r>
              <a:rPr lang="en-US" sz="1400" dirty="0">
                <a:latin typeface="+mn-lt"/>
              </a:rPr>
              <a:t> of </a:t>
            </a:r>
            <a:r>
              <a:rPr lang="en-US" sz="1400" dirty="0" err="1">
                <a:latin typeface="+mn-lt"/>
              </a:rPr>
              <a:t>NaOH</a:t>
            </a:r>
            <a:r>
              <a:rPr lang="en-US" sz="1400" dirty="0">
                <a:latin typeface="+mn-lt"/>
              </a:rPr>
              <a:t> is </a:t>
            </a:r>
            <a:r>
              <a:rPr lang="en-US" sz="1400" dirty="0" smtClean="0">
                <a:latin typeface="+mn-lt"/>
              </a:rPr>
              <a:t>consumed for </a:t>
            </a:r>
            <a:r>
              <a:rPr lang="en-US" sz="1400" dirty="0">
                <a:latin typeface="+mn-lt"/>
              </a:rPr>
              <a:t>each mole of 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PO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. </a:t>
            </a:r>
            <a:r>
              <a:rPr lang="en-US" sz="1400" dirty="0">
                <a:latin typeface="+mn-lt"/>
              </a:rPr>
              <a:t>Thus, the number of moles </a:t>
            </a:r>
            <a:r>
              <a:rPr lang="en-US" sz="1400" dirty="0" smtClean="0">
                <a:latin typeface="+mn-lt"/>
              </a:rPr>
              <a:t>of H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PO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in the sample is: </a:t>
            </a:r>
            <a:endParaRPr lang="en-US" sz="1400" dirty="0" smtClean="0">
              <a:latin typeface="+mn-lt"/>
            </a:endParaRPr>
          </a:p>
          <a:p>
            <a:pPr eaLnBrk="0" hangingPunct="0">
              <a:defRPr/>
            </a:pPr>
            <a:endParaRPr lang="en-US" sz="1400" dirty="0">
              <a:latin typeface="+mn-lt"/>
            </a:endParaRPr>
          </a:p>
          <a:p>
            <a:pPr eaLnBrk="0" hangingPunct="0">
              <a:defRPr/>
            </a:pPr>
            <a:endParaRPr lang="en-US" sz="1400" dirty="0" smtClean="0">
              <a:latin typeface="+mn-lt"/>
            </a:endParaRPr>
          </a:p>
          <a:p>
            <a:pPr eaLnBrk="0" hangingPunct="0">
              <a:defRPr/>
            </a:pPr>
            <a:endParaRPr lang="en-US" sz="1400" dirty="0">
              <a:latin typeface="+mn-lt"/>
            </a:endParaRPr>
          </a:p>
          <a:p>
            <a:pPr eaLnBrk="0" hangingPunct="0">
              <a:defRPr/>
            </a:pPr>
            <a:endParaRPr lang="en-US" sz="1400" dirty="0" smtClean="0">
              <a:latin typeface="+mn-lt"/>
            </a:endParaRPr>
          </a:p>
          <a:p>
            <a:pPr eaLnBrk="0" hangingPunct="0">
              <a:defRPr/>
            </a:pPr>
            <a:r>
              <a:rPr lang="en-US" sz="1400" dirty="0" smtClean="0">
                <a:latin typeface="+mn-lt"/>
              </a:rPr>
              <a:t>	The </a:t>
            </a:r>
            <a:r>
              <a:rPr lang="en-US" sz="1400" dirty="0">
                <a:latin typeface="+mn-lt"/>
              </a:rPr>
              <a:t>concentration of the 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PO</a:t>
            </a:r>
            <a:r>
              <a:rPr lang="en-US" sz="1400" baseline="-25000" dirty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solution, therefore, </a:t>
            </a:r>
            <a:r>
              <a:rPr lang="en-US" sz="1400" dirty="0" smtClean="0">
                <a:latin typeface="+mn-lt"/>
              </a:rPr>
              <a:t>equals </a:t>
            </a:r>
            <a:r>
              <a:rPr lang="en-US" sz="1400" dirty="0">
                <a:latin typeface="+mn-lt"/>
              </a:rPr>
              <a:t>(</a:t>
            </a:r>
            <a:r>
              <a:rPr lang="en-US" sz="1400" dirty="0" smtClean="0">
                <a:latin typeface="+mn-lt"/>
              </a:rPr>
              <a:t>1.19 × 10</a:t>
            </a:r>
            <a:r>
              <a:rPr lang="en-US" sz="1400" baseline="30000" dirty="0" smtClean="0">
                <a:latin typeface="+mn-lt"/>
              </a:rPr>
              <a:t>–3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mol</a:t>
            </a:r>
            <a:r>
              <a:rPr lang="en-US" sz="1400" dirty="0" smtClean="0">
                <a:latin typeface="+mn-lt"/>
              </a:rPr>
              <a:t>)/(0.0250 L) </a:t>
            </a:r>
            <a:r>
              <a:rPr lang="en-US" sz="1400" dirty="0">
                <a:latin typeface="+mn-lt"/>
              </a:rPr>
              <a:t>= 0.0476 M.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337" y="2717196"/>
            <a:ext cx="4382915" cy="2166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370" y="3731016"/>
            <a:ext cx="5547184" cy="434127"/>
          </a:xfrm>
          <a:prstGeom prst="rect">
            <a:avLst/>
          </a:prstGeom>
        </p:spPr>
      </p:pic>
      <p:pic>
        <p:nvPicPr>
          <p:cNvPr id="20" name="Picture 19" descr="triple ring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39" y="2139630"/>
            <a:ext cx="352715" cy="8957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9157" r="47802" b="80332"/>
          <a:stretch/>
        </p:blipFill>
        <p:spPr>
          <a:xfrm>
            <a:off x="4454551" y="1704252"/>
            <a:ext cx="419100" cy="10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611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2418" y="304799"/>
            <a:ext cx="18256" cy="5764273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1"/>
            <a:ext cx="6146227" cy="30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Integrative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Exercise </a:t>
            </a:r>
            <a:r>
              <a:rPr lang="en-US" altLang="en-US" b="1" dirty="0">
                <a:latin typeface="Arial" charset="0"/>
              </a:rPr>
              <a:t>Putting Concepts Together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7182" y="6069073"/>
            <a:ext cx="448468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>
            <a:off x="396875" y="1155547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19088" y="1166564"/>
            <a:ext cx="8623414" cy="2314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sz="1400" b="1" dirty="0">
                <a:latin typeface="+mn-lt"/>
              </a:rPr>
              <a:t>(c</a:t>
            </a:r>
            <a:r>
              <a:rPr lang="en-US" sz="1400" b="1" dirty="0" smtClean="0">
                <a:latin typeface="+mn-lt"/>
              </a:rPr>
              <a:t>)	</a:t>
            </a:r>
            <a:r>
              <a:rPr lang="en-US" sz="1400" dirty="0" smtClean="0">
                <a:latin typeface="+mn-lt"/>
              </a:rPr>
              <a:t>From </a:t>
            </a:r>
            <a:r>
              <a:rPr lang="en-US" sz="1400" dirty="0">
                <a:latin typeface="+mn-lt"/>
              </a:rPr>
              <a:t>the pH of the solution, 1.59, we can calculate </a:t>
            </a:r>
            <a:r>
              <a:rPr lang="en-US" sz="1400" dirty="0" smtClean="0">
                <a:latin typeface="+mn-lt"/>
              </a:rPr>
              <a:t>[H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] at equilibrium</a:t>
            </a:r>
            <a:r>
              <a:rPr lang="en-US" sz="1400" dirty="0">
                <a:latin typeface="+mn-lt"/>
              </a:rPr>
              <a:t>: </a:t>
            </a:r>
            <a:endParaRPr lang="en-US" sz="1400" dirty="0" smtClean="0">
              <a:latin typeface="+mn-lt"/>
            </a:endParaRPr>
          </a:p>
          <a:p>
            <a:pPr marL="283464" indent="-283464" algn="ctr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algn="ctr" eaLnBrk="0" hangingPunct="0">
              <a:defRPr/>
            </a:pPr>
            <a:r>
              <a:rPr lang="en-US" sz="1400" dirty="0">
                <a:latin typeface="+mn-lt"/>
              </a:rPr>
              <a:t>[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] </a:t>
            </a:r>
            <a:r>
              <a:rPr lang="en-US" sz="1400" dirty="0">
                <a:latin typeface="+mn-lt"/>
              </a:rPr>
              <a:t>= </a:t>
            </a:r>
            <a:r>
              <a:rPr lang="en-US" sz="1400" dirty="0" smtClean="0">
                <a:latin typeface="+mn-lt"/>
              </a:rPr>
              <a:t>antilog(–1.59) </a:t>
            </a:r>
            <a:r>
              <a:rPr lang="en-US" sz="1400" dirty="0">
                <a:latin typeface="+mn-lt"/>
              </a:rPr>
              <a:t>= </a:t>
            </a:r>
            <a:r>
              <a:rPr lang="en-US" sz="1400" dirty="0" smtClean="0">
                <a:latin typeface="+mn-lt"/>
              </a:rPr>
              <a:t>10</a:t>
            </a:r>
            <a:r>
              <a:rPr lang="en-US" sz="1400" baseline="30000" dirty="0" smtClean="0">
                <a:latin typeface="+mn-lt"/>
              </a:rPr>
              <a:t>–1.59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= 0.026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(two </a:t>
            </a:r>
            <a:r>
              <a:rPr lang="en-US" sz="1400" dirty="0">
                <a:latin typeface="+mn-lt"/>
              </a:rPr>
              <a:t>significant </a:t>
            </a:r>
            <a:r>
              <a:rPr lang="en-US" sz="1400" dirty="0" smtClean="0">
                <a:latin typeface="+mn-lt"/>
              </a:rPr>
              <a:t>figures)</a:t>
            </a: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dirty="0" smtClean="0">
                <a:latin typeface="+mn-lt"/>
              </a:rPr>
              <a:t>	Because </a:t>
            </a:r>
            <a:r>
              <a:rPr lang="en-US" sz="1400" i="1" dirty="0" smtClean="0">
                <a:latin typeface="+mn-lt"/>
              </a:rPr>
              <a:t>K</a:t>
            </a:r>
            <a:r>
              <a:rPr lang="en-US" sz="1400" i="1" baseline="-25000" dirty="0" smtClean="0">
                <a:latin typeface="+mn-lt"/>
              </a:rPr>
              <a:t>a</a:t>
            </a:r>
            <a:r>
              <a:rPr lang="en-US" sz="1400" baseline="-25000" dirty="0" smtClean="0">
                <a:latin typeface="+mn-lt"/>
              </a:rPr>
              <a:t>1</a:t>
            </a:r>
            <a:r>
              <a:rPr lang="en-US" sz="1400" dirty="0" smtClean="0">
                <a:latin typeface="+mn-lt"/>
              </a:rPr>
              <a:t>        </a:t>
            </a:r>
            <a:r>
              <a:rPr lang="en-US" sz="1400" i="1" dirty="0" smtClean="0">
                <a:latin typeface="+mn-lt"/>
              </a:rPr>
              <a:t>K</a:t>
            </a:r>
            <a:r>
              <a:rPr lang="en-US" sz="1400" i="1" baseline="-25000" dirty="0" smtClean="0">
                <a:latin typeface="+mn-lt"/>
              </a:rPr>
              <a:t>a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, the vast majority of the ions </a:t>
            </a:r>
            <a:r>
              <a:rPr lang="en-US" sz="1400" dirty="0" smtClean="0">
                <a:latin typeface="+mn-lt"/>
              </a:rPr>
              <a:t>in solution </a:t>
            </a:r>
            <a:r>
              <a:rPr lang="en-US" sz="1400" dirty="0">
                <a:latin typeface="+mn-lt"/>
              </a:rPr>
              <a:t>are from the first ionization step of the acid.</a:t>
            </a: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dirty="0">
                <a:latin typeface="+mn-lt"/>
              </a:rPr>
              <a:t>	</a:t>
            </a:r>
            <a:r>
              <a:rPr lang="en-US" sz="1400" dirty="0" smtClean="0">
                <a:latin typeface="+mn-lt"/>
              </a:rPr>
              <a:t>Because </a:t>
            </a:r>
            <a:r>
              <a:rPr lang="en-US" sz="1400" dirty="0">
                <a:latin typeface="+mn-lt"/>
              </a:rPr>
              <a:t>one 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PO</a:t>
            </a:r>
            <a:r>
              <a:rPr lang="en-US" sz="1400" baseline="-25000" dirty="0">
                <a:latin typeface="+mn-lt"/>
              </a:rPr>
              <a:t>3</a:t>
            </a:r>
            <a:r>
              <a:rPr lang="en-US" sz="1400" baseline="30000" dirty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ion forms for each H</a:t>
            </a:r>
            <a:r>
              <a:rPr lang="en-US" sz="1400" baseline="30000" dirty="0">
                <a:latin typeface="+mn-lt"/>
              </a:rPr>
              <a:t>+</a:t>
            </a:r>
            <a:r>
              <a:rPr lang="en-US" sz="1400" dirty="0">
                <a:latin typeface="+mn-lt"/>
              </a:rPr>
              <a:t> ion formed</a:t>
            </a:r>
            <a:r>
              <a:rPr lang="en-US" sz="1400" dirty="0" smtClean="0">
                <a:latin typeface="+mn-lt"/>
              </a:rPr>
              <a:t>, the </a:t>
            </a:r>
            <a:r>
              <a:rPr lang="en-US" sz="1400" dirty="0">
                <a:latin typeface="+mn-lt"/>
              </a:rPr>
              <a:t>equilibrium concentrations of H</a:t>
            </a:r>
            <a:r>
              <a:rPr lang="en-US" sz="1400" baseline="30000" dirty="0">
                <a:latin typeface="+mn-lt"/>
              </a:rPr>
              <a:t>+</a:t>
            </a:r>
            <a:r>
              <a:rPr lang="en-US" sz="1400" dirty="0">
                <a:latin typeface="+mn-lt"/>
              </a:rPr>
              <a:t> and 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PO</a:t>
            </a:r>
            <a:r>
              <a:rPr lang="en-US" sz="1400" baseline="-25000" dirty="0">
                <a:latin typeface="+mn-lt"/>
              </a:rPr>
              <a:t>3</a:t>
            </a:r>
            <a:r>
              <a:rPr lang="en-US" sz="1400" baseline="30000" dirty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 are equal</a:t>
            </a:r>
            <a:r>
              <a:rPr lang="en-US" sz="1400" dirty="0">
                <a:latin typeface="+mn-lt"/>
              </a:rPr>
              <a:t>: </a:t>
            </a:r>
            <a:r>
              <a:rPr lang="en-US" sz="1400" dirty="0" smtClean="0">
                <a:latin typeface="+mn-lt"/>
              </a:rPr>
              <a:t>[H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] </a:t>
            </a:r>
            <a:r>
              <a:rPr lang="en-US" sz="1400" dirty="0">
                <a:latin typeface="+mn-lt"/>
              </a:rPr>
              <a:t>= </a:t>
            </a:r>
            <a:r>
              <a:rPr lang="en-US" sz="1400" dirty="0" smtClean="0">
                <a:latin typeface="+mn-lt"/>
              </a:rPr>
              <a:t>[H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PO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] </a:t>
            </a:r>
            <a:r>
              <a:rPr lang="en-US" sz="1400" dirty="0">
                <a:latin typeface="+mn-lt"/>
              </a:rPr>
              <a:t>= 0.026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. The </a:t>
            </a:r>
            <a:r>
              <a:rPr lang="en-US" sz="1400" dirty="0" smtClean="0">
                <a:latin typeface="+mn-lt"/>
              </a:rPr>
              <a:t>equilibrium concentration </a:t>
            </a:r>
            <a:r>
              <a:rPr lang="en-US" sz="1400" dirty="0">
                <a:latin typeface="+mn-lt"/>
              </a:rPr>
              <a:t>of 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PO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equals the initial </a:t>
            </a:r>
            <a:r>
              <a:rPr lang="en-US" sz="1400" dirty="0" smtClean="0">
                <a:latin typeface="+mn-lt"/>
              </a:rPr>
              <a:t>concentration minus </a:t>
            </a:r>
            <a:r>
              <a:rPr lang="en-US" sz="1400" dirty="0">
                <a:latin typeface="+mn-lt"/>
              </a:rPr>
              <a:t>the amount that ionizes to form H</a:t>
            </a:r>
            <a:r>
              <a:rPr lang="en-US" sz="1400" baseline="30000" dirty="0">
                <a:latin typeface="+mn-lt"/>
              </a:rPr>
              <a:t>+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and 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PO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baseline="30000" dirty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: [H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PO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] </a:t>
            </a:r>
            <a:r>
              <a:rPr lang="en-US" sz="1400" dirty="0">
                <a:latin typeface="+mn-lt"/>
              </a:rPr>
              <a:t>= 0.0476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– </a:t>
            </a:r>
            <a:r>
              <a:rPr lang="en-US" sz="1400" dirty="0">
                <a:latin typeface="+mn-lt"/>
              </a:rPr>
              <a:t>0.026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 = 0.022 </a:t>
            </a:r>
            <a:r>
              <a:rPr lang="en-US" sz="1400" i="1" dirty="0" smtClean="0">
                <a:latin typeface="+mn-lt"/>
              </a:rPr>
              <a:t>M</a:t>
            </a:r>
            <a:r>
              <a:rPr lang="en-US" sz="1400" dirty="0" smtClean="0">
                <a:latin typeface="+mn-lt"/>
              </a:rPr>
              <a:t> (two significant figures). These results can be tabulated as </a:t>
            </a:r>
            <a:r>
              <a:rPr lang="en-US" sz="1400" dirty="0">
                <a:latin typeface="+mn-lt"/>
              </a:rPr>
              <a:t>follows:</a:t>
            </a: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dirty="0">
                <a:latin typeface="+mn-lt"/>
              </a:rPr>
              <a:t>	The percent ionization is</a:t>
            </a:r>
            <a:r>
              <a:rPr lang="en-US" sz="1400" dirty="0" smtClean="0">
                <a:latin typeface="+mn-lt"/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5"/>
          <a:stretch/>
        </p:blipFill>
        <p:spPr>
          <a:xfrm>
            <a:off x="2371868" y="3481328"/>
            <a:ext cx="4335176" cy="156690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336"/>
          <a:stretch/>
        </p:blipFill>
        <p:spPr>
          <a:xfrm>
            <a:off x="2124821" y="5550716"/>
            <a:ext cx="5011948" cy="4591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858" y="2113718"/>
            <a:ext cx="228600" cy="11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347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2418" y="304800"/>
            <a:ext cx="4764" cy="3417679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1"/>
            <a:ext cx="6146227" cy="30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Integrative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Exercise </a:t>
            </a:r>
            <a:r>
              <a:rPr lang="en-US" altLang="en-US" b="1" dirty="0">
                <a:latin typeface="Arial" charset="0"/>
              </a:rPr>
              <a:t>Putting Concepts Together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7182" y="3722479"/>
            <a:ext cx="448468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>
            <a:off x="396875" y="1155547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19088" y="1166563"/>
            <a:ext cx="8623414" cy="283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sz="1400" dirty="0" smtClean="0">
                <a:latin typeface="+mn-lt"/>
              </a:rPr>
              <a:t>	The </a:t>
            </a:r>
            <a:r>
              <a:rPr lang="en-US" sz="1400" dirty="0">
                <a:latin typeface="+mn-lt"/>
              </a:rPr>
              <a:t>first acid-dissociation constant is:</a:t>
            </a: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b="1" dirty="0" smtClean="0">
                <a:latin typeface="+mn-lt"/>
              </a:rPr>
              <a:t>(</a:t>
            </a:r>
            <a:r>
              <a:rPr lang="en-US" sz="1400" b="1" dirty="0">
                <a:latin typeface="+mn-lt"/>
              </a:rPr>
              <a:t>d</a:t>
            </a:r>
            <a:r>
              <a:rPr lang="en-US" sz="1400" b="1" dirty="0" smtClean="0">
                <a:latin typeface="+mn-lt"/>
              </a:rPr>
              <a:t>)	</a:t>
            </a:r>
            <a:r>
              <a:rPr lang="en-US" sz="1400" dirty="0" smtClean="0">
                <a:latin typeface="+mn-lt"/>
              </a:rPr>
              <a:t>Osmotic </a:t>
            </a:r>
            <a:r>
              <a:rPr lang="en-US" sz="1400" dirty="0">
                <a:latin typeface="+mn-lt"/>
              </a:rPr>
              <a:t>pressure is a colligative property and depends </a:t>
            </a:r>
            <a:r>
              <a:rPr lang="en-US" sz="1400" dirty="0" smtClean="0">
                <a:latin typeface="+mn-lt"/>
              </a:rPr>
              <a:t>on the </a:t>
            </a:r>
            <a:r>
              <a:rPr lang="en-US" sz="1400" dirty="0">
                <a:latin typeface="+mn-lt"/>
              </a:rPr>
              <a:t>total concentration of particles in solution. </a:t>
            </a:r>
            <a:r>
              <a:rPr lang="en-US" sz="1400" dirty="0" smtClean="0">
                <a:latin typeface="+mn-lt"/>
              </a:rPr>
              <a:t>        </a:t>
            </a:r>
            <a:r>
              <a:rPr lang="en-US" sz="1400" dirty="0" smtClean="0">
                <a:solidFill>
                  <a:srgbClr val="00B0F0"/>
                </a:solidFill>
                <a:latin typeface="+mn-lt"/>
              </a:rPr>
              <a:t>(Section 13.5</a:t>
            </a:r>
            <a:r>
              <a:rPr lang="en-US" sz="1400" dirty="0">
                <a:solidFill>
                  <a:srgbClr val="00B0F0"/>
                </a:solidFill>
                <a:latin typeface="+mn-lt"/>
              </a:rPr>
              <a:t>) </a:t>
            </a:r>
            <a:r>
              <a:rPr lang="en-US" sz="1400" dirty="0">
                <a:latin typeface="+mn-lt"/>
              </a:rPr>
              <a:t>Because </a:t>
            </a:r>
            <a:r>
              <a:rPr lang="en-US" sz="1400" dirty="0" err="1">
                <a:latin typeface="+mn-lt"/>
              </a:rPr>
              <a:t>HCl</a:t>
            </a:r>
            <a:r>
              <a:rPr lang="en-US" sz="1400" dirty="0">
                <a:latin typeface="+mn-lt"/>
              </a:rPr>
              <a:t> is a strong acid, a 0.050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solution will </a:t>
            </a:r>
            <a:r>
              <a:rPr lang="en-US" sz="1400" dirty="0">
                <a:latin typeface="+mn-lt"/>
              </a:rPr>
              <a:t>contain 0.050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and 0.050 </a:t>
            </a:r>
            <a:r>
              <a:rPr lang="en-US" sz="1400" i="1" dirty="0">
                <a:latin typeface="+mn-lt"/>
              </a:rPr>
              <a:t>M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Cl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), </a:t>
            </a:r>
            <a:r>
              <a:rPr lang="en-US" sz="1400" dirty="0">
                <a:latin typeface="+mn-lt"/>
              </a:rPr>
              <a:t>or a </a:t>
            </a:r>
            <a:r>
              <a:rPr lang="en-US" sz="1400" dirty="0" smtClean="0">
                <a:latin typeface="+mn-lt"/>
              </a:rPr>
              <a:t>total of </a:t>
            </a:r>
            <a:r>
              <a:rPr lang="en-US" sz="1400" dirty="0">
                <a:latin typeface="+mn-lt"/>
              </a:rPr>
              <a:t>0.100 </a:t>
            </a:r>
            <a:r>
              <a:rPr lang="en-US" sz="1400" dirty="0" err="1" smtClean="0">
                <a:latin typeface="+mn-lt"/>
              </a:rPr>
              <a:t>mol</a:t>
            </a:r>
            <a:r>
              <a:rPr lang="en-US" sz="1400" dirty="0" smtClean="0">
                <a:latin typeface="+mn-lt"/>
              </a:rPr>
              <a:t>/L </a:t>
            </a:r>
            <a:r>
              <a:rPr lang="en-US" sz="1400" dirty="0">
                <a:latin typeface="+mn-lt"/>
              </a:rPr>
              <a:t>of particles. Because 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PO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is a weak acid</a:t>
            </a:r>
            <a:r>
              <a:rPr lang="en-US" sz="1400" dirty="0" smtClean="0">
                <a:latin typeface="+mn-lt"/>
              </a:rPr>
              <a:t>, it </a:t>
            </a:r>
            <a:r>
              <a:rPr lang="en-US" sz="1400" dirty="0">
                <a:latin typeface="+mn-lt"/>
              </a:rPr>
              <a:t>ionizes to a lesser extent than </a:t>
            </a:r>
            <a:r>
              <a:rPr lang="en-US" sz="1400" dirty="0" err="1">
                <a:latin typeface="+mn-lt"/>
              </a:rPr>
              <a:t>HCl</a:t>
            </a:r>
            <a:r>
              <a:rPr lang="en-US" sz="1400" dirty="0">
                <a:latin typeface="+mn-lt"/>
              </a:rPr>
              <a:t> and, hence, there </a:t>
            </a:r>
            <a:r>
              <a:rPr lang="en-US" sz="1400" dirty="0" smtClean="0">
                <a:latin typeface="+mn-lt"/>
              </a:rPr>
              <a:t>are fewer </a:t>
            </a:r>
            <a:r>
              <a:rPr lang="en-US" sz="1400" dirty="0">
                <a:latin typeface="+mn-lt"/>
              </a:rPr>
              <a:t>particles in the 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PO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solution. As a result, the 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PO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 solution </a:t>
            </a:r>
            <a:r>
              <a:rPr lang="en-US" sz="1400" dirty="0">
                <a:latin typeface="+mn-lt"/>
              </a:rPr>
              <a:t>will have the lower osmotic pressure.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90" r="31808"/>
          <a:stretch/>
        </p:blipFill>
        <p:spPr>
          <a:xfrm>
            <a:off x="2714113" y="1619481"/>
            <a:ext cx="3855398" cy="547443"/>
          </a:xfrm>
          <a:prstGeom prst="rect">
            <a:avLst/>
          </a:prstGeom>
        </p:spPr>
      </p:pic>
      <p:pic>
        <p:nvPicPr>
          <p:cNvPr id="11" name="Picture 10" descr="triple ring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876" y="2563887"/>
            <a:ext cx="352715" cy="8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401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870531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651760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16.3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Predicting the Position of a Proton-Transfer </a:t>
            </a:r>
            <a:r>
              <a:rPr lang="en-US" altLang="en-US" b="1" dirty="0" smtClean="0">
                <a:latin typeface="Arial" charset="0"/>
              </a:rPr>
              <a:t>	Equilibrium</a:t>
            </a:r>
            <a:endParaRPr lang="en-US" altLang="en-US" b="1" dirty="0">
              <a:latin typeface="Arial" charset="0"/>
            </a:endParaRP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412785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800"/>
            <a:ext cx="0" cy="5522434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5827234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421176"/>
            <a:ext cx="8459787" cy="157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altLang="en-US" sz="1400" b="1" dirty="0">
                <a:latin typeface="+mn-lt"/>
              </a:rPr>
              <a:t>Solve</a:t>
            </a:r>
            <a:r>
              <a:rPr lang="en-US" altLang="en-US" sz="1400" dirty="0">
                <a:latin typeface="+mn-lt"/>
              </a:rPr>
              <a:t> The </a:t>
            </a:r>
            <a:r>
              <a:rPr lang="en-US" altLang="en-US" sz="1400" dirty="0" smtClean="0">
                <a:latin typeface="+mn-lt"/>
              </a:rPr>
              <a:t>CO</a:t>
            </a:r>
            <a:r>
              <a:rPr lang="en-US" sz="1400" baseline="-25000" dirty="0">
                <a:latin typeface="+mn-lt"/>
              </a:rPr>
              <a:t>3</a:t>
            </a:r>
            <a:r>
              <a:rPr lang="en-US" sz="1400" baseline="30000" dirty="0">
                <a:latin typeface="+mn-lt"/>
              </a:rPr>
              <a:t>2–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ion appears lower in the right-hand column </a:t>
            </a:r>
            <a:r>
              <a:rPr lang="en-US" altLang="en-US" sz="1400" dirty="0" smtClean="0">
                <a:latin typeface="+mn-lt"/>
              </a:rPr>
              <a:t>in Figure </a:t>
            </a:r>
            <a:r>
              <a:rPr lang="en-US" altLang="en-US" sz="1400" dirty="0">
                <a:latin typeface="+mn-lt"/>
              </a:rPr>
              <a:t>16.4 and is therefore a stronger base than </a:t>
            </a:r>
            <a:r>
              <a:rPr lang="en-US" altLang="en-US" sz="1400" dirty="0" smtClean="0">
                <a:latin typeface="+mn-lt"/>
              </a:rPr>
              <a:t>SO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baseline="30000" dirty="0" smtClean="0">
                <a:latin typeface="+mn-lt"/>
              </a:rPr>
              <a:t>2</a:t>
            </a:r>
            <a:r>
              <a:rPr lang="en-US" sz="1400" baseline="30000" dirty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. Therefore, CO</a:t>
            </a:r>
            <a:r>
              <a:rPr lang="en-US" sz="1400" baseline="-25000" dirty="0">
                <a:latin typeface="+mn-lt"/>
              </a:rPr>
              <a:t>3</a:t>
            </a:r>
            <a:r>
              <a:rPr lang="en-US" sz="1400" baseline="30000" dirty="0">
                <a:latin typeface="+mn-lt"/>
              </a:rPr>
              <a:t>2–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will get the proton preferentially to become </a:t>
            </a:r>
            <a:r>
              <a:rPr lang="en-US" altLang="en-US" sz="1400" dirty="0" smtClean="0">
                <a:latin typeface="+mn-lt"/>
              </a:rPr>
              <a:t>HCO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, while SO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baseline="30000" dirty="0" smtClean="0">
                <a:latin typeface="+mn-lt"/>
              </a:rPr>
              <a:t>2</a:t>
            </a:r>
            <a:r>
              <a:rPr lang="en-US" sz="1400" baseline="30000" dirty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will remain mostly </a:t>
            </a:r>
            <a:r>
              <a:rPr lang="en-US" altLang="en-US" sz="1400" dirty="0" err="1">
                <a:latin typeface="+mn-lt"/>
              </a:rPr>
              <a:t>unprotonated</a:t>
            </a:r>
            <a:r>
              <a:rPr lang="en-US" altLang="en-US" sz="1400" dirty="0">
                <a:latin typeface="+mn-lt"/>
              </a:rPr>
              <a:t>. The resulting </a:t>
            </a:r>
            <a:r>
              <a:rPr lang="en-US" altLang="en-US" sz="1400" dirty="0" smtClean="0">
                <a:latin typeface="+mn-lt"/>
              </a:rPr>
              <a:t>equilibrium lies </a:t>
            </a:r>
            <a:r>
              <a:rPr lang="en-US" altLang="en-US" sz="1400" dirty="0">
                <a:latin typeface="+mn-lt"/>
              </a:rPr>
              <a:t>to the right, favoring products (that is, </a:t>
            </a:r>
            <a:r>
              <a:rPr lang="en-US" altLang="en-US" sz="1400" i="1" dirty="0" err="1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K</a:t>
            </a:r>
            <a:r>
              <a:rPr lang="en-US" altLang="en-US" sz="1400" i="1" baseline="-25000" dirty="0" err="1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c</a:t>
            </a: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 &gt; 1</a:t>
            </a:r>
            <a:r>
              <a:rPr lang="en-US" altLang="en-US" sz="1400" dirty="0" smtClean="0">
                <a:latin typeface="+mn-lt"/>
              </a:rPr>
              <a:t>):</a:t>
            </a: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algn="ctr" eaLnBrk="0" hangingPunct="0">
              <a:defRPr/>
            </a:pPr>
            <a:r>
              <a:rPr lang="en-US" altLang="en-US" sz="1400" dirty="0" smtClean="0">
                <a:latin typeface="+mn-lt"/>
              </a:rPr>
              <a:t>HSO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+ </a:t>
            </a:r>
            <a:r>
              <a:rPr lang="en-US" altLang="en-US" sz="1400" dirty="0" smtClean="0">
                <a:latin typeface="+mn-lt"/>
              </a:rPr>
              <a:t>CO</a:t>
            </a:r>
            <a:r>
              <a:rPr lang="en-US" sz="1400" baseline="-25000" dirty="0">
                <a:latin typeface="+mn-lt"/>
              </a:rPr>
              <a:t>3</a:t>
            </a:r>
            <a:r>
              <a:rPr lang="en-US" sz="1400" baseline="30000" dirty="0">
                <a:latin typeface="+mn-lt"/>
              </a:rPr>
              <a:t>2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           SO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baseline="30000" dirty="0" smtClean="0">
                <a:latin typeface="+mn-lt"/>
              </a:rPr>
              <a:t>2–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+ </a:t>
            </a:r>
            <a:r>
              <a:rPr lang="en-US" altLang="en-US" sz="1400" dirty="0" smtClean="0">
                <a:latin typeface="+mn-lt"/>
              </a:rPr>
              <a:t>HCO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(</a:t>
            </a:r>
            <a:r>
              <a:rPr lang="en-US" altLang="en-US" sz="1400" i="1" dirty="0" err="1" smtClean="0">
                <a:latin typeface="+mn-lt"/>
              </a:rPr>
              <a:t>aq</a:t>
            </a:r>
            <a:r>
              <a:rPr lang="en-US" altLang="en-US" sz="1400" dirty="0" smtClean="0">
                <a:latin typeface="+mn-lt"/>
              </a:rPr>
              <a:t>) 	</a:t>
            </a:r>
            <a:r>
              <a:rPr lang="en-US" altLang="en-US" sz="1400" i="1" dirty="0" err="1" smtClean="0">
                <a:latin typeface="+mn-lt"/>
              </a:rPr>
              <a:t>K</a:t>
            </a:r>
            <a:r>
              <a:rPr lang="en-US" altLang="en-US" sz="1400" i="1" baseline="-25000" dirty="0" err="1" smtClean="0">
                <a:latin typeface="+mn-lt"/>
              </a:rPr>
              <a:t>c</a:t>
            </a:r>
            <a:r>
              <a:rPr lang="en-US" altLang="en-US" sz="1400" dirty="0" smtClean="0">
                <a:latin typeface="+mn-lt"/>
              </a:rPr>
              <a:t> &gt; </a:t>
            </a:r>
            <a:r>
              <a:rPr lang="en-US" altLang="en-US" sz="1400" dirty="0">
                <a:latin typeface="+mn-lt"/>
              </a:rPr>
              <a:t>1</a:t>
            </a:r>
          </a:p>
          <a:p>
            <a:pPr marL="283464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283464" indent="0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283464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</a:rPr>
              <a:t>Comment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Of the two acids </a:t>
            </a:r>
            <a:r>
              <a:rPr lang="en-US" altLang="en-US" sz="1400" dirty="0" smtClean="0">
                <a:latin typeface="+mn-lt"/>
              </a:rPr>
              <a:t>HSO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 and HCO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, </a:t>
            </a:r>
            <a:r>
              <a:rPr lang="en-US" altLang="en-US" sz="1400" dirty="0">
                <a:latin typeface="+mn-lt"/>
              </a:rPr>
              <a:t>the stronger </a:t>
            </a:r>
            <a:r>
              <a:rPr lang="en-US" altLang="en-US" sz="1400" dirty="0" smtClean="0">
                <a:latin typeface="+mn-lt"/>
              </a:rPr>
              <a:t>one (HSO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gives up a proton more readily, and the weaker one (</a:t>
            </a:r>
            <a:r>
              <a:rPr lang="en-US" altLang="en-US" sz="1400" dirty="0" smtClean="0">
                <a:latin typeface="+mn-lt"/>
              </a:rPr>
              <a:t>HCO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) </a:t>
            </a:r>
            <a:r>
              <a:rPr lang="en-US" altLang="en-US" sz="1400" dirty="0">
                <a:latin typeface="+mn-lt"/>
              </a:rPr>
              <a:t>tends to retain its proton. Thus, the equilibrium </a:t>
            </a:r>
            <a:r>
              <a:rPr lang="en-US" altLang="en-US" sz="1400" dirty="0" smtClean="0">
                <a:latin typeface="+mn-lt"/>
              </a:rPr>
              <a:t>favors the </a:t>
            </a:r>
            <a:r>
              <a:rPr lang="en-US" altLang="en-US" sz="1400" dirty="0">
                <a:latin typeface="+mn-lt"/>
              </a:rPr>
              <a:t>direction in which the proton moves from the stronger </a:t>
            </a:r>
            <a:r>
              <a:rPr lang="en-US" altLang="en-US" sz="1400" dirty="0" smtClean="0">
                <a:latin typeface="+mn-lt"/>
              </a:rPr>
              <a:t>acid and </a:t>
            </a:r>
            <a:r>
              <a:rPr lang="en-US" altLang="en-US" sz="1400" dirty="0">
                <a:latin typeface="+mn-lt"/>
              </a:rPr>
              <a:t>becomes bonded to the stronger base</a:t>
            </a:r>
            <a:r>
              <a:rPr lang="en-US" altLang="en-US" sz="1400" dirty="0" smtClean="0">
                <a:latin typeface="+mn-lt"/>
              </a:rPr>
              <a:t>.</a:t>
            </a:r>
          </a:p>
          <a:p>
            <a:pPr marL="0" indent="0" eaLnBrk="0" hangingPunct="0">
              <a:defRPr/>
            </a:pPr>
            <a:endParaRPr lang="en-US" sz="1400" dirty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</a:t>
            </a:r>
            <a:r>
              <a:rPr lang="en-US" sz="1600" b="1" dirty="0" smtClean="0">
                <a:solidFill>
                  <a:srgbClr val="3366FF"/>
                </a:solidFill>
              </a:rPr>
              <a:t>1</a:t>
            </a:r>
            <a:endParaRPr lang="en-US" sz="1600" b="1" dirty="0">
              <a:solidFill>
                <a:srgbClr val="3366FF"/>
              </a:solidFill>
            </a:endParaRPr>
          </a:p>
          <a:p>
            <a:pPr marL="0" indent="0" eaLnBrk="0" hangingPunct="0">
              <a:defRPr/>
            </a:pPr>
            <a:endParaRPr 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Based </a:t>
            </a:r>
            <a:r>
              <a:rPr lang="en-US" sz="1400" dirty="0">
                <a:latin typeface="+mn-lt"/>
              </a:rPr>
              <a:t>on information in Figure 16.4, place the following </a:t>
            </a:r>
            <a:r>
              <a:rPr lang="en-US" sz="1400" dirty="0" err="1" smtClean="0">
                <a:latin typeface="+mn-lt"/>
              </a:rPr>
              <a:t>equilibria</a:t>
            </a:r>
            <a:r>
              <a:rPr lang="en-US" sz="1400" dirty="0" smtClean="0">
                <a:latin typeface="+mn-lt"/>
              </a:rPr>
              <a:t> in </a:t>
            </a:r>
            <a:r>
              <a:rPr lang="en-US" sz="1400" dirty="0">
                <a:latin typeface="+mn-lt"/>
              </a:rPr>
              <a:t>order from smallest to largest value of </a:t>
            </a:r>
            <a:r>
              <a:rPr lang="en-US" sz="1400" i="1" dirty="0" err="1">
                <a:latin typeface="+mn-lt"/>
              </a:rPr>
              <a:t>K</a:t>
            </a:r>
            <a:r>
              <a:rPr lang="en-US" sz="1400" i="1" baseline="-25000" dirty="0" err="1">
                <a:latin typeface="+mn-lt"/>
              </a:rPr>
              <a:t>c</a:t>
            </a:r>
            <a:r>
              <a:rPr lang="en-US" sz="1400" dirty="0">
                <a:latin typeface="+mn-lt"/>
              </a:rPr>
              <a:t>:</a:t>
            </a:r>
          </a:p>
          <a:p>
            <a:pPr marL="283464" indent="-283464" eaLnBrk="0" hangingPunct="0">
              <a:defRPr/>
            </a:pPr>
            <a:r>
              <a:rPr lang="en-US" sz="1400" dirty="0">
                <a:latin typeface="+mn-lt"/>
              </a:rPr>
              <a:t>(i</a:t>
            </a:r>
            <a:r>
              <a:rPr lang="en-US" sz="1400" dirty="0" smtClean="0">
                <a:latin typeface="+mn-lt"/>
              </a:rPr>
              <a:t>)	CH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COOH(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HS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         CH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COO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S(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</a:t>
            </a: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dirty="0">
                <a:latin typeface="+mn-lt"/>
              </a:rPr>
              <a:t>(ii</a:t>
            </a:r>
            <a:r>
              <a:rPr lang="en-US" sz="1400" dirty="0" smtClean="0">
                <a:latin typeface="+mn-lt"/>
              </a:rPr>
              <a:t>)	F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NH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          HF(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NH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</a:t>
            </a:r>
            <a:endParaRPr lang="en-US" sz="1400" dirty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sz="1400" dirty="0">
                <a:latin typeface="+mn-lt"/>
              </a:rPr>
              <a:t>(</a:t>
            </a:r>
            <a:r>
              <a:rPr lang="en-US" sz="1400" dirty="0" smtClean="0">
                <a:latin typeface="+mn-lt"/>
              </a:rPr>
              <a:t>iii)	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CO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Cl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 (</a:t>
            </a:r>
            <a:r>
              <a:rPr lang="en-US" sz="1400" i="1" dirty="0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          HCO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err="1" smtClean="0">
                <a:latin typeface="+mn-lt"/>
              </a:rPr>
              <a:t>HCl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</a:t>
            </a:r>
            <a:endParaRPr lang="en-US" sz="1400" dirty="0">
              <a:latin typeface="+mn-lt"/>
            </a:endParaRPr>
          </a:p>
          <a:p>
            <a:pPr marL="0" indent="0" eaLnBrk="0" hangingPunct="0">
              <a:spcBef>
                <a:spcPts val="600"/>
              </a:spcBef>
              <a:defRPr/>
            </a:pPr>
            <a:r>
              <a:rPr lang="en-US" sz="1400" b="1" dirty="0">
                <a:latin typeface="+mn-lt"/>
              </a:rPr>
              <a:t>(a) </a:t>
            </a:r>
            <a:r>
              <a:rPr lang="en-US" sz="1400" dirty="0">
                <a:latin typeface="+mn-lt"/>
              </a:rPr>
              <a:t>i </a:t>
            </a:r>
            <a:r>
              <a:rPr lang="en-US" sz="1400" dirty="0" smtClean="0">
                <a:latin typeface="+mn-lt"/>
              </a:rPr>
              <a:t>&lt; </a:t>
            </a:r>
            <a:r>
              <a:rPr lang="en-US" sz="1400" dirty="0">
                <a:latin typeface="+mn-lt"/>
              </a:rPr>
              <a:t>ii &lt;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iii </a:t>
            </a:r>
            <a:r>
              <a:rPr lang="en-US" sz="1400" b="1" dirty="0">
                <a:latin typeface="+mn-lt"/>
              </a:rPr>
              <a:t>(b) </a:t>
            </a:r>
            <a:r>
              <a:rPr lang="en-US" sz="1400" dirty="0">
                <a:latin typeface="+mn-lt"/>
              </a:rPr>
              <a:t>ii &lt;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 &lt;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iii </a:t>
            </a:r>
            <a:r>
              <a:rPr lang="en-US" sz="1400" b="1" dirty="0">
                <a:latin typeface="+mn-lt"/>
              </a:rPr>
              <a:t>(c)</a:t>
            </a:r>
            <a:r>
              <a:rPr lang="en-US" sz="1400" dirty="0">
                <a:latin typeface="+mn-lt"/>
              </a:rPr>
              <a:t> iii &lt;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 &lt;</a:t>
            </a:r>
            <a:r>
              <a:rPr lang="en-US" sz="1400" dirty="0" smtClean="0">
                <a:latin typeface="+mn-lt"/>
              </a:rPr>
              <a:t> ii </a:t>
            </a:r>
            <a:r>
              <a:rPr lang="en-US" sz="1400" b="1" dirty="0" smtClean="0">
                <a:latin typeface="+mn-lt"/>
              </a:rPr>
              <a:t>(</a:t>
            </a:r>
            <a:r>
              <a:rPr lang="en-US" sz="1400" b="1" dirty="0">
                <a:latin typeface="+mn-lt"/>
              </a:rPr>
              <a:t>d) </a:t>
            </a:r>
            <a:r>
              <a:rPr lang="en-US" sz="1400" dirty="0">
                <a:latin typeface="+mn-lt"/>
              </a:rPr>
              <a:t>ii &lt;</a:t>
            </a:r>
            <a:r>
              <a:rPr lang="en-US" sz="1400" dirty="0" smtClean="0">
                <a:latin typeface="+mn-lt"/>
              </a:rPr>
              <a:t> iii </a:t>
            </a:r>
            <a:r>
              <a:rPr lang="en-US" sz="1400" dirty="0">
                <a:latin typeface="+mn-lt"/>
              </a:rPr>
              <a:t>&lt;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 </a:t>
            </a:r>
            <a:r>
              <a:rPr lang="en-US" sz="1400" b="1" dirty="0">
                <a:latin typeface="+mn-lt"/>
              </a:rPr>
              <a:t>(e) </a:t>
            </a:r>
            <a:r>
              <a:rPr lang="en-US" sz="1400" dirty="0">
                <a:latin typeface="+mn-lt"/>
              </a:rPr>
              <a:t>iii &lt;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ii &lt;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i</a:t>
            </a:r>
            <a:endParaRPr lang="en-US" sz="1400" dirty="0" smtClean="0">
              <a:latin typeface="+mn-lt"/>
            </a:endParaRP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4" y="1030000"/>
            <a:ext cx="3876753" cy="39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pic>
        <p:nvPicPr>
          <p:cNvPr id="12" name="Picture 11" descr="15_4double arr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801" y="2391045"/>
            <a:ext cx="357124" cy="1174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72171" y="2541571"/>
            <a:ext cx="4347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Acid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61853" y="2541570"/>
            <a:ext cx="4347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Base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47772" y="2541569"/>
            <a:ext cx="9733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Conjugate base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66030" y="2541571"/>
            <a:ext cx="9589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Conjugate acid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 descr="15_4double arr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763" y="4693571"/>
            <a:ext cx="357124" cy="117475"/>
          </a:xfrm>
          <a:prstGeom prst="rect">
            <a:avLst/>
          </a:prstGeom>
        </p:spPr>
      </p:pic>
      <p:pic>
        <p:nvPicPr>
          <p:cNvPr id="19" name="Picture 18" descr="15_4double arr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398" y="4913908"/>
            <a:ext cx="357124" cy="117475"/>
          </a:xfrm>
          <a:prstGeom prst="rect">
            <a:avLst/>
          </a:prstGeom>
        </p:spPr>
      </p:pic>
      <p:pic>
        <p:nvPicPr>
          <p:cNvPr id="20" name="Picture 19" descr="15_4double arr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805" y="5122523"/>
            <a:ext cx="357124" cy="11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53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8"/>
          <p:cNvSpPr>
            <a:spLocks noChangeArrowheads="1"/>
          </p:cNvSpPr>
          <p:nvPr/>
        </p:nvSpPr>
        <p:spPr bwMode="auto">
          <a:xfrm>
            <a:off x="317500" y="547688"/>
            <a:ext cx="870531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14600" indent="-2514600" eaLnBrk="0" hangingPunct="0">
              <a:spcBef>
                <a:spcPct val="50000"/>
              </a:spcBef>
              <a:tabLst>
                <a:tab pos="2651760" algn="l"/>
              </a:tabLst>
            </a:pP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Sample Exercise 16.3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Predicting the Position of a Proton-Transfer </a:t>
            </a:r>
            <a:r>
              <a:rPr lang="en-US" altLang="en-US" b="1" dirty="0" smtClean="0">
                <a:latin typeface="Arial" charset="0"/>
              </a:rPr>
              <a:t>	Equilibrium</a:t>
            </a:r>
            <a:endParaRPr lang="en-US" altLang="en-US" b="1" dirty="0">
              <a:latin typeface="Arial" charset="0"/>
            </a:endParaRPr>
          </a:p>
        </p:txBody>
      </p:sp>
      <p:sp>
        <p:nvSpPr>
          <p:cNvPr id="7171" name="Line 19"/>
          <p:cNvSpPr>
            <a:spLocks noChangeShapeType="1"/>
          </p:cNvSpPr>
          <p:nvPr/>
        </p:nvSpPr>
        <p:spPr bwMode="auto">
          <a:xfrm>
            <a:off x="396875" y="1412785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 flipH="1">
            <a:off x="304800" y="304800"/>
            <a:ext cx="0" cy="241025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>
            <a:off x="295275" y="2715050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19088" y="1421176"/>
            <a:ext cx="8459787" cy="1228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</a:t>
            </a:r>
            <a:r>
              <a:rPr lang="en-US" sz="1600" b="1" dirty="0" smtClean="0">
                <a:solidFill>
                  <a:srgbClr val="3366FF"/>
                </a:solidFill>
              </a:rPr>
              <a:t>2</a:t>
            </a:r>
            <a:endParaRPr lang="en-US" sz="1600" b="1" dirty="0">
              <a:solidFill>
                <a:srgbClr val="3366FF"/>
              </a:solidFill>
            </a:endParaRPr>
          </a:p>
          <a:p>
            <a:pPr marL="0" indent="0" eaLnBrk="0" hangingPunct="0">
              <a:defRPr/>
            </a:pPr>
            <a:endParaRPr 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For </a:t>
            </a:r>
            <a:r>
              <a:rPr lang="en-US" sz="1400" dirty="0">
                <a:latin typeface="+mn-lt"/>
              </a:rPr>
              <a:t>each reaction, use Figure 16.4 to predict whether the </a:t>
            </a:r>
            <a:r>
              <a:rPr lang="en-US" sz="1400" dirty="0" smtClean="0">
                <a:latin typeface="+mn-lt"/>
              </a:rPr>
              <a:t>equilibrium lies </a:t>
            </a:r>
            <a:r>
              <a:rPr lang="en-US" sz="1400" dirty="0">
                <a:latin typeface="+mn-lt"/>
              </a:rPr>
              <a:t>to the left or to the right:</a:t>
            </a:r>
          </a:p>
          <a:p>
            <a:pPr marL="0" indent="0" eaLnBrk="0" hangingPunct="0">
              <a:defRPr/>
            </a:pPr>
            <a:r>
              <a:rPr lang="en-US" sz="1400" b="1" dirty="0">
                <a:latin typeface="+mn-lt"/>
              </a:rPr>
              <a:t>(a) </a:t>
            </a:r>
            <a:r>
              <a:rPr lang="en-US" sz="1400" dirty="0" smtClean="0">
                <a:latin typeface="+mn-lt"/>
              </a:rPr>
              <a:t>HPO</a:t>
            </a:r>
            <a:r>
              <a:rPr lang="en-US" sz="1400" baseline="-25000" dirty="0">
                <a:latin typeface="+mn-lt"/>
              </a:rPr>
              <a:t>4</a:t>
            </a:r>
            <a:r>
              <a:rPr lang="en-US" sz="1400" baseline="30000" dirty="0">
                <a:latin typeface="+mn-lt"/>
              </a:rPr>
              <a:t>2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O(</a:t>
            </a:r>
            <a:r>
              <a:rPr lang="en-US" sz="1400" i="1" dirty="0" smtClean="0">
                <a:latin typeface="+mn-lt"/>
              </a:rPr>
              <a:t>l</a:t>
            </a:r>
            <a:r>
              <a:rPr lang="en-US" sz="1400" dirty="0" smtClean="0">
                <a:latin typeface="+mn-lt"/>
              </a:rPr>
              <a:t>)           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PO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OH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</a:t>
            </a:r>
            <a:endParaRPr 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sz="1400" b="1" dirty="0">
                <a:latin typeface="+mn-lt"/>
              </a:rPr>
              <a:t>(b) </a:t>
            </a:r>
            <a:r>
              <a:rPr lang="en-US" sz="1400" dirty="0" smtClean="0">
                <a:latin typeface="+mn-lt"/>
              </a:rPr>
              <a:t>NH</a:t>
            </a:r>
            <a:r>
              <a:rPr lang="en-US" sz="1400" baseline="-25000" dirty="0" smtClean="0">
                <a:latin typeface="+mn-lt"/>
              </a:rPr>
              <a:t>4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OH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          NH</a:t>
            </a:r>
            <a:r>
              <a:rPr lang="en-US" sz="1400" baseline="-25000" dirty="0" smtClean="0">
                <a:latin typeface="+mn-lt"/>
              </a:rPr>
              <a:t>3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i="1" dirty="0" err="1" smtClean="0">
                <a:latin typeface="+mn-lt"/>
              </a:rPr>
              <a:t>aq</a:t>
            </a:r>
            <a:r>
              <a:rPr lang="en-US" sz="1400" dirty="0" smtClean="0">
                <a:latin typeface="+mn-lt"/>
              </a:rPr>
              <a:t>) </a:t>
            </a:r>
            <a:r>
              <a:rPr lang="en-US" sz="1400" dirty="0">
                <a:latin typeface="+mn-lt"/>
              </a:rPr>
              <a:t>+ </a:t>
            </a:r>
            <a:r>
              <a:rPr lang="en-US" sz="1400" dirty="0" smtClean="0">
                <a:latin typeface="+mn-lt"/>
              </a:rPr>
              <a:t>H</a:t>
            </a:r>
            <a:r>
              <a:rPr lang="en-US" sz="1400" baseline="-25000" dirty="0" smtClean="0">
                <a:latin typeface="+mn-lt"/>
              </a:rPr>
              <a:t>2</a:t>
            </a:r>
            <a:r>
              <a:rPr lang="en-US" sz="1400" dirty="0" smtClean="0">
                <a:latin typeface="+mn-lt"/>
              </a:rPr>
              <a:t>O(</a:t>
            </a:r>
            <a:r>
              <a:rPr lang="en-US" sz="1400" i="1" dirty="0" smtClean="0">
                <a:latin typeface="+mn-lt"/>
              </a:rPr>
              <a:t>l</a:t>
            </a:r>
            <a:r>
              <a:rPr lang="en-US" sz="1400" dirty="0" smtClean="0">
                <a:latin typeface="+mn-lt"/>
              </a:rPr>
              <a:t>)</a:t>
            </a:r>
            <a:endParaRPr lang="en-US" sz="1400" dirty="0">
              <a:latin typeface="+mn-lt"/>
            </a:endParaRP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320674" y="1030000"/>
            <a:ext cx="3876753" cy="39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pic>
        <p:nvPicPr>
          <p:cNvPr id="10" name="Picture 9" descr="15_4double arr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965" y="2137658"/>
            <a:ext cx="357124" cy="117475"/>
          </a:xfrm>
          <a:prstGeom prst="rect">
            <a:avLst/>
          </a:prstGeom>
        </p:spPr>
      </p:pic>
      <p:pic>
        <p:nvPicPr>
          <p:cNvPr id="11" name="Picture 10" descr="15_4double arr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965" y="2346978"/>
            <a:ext cx="357124" cy="11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258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189946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5" y="1200832"/>
            <a:ext cx="8723313" cy="12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indent="0" eaLnBrk="0" hangingPunct="0">
              <a:defRPr/>
            </a:pPr>
            <a:r>
              <a:rPr lang="en-US" altLang="en-US" sz="1600" b="1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Solution</a:t>
            </a: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</a:rPr>
              <a:t>Analyze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We are asked to determine the concentrations of H</a:t>
            </a:r>
            <a:r>
              <a:rPr lang="en-US" altLang="en-US" sz="1400" baseline="30000" dirty="0">
                <a:latin typeface="+mn-lt"/>
              </a:rPr>
              <a:t>+</a:t>
            </a:r>
            <a:r>
              <a:rPr lang="en-US" altLang="en-US" sz="1400" dirty="0">
                <a:latin typeface="+mn-lt"/>
              </a:rPr>
              <a:t> </a:t>
            </a:r>
            <a:r>
              <a:rPr lang="en-US" altLang="en-US" sz="1400" dirty="0" smtClean="0">
                <a:latin typeface="+mn-lt"/>
              </a:rPr>
              <a:t>and OH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ions in a neutral solution at </a:t>
            </a:r>
            <a:r>
              <a:rPr lang="en-US" altLang="en-US" sz="1400" dirty="0" smtClean="0">
                <a:latin typeface="+mn-lt"/>
              </a:rPr>
              <a:t>25 </a:t>
            </a:r>
            <a:r>
              <a:rPr lang="en-US" sz="1400" dirty="0" smtClean="0">
                <a:latin typeface="Arial"/>
                <a:ea typeface="Calibri"/>
              </a:rPr>
              <a:t>°</a:t>
            </a:r>
            <a:r>
              <a:rPr lang="en-US" altLang="en-US" sz="1400" dirty="0" smtClean="0">
                <a:latin typeface="+mn-lt"/>
              </a:rPr>
              <a:t>C</a:t>
            </a:r>
            <a:r>
              <a:rPr lang="en-US" altLang="en-US" sz="1400" dirty="0">
                <a:latin typeface="+mn-lt"/>
              </a:rPr>
              <a:t>.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</a:rPr>
              <a:t>Plan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We will use Equation 16.16 and the fact that, by </a:t>
            </a:r>
            <a:r>
              <a:rPr lang="en-US" altLang="en-US" sz="1400" dirty="0" smtClean="0">
                <a:latin typeface="+mn-lt"/>
              </a:rPr>
              <a:t>definition, </a:t>
            </a:r>
            <a:r>
              <a:rPr lang="en-US" sz="1400" dirty="0">
                <a:latin typeface="+mn-lt"/>
              </a:rPr>
              <a:t>[H</a:t>
            </a:r>
            <a:r>
              <a:rPr lang="en-US" sz="1400" baseline="30000" dirty="0">
                <a:latin typeface="+mn-lt"/>
              </a:rPr>
              <a:t>+</a:t>
            </a:r>
            <a:r>
              <a:rPr lang="en-US" sz="1400" dirty="0">
                <a:latin typeface="+mn-lt"/>
              </a:rPr>
              <a:t>]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= </a:t>
            </a:r>
            <a:r>
              <a:rPr lang="en-US" sz="1400" dirty="0">
                <a:latin typeface="+mn-lt"/>
              </a:rPr>
              <a:t>[OH</a:t>
            </a:r>
            <a:r>
              <a:rPr lang="en-US" sz="1400" baseline="30000" dirty="0">
                <a:latin typeface="+mn-lt"/>
              </a:rPr>
              <a:t>–</a:t>
            </a:r>
            <a:r>
              <a:rPr lang="en-US" sz="1400" dirty="0">
                <a:latin typeface="+mn-lt"/>
              </a:rPr>
              <a:t>]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in a neutral solution.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 smtClean="0">
                <a:latin typeface="+mn-lt"/>
              </a:rPr>
              <a:t>Solve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We will represent the concentration of H</a:t>
            </a:r>
            <a:r>
              <a:rPr lang="en-US" altLang="en-US" sz="1400" baseline="30000" dirty="0">
                <a:latin typeface="+mn-lt"/>
              </a:rPr>
              <a:t>+</a:t>
            </a:r>
            <a:r>
              <a:rPr lang="en-US" altLang="en-US" sz="1400" dirty="0">
                <a:latin typeface="+mn-lt"/>
              </a:rPr>
              <a:t> and </a:t>
            </a:r>
            <a:r>
              <a:rPr lang="en-US" altLang="en-US" sz="1400" dirty="0" smtClean="0">
                <a:latin typeface="+mn-lt"/>
              </a:rPr>
              <a:t>OH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in </a:t>
            </a:r>
            <a:r>
              <a:rPr lang="en-US" altLang="en-US" sz="1400" dirty="0" smtClean="0">
                <a:latin typeface="+mn-lt"/>
              </a:rPr>
              <a:t>neutral solution </a:t>
            </a:r>
            <a:r>
              <a:rPr lang="en-US" altLang="en-US" sz="1400" dirty="0">
                <a:latin typeface="+mn-lt"/>
              </a:rPr>
              <a:t>with </a:t>
            </a:r>
            <a:r>
              <a:rPr lang="en-US" altLang="en-US" sz="1400" i="1" dirty="0">
                <a:latin typeface="+mn-lt"/>
              </a:rPr>
              <a:t>x</a:t>
            </a:r>
            <a:r>
              <a:rPr lang="en-US" altLang="en-US" sz="1400" dirty="0">
                <a:latin typeface="+mn-lt"/>
              </a:rPr>
              <a:t>. This gives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In </a:t>
            </a:r>
            <a:r>
              <a:rPr lang="en-US" altLang="en-US" sz="1400" dirty="0">
                <a:latin typeface="+mn-lt"/>
              </a:rPr>
              <a:t>an acid solution </a:t>
            </a:r>
            <a:r>
              <a:rPr lang="en-US" sz="1400" dirty="0">
                <a:latin typeface="+mn-lt"/>
              </a:rPr>
              <a:t>[H</a:t>
            </a:r>
            <a:r>
              <a:rPr lang="en-US" sz="1400" baseline="30000" dirty="0">
                <a:latin typeface="+mn-lt"/>
              </a:rPr>
              <a:t>+</a:t>
            </a:r>
            <a:r>
              <a:rPr lang="en-US" sz="1400" dirty="0">
                <a:latin typeface="+mn-lt"/>
              </a:rPr>
              <a:t>]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is greater than 1.0 × 10</a:t>
            </a:r>
            <a:r>
              <a:rPr lang="en-US" altLang="en-US" sz="1400" baseline="30000" dirty="0">
                <a:latin typeface="+mn-lt"/>
              </a:rPr>
              <a:t>–7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i="1" dirty="0">
                <a:latin typeface="+mn-lt"/>
              </a:rPr>
              <a:t>M</a:t>
            </a:r>
            <a:r>
              <a:rPr lang="en-US" altLang="en-US" sz="1400" dirty="0">
                <a:latin typeface="+mn-lt"/>
              </a:rPr>
              <a:t>; in a </a:t>
            </a:r>
            <a:r>
              <a:rPr lang="en-US" altLang="en-US" sz="1400" dirty="0" smtClean="0">
                <a:latin typeface="+mn-lt"/>
              </a:rPr>
              <a:t>basic solution </a:t>
            </a:r>
            <a:r>
              <a:rPr lang="en-US" sz="1400" dirty="0">
                <a:latin typeface="+mn-lt"/>
              </a:rPr>
              <a:t>[H</a:t>
            </a:r>
            <a:r>
              <a:rPr lang="en-US" sz="1400" baseline="30000" dirty="0">
                <a:latin typeface="+mn-lt"/>
              </a:rPr>
              <a:t>+</a:t>
            </a:r>
            <a:r>
              <a:rPr lang="en-US" sz="1400" dirty="0">
                <a:latin typeface="+mn-lt"/>
              </a:rPr>
              <a:t>]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is less than 1.0 × 10</a:t>
            </a:r>
            <a:r>
              <a:rPr lang="en-US" altLang="en-US" sz="1400" baseline="30000" dirty="0">
                <a:latin typeface="+mn-lt"/>
              </a:rPr>
              <a:t>–7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i="1" dirty="0">
                <a:latin typeface="+mn-lt"/>
              </a:rPr>
              <a:t>M</a:t>
            </a:r>
            <a:r>
              <a:rPr lang="en-US" altLang="en-US" sz="1400" dirty="0">
                <a:latin typeface="+mn-lt"/>
              </a:rPr>
              <a:t>.</a:t>
            </a:r>
          </a:p>
          <a:p>
            <a:pPr marL="0" indent="0" eaLnBrk="0" hangingPunct="0">
              <a:defRPr/>
            </a:pPr>
            <a:endParaRPr lang="en-US" altLang="en-US" sz="1400" dirty="0" smtClean="0">
              <a:latin typeface="+mn-lt"/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1</a:t>
            </a: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In </a:t>
            </a:r>
            <a:r>
              <a:rPr lang="en-US" altLang="en-US" sz="1400" dirty="0">
                <a:latin typeface="+mn-lt"/>
              </a:rPr>
              <a:t>a certain acidic solution at </a:t>
            </a:r>
            <a:r>
              <a:rPr lang="en-US" altLang="en-US" sz="1400" dirty="0" smtClean="0">
                <a:latin typeface="+mn-lt"/>
              </a:rPr>
              <a:t>25 </a:t>
            </a:r>
            <a:r>
              <a:rPr lang="en-US" sz="1400" dirty="0" smtClean="0">
                <a:latin typeface="+mn-lt"/>
                <a:ea typeface="Calibri"/>
              </a:rPr>
              <a:t>°</a:t>
            </a:r>
            <a:r>
              <a:rPr lang="en-US" altLang="en-US" sz="1400" dirty="0" smtClean="0">
                <a:latin typeface="+mn-lt"/>
              </a:rPr>
              <a:t>C</a:t>
            </a:r>
            <a:r>
              <a:rPr lang="en-US" altLang="en-US" sz="1400" dirty="0">
                <a:latin typeface="+mn-lt"/>
              </a:rPr>
              <a:t>, </a:t>
            </a:r>
            <a:r>
              <a:rPr lang="en-US" sz="1400" dirty="0">
                <a:latin typeface="+mn-lt"/>
              </a:rPr>
              <a:t>[H</a:t>
            </a:r>
            <a:r>
              <a:rPr lang="en-US" sz="1400" baseline="30000" dirty="0">
                <a:latin typeface="+mn-lt"/>
              </a:rPr>
              <a:t>+</a:t>
            </a:r>
            <a:r>
              <a:rPr lang="en-US" sz="1400" dirty="0">
                <a:latin typeface="+mn-lt"/>
              </a:rPr>
              <a:t>]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is 100 times </a:t>
            </a:r>
            <a:r>
              <a:rPr lang="en-US" altLang="en-US" sz="1400" dirty="0" smtClean="0">
                <a:latin typeface="+mn-lt"/>
              </a:rPr>
              <a:t>greater than </a:t>
            </a:r>
            <a:r>
              <a:rPr lang="en-US" sz="1400" dirty="0">
                <a:latin typeface="+mn-lt"/>
              </a:rPr>
              <a:t>[OH</a:t>
            </a:r>
            <a:r>
              <a:rPr lang="en-US" sz="1400" baseline="30000" dirty="0">
                <a:latin typeface="+mn-lt"/>
              </a:rPr>
              <a:t>–</a:t>
            </a:r>
            <a:r>
              <a:rPr lang="en-US" sz="1400" dirty="0">
                <a:latin typeface="+mn-lt"/>
              </a:rPr>
              <a:t>]</a:t>
            </a:r>
            <a:r>
              <a:rPr lang="en-US" altLang="en-US" sz="1400" dirty="0" smtClean="0">
                <a:latin typeface="+mn-lt"/>
              </a:rPr>
              <a:t>. </a:t>
            </a:r>
            <a:r>
              <a:rPr lang="en-US" altLang="en-US" sz="1400" dirty="0">
                <a:latin typeface="+mn-lt"/>
              </a:rPr>
              <a:t>What is the value for </a:t>
            </a:r>
            <a:r>
              <a:rPr lang="en-US" sz="1400" dirty="0">
                <a:latin typeface="+mn-lt"/>
              </a:rPr>
              <a:t>[OH</a:t>
            </a:r>
            <a:r>
              <a:rPr lang="en-US" sz="1400" baseline="30000" dirty="0">
                <a:latin typeface="+mn-lt"/>
              </a:rPr>
              <a:t>–</a:t>
            </a:r>
            <a:r>
              <a:rPr lang="en-US" sz="1400" dirty="0">
                <a:latin typeface="+mn-lt"/>
              </a:rPr>
              <a:t>]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for the solution?</a:t>
            </a:r>
          </a:p>
          <a:p>
            <a:pPr marL="0" indent="0" eaLnBrk="0" hangingPunct="0">
              <a:defRPr/>
            </a:pPr>
            <a:r>
              <a:rPr lang="en-US" altLang="en-US" sz="1400" b="1" dirty="0">
                <a:latin typeface="+mn-lt"/>
              </a:rPr>
              <a:t>(a) </a:t>
            </a:r>
            <a:r>
              <a:rPr lang="en-US" altLang="en-US" sz="1400" dirty="0">
                <a:latin typeface="+mn-lt"/>
              </a:rPr>
              <a:t>1.0 × </a:t>
            </a:r>
            <a:r>
              <a:rPr lang="en-US" altLang="en-US" sz="1400" dirty="0" smtClean="0">
                <a:latin typeface="+mn-lt"/>
              </a:rPr>
              <a:t>10</a:t>
            </a:r>
            <a:r>
              <a:rPr lang="en-US" altLang="en-US" sz="1400" baseline="30000" dirty="0" smtClean="0">
                <a:latin typeface="+mn-lt"/>
              </a:rPr>
              <a:t>–8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i="1" dirty="0">
                <a:latin typeface="+mn-lt"/>
              </a:rPr>
              <a:t>M</a:t>
            </a:r>
            <a:r>
              <a:rPr lang="en-US" altLang="en-US" sz="1400" b="1" dirty="0" smtClean="0">
                <a:latin typeface="+mn-lt"/>
              </a:rPr>
              <a:t> </a:t>
            </a:r>
            <a:r>
              <a:rPr lang="en-US" altLang="en-US" sz="1400" b="1" dirty="0">
                <a:latin typeface="+mn-lt"/>
              </a:rPr>
              <a:t>(b) </a:t>
            </a:r>
            <a:r>
              <a:rPr lang="en-US" altLang="en-US" sz="1400" dirty="0">
                <a:latin typeface="+mn-lt"/>
              </a:rPr>
              <a:t>1.0 × 10</a:t>
            </a:r>
            <a:r>
              <a:rPr lang="en-US" altLang="en-US" sz="1400" baseline="30000" dirty="0">
                <a:latin typeface="+mn-lt"/>
              </a:rPr>
              <a:t>–7</a:t>
            </a:r>
            <a:r>
              <a:rPr lang="en-US" altLang="en-US" sz="1400" dirty="0">
                <a:latin typeface="+mn-lt"/>
              </a:rPr>
              <a:t> </a:t>
            </a:r>
            <a:r>
              <a:rPr lang="en-US" altLang="en-US" sz="1400" i="1" dirty="0">
                <a:latin typeface="+mn-lt"/>
              </a:rPr>
              <a:t>M</a:t>
            </a:r>
            <a:r>
              <a:rPr lang="en-US" altLang="en-US" sz="1400" b="1" dirty="0" smtClean="0">
                <a:latin typeface="+mn-lt"/>
              </a:rPr>
              <a:t> </a:t>
            </a:r>
            <a:r>
              <a:rPr lang="en-US" altLang="en-US" sz="1400" b="1" dirty="0">
                <a:latin typeface="+mn-lt"/>
              </a:rPr>
              <a:t>(c) </a:t>
            </a:r>
            <a:r>
              <a:rPr lang="en-US" altLang="en-US" sz="1400" dirty="0">
                <a:latin typeface="+mn-lt"/>
              </a:rPr>
              <a:t>1.0 × </a:t>
            </a:r>
            <a:r>
              <a:rPr lang="en-US" altLang="en-US" sz="1400" dirty="0" smtClean="0">
                <a:latin typeface="+mn-lt"/>
              </a:rPr>
              <a:t>10</a:t>
            </a:r>
            <a:r>
              <a:rPr lang="en-US" altLang="en-US" sz="1400" baseline="30000" dirty="0" smtClean="0">
                <a:latin typeface="+mn-lt"/>
              </a:rPr>
              <a:t>–6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i="1" dirty="0">
                <a:latin typeface="+mn-lt"/>
              </a:rPr>
              <a:t>M</a:t>
            </a:r>
            <a:endParaRPr lang="en-US" altLang="en-US" sz="1400" dirty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b="1" dirty="0">
                <a:latin typeface="+mn-lt"/>
              </a:rPr>
              <a:t>(d) </a:t>
            </a:r>
            <a:r>
              <a:rPr lang="en-US" altLang="en-US" sz="1400" dirty="0">
                <a:latin typeface="+mn-lt"/>
              </a:rPr>
              <a:t>1.0 × </a:t>
            </a:r>
            <a:r>
              <a:rPr lang="en-US" altLang="en-US" sz="1400" dirty="0" smtClean="0">
                <a:latin typeface="+mn-lt"/>
              </a:rPr>
              <a:t>10</a:t>
            </a:r>
            <a:r>
              <a:rPr lang="en-US" altLang="en-US" sz="1400" baseline="30000" dirty="0" smtClean="0">
                <a:latin typeface="+mn-lt"/>
              </a:rPr>
              <a:t>–2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i="1" dirty="0">
                <a:latin typeface="+mn-lt"/>
              </a:rPr>
              <a:t>M</a:t>
            </a:r>
            <a:r>
              <a:rPr lang="en-US" altLang="en-US" sz="1400" b="1" dirty="0" smtClean="0">
                <a:latin typeface="+mn-lt"/>
              </a:rPr>
              <a:t> </a:t>
            </a:r>
            <a:r>
              <a:rPr lang="en-US" altLang="en-US" sz="1400" b="1" dirty="0">
                <a:latin typeface="+mn-lt"/>
              </a:rPr>
              <a:t>(e) </a:t>
            </a:r>
            <a:r>
              <a:rPr lang="en-US" altLang="en-US" sz="1400" dirty="0">
                <a:latin typeface="+mn-lt"/>
              </a:rPr>
              <a:t>1.0 × </a:t>
            </a:r>
            <a:r>
              <a:rPr lang="en-US" altLang="en-US" sz="1400" dirty="0" smtClean="0">
                <a:latin typeface="+mn-lt"/>
              </a:rPr>
              <a:t>10</a:t>
            </a:r>
            <a:r>
              <a:rPr lang="en-US" altLang="en-US" sz="1400" baseline="30000" dirty="0" smtClean="0">
                <a:latin typeface="+mn-lt"/>
              </a:rPr>
              <a:t>–9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i="1" dirty="0">
                <a:latin typeface="+mn-lt"/>
              </a:rPr>
              <a:t>M</a:t>
            </a:r>
            <a:endParaRPr lang="en-US" altLang="en-US" sz="1400" dirty="0">
              <a:latin typeface="+mn-lt"/>
            </a:endParaRP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800" y="304799"/>
            <a:ext cx="13342" cy="5348383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1"/>
            <a:ext cx="8440739" cy="26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sz="1400" dirty="0">
                <a:latin typeface="+mn-lt"/>
              </a:rPr>
              <a:t>Calculate the values of </a:t>
            </a:r>
            <a:r>
              <a:rPr lang="en-US" sz="1400" dirty="0" smtClean="0">
                <a:latin typeface="+mn-lt"/>
              </a:rPr>
              <a:t>[H</a:t>
            </a:r>
            <a:r>
              <a:rPr lang="en-US" sz="1400" baseline="30000" dirty="0" smtClean="0">
                <a:latin typeface="+mn-lt"/>
              </a:rPr>
              <a:t>+</a:t>
            </a:r>
            <a:r>
              <a:rPr lang="en-US" sz="1400" dirty="0" smtClean="0">
                <a:latin typeface="+mn-lt"/>
              </a:rPr>
              <a:t>] </a:t>
            </a:r>
            <a:r>
              <a:rPr lang="en-US" sz="1400" dirty="0">
                <a:latin typeface="+mn-lt"/>
              </a:rPr>
              <a:t>and </a:t>
            </a:r>
            <a:r>
              <a:rPr lang="en-US" sz="1400" dirty="0" smtClean="0">
                <a:latin typeface="+mn-lt"/>
              </a:rPr>
              <a:t>[OH</a:t>
            </a:r>
            <a:r>
              <a:rPr lang="en-US" sz="1400" baseline="30000" dirty="0" smtClean="0">
                <a:latin typeface="+mn-lt"/>
              </a:rPr>
              <a:t>–</a:t>
            </a:r>
            <a:r>
              <a:rPr lang="en-US" sz="1400" dirty="0" smtClean="0">
                <a:latin typeface="+mn-lt"/>
              </a:rPr>
              <a:t>] </a:t>
            </a:r>
            <a:r>
              <a:rPr lang="en-US" sz="1400" dirty="0">
                <a:latin typeface="+mn-lt"/>
              </a:rPr>
              <a:t>in a neutral aqueous solution at </a:t>
            </a:r>
            <a:r>
              <a:rPr lang="en-US" sz="1400" dirty="0" smtClean="0">
                <a:latin typeface="+mn-lt"/>
              </a:rPr>
              <a:t>25 </a:t>
            </a:r>
            <a:r>
              <a:rPr lang="en-US" sz="1400" dirty="0" smtClean="0">
                <a:latin typeface="Arial"/>
                <a:ea typeface="Calibri"/>
              </a:rPr>
              <a:t>°</a:t>
            </a:r>
            <a:r>
              <a:rPr lang="en-US" sz="1400" dirty="0" smtClean="0">
                <a:latin typeface="+mn-lt"/>
              </a:rPr>
              <a:t>C</a:t>
            </a:r>
            <a:r>
              <a:rPr lang="en-US" sz="1400" dirty="0">
                <a:latin typeface="+mn-lt"/>
              </a:rPr>
              <a:t>.</a:t>
            </a: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16.4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Calculating </a:t>
            </a:r>
            <a:r>
              <a:rPr lang="en-US" altLang="en-US" b="1" dirty="0" smtClean="0">
                <a:latin typeface="Arial" charset="0"/>
              </a:rPr>
              <a:t>[H</a:t>
            </a:r>
            <a:r>
              <a:rPr lang="en-US" altLang="en-US" b="1" baseline="30000" dirty="0" smtClean="0">
                <a:latin typeface="Arial" charset="0"/>
              </a:rPr>
              <a:t>+</a:t>
            </a:r>
            <a:r>
              <a:rPr lang="en-US" altLang="en-US" b="1" dirty="0" smtClean="0">
                <a:latin typeface="Arial" charset="0"/>
              </a:rPr>
              <a:t>] </a:t>
            </a:r>
            <a:r>
              <a:rPr lang="en-US" altLang="en-US" b="1" dirty="0">
                <a:latin typeface="Arial" charset="0"/>
              </a:rPr>
              <a:t>for Pure Water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09563" y="5653183"/>
            <a:ext cx="44608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456" y="2929417"/>
            <a:ext cx="4124698" cy="83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837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66"/>
          <p:cNvSpPr>
            <a:spLocks noChangeShapeType="1"/>
          </p:cNvSpPr>
          <p:nvPr/>
        </p:nvSpPr>
        <p:spPr bwMode="auto">
          <a:xfrm>
            <a:off x="381000" y="1189946"/>
            <a:ext cx="8305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675" y="1200832"/>
            <a:ext cx="8723313" cy="1740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7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9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209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2400" indent="-457200">
              <a:spcBef>
                <a:spcPct val="0"/>
              </a:spcBef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9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6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40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21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907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eaLnBrk="0" hangingPunct="0">
              <a:defRPr/>
            </a:pPr>
            <a:r>
              <a:rPr lang="en-US" sz="1600" b="1" dirty="0">
                <a:solidFill>
                  <a:srgbClr val="3366FF"/>
                </a:solidFill>
              </a:rPr>
              <a:t>Practice Exercise </a:t>
            </a:r>
            <a:r>
              <a:rPr lang="en-US" sz="1600" b="1" dirty="0" smtClean="0">
                <a:solidFill>
                  <a:srgbClr val="3366FF"/>
                </a:solidFill>
              </a:rPr>
              <a:t>2</a:t>
            </a:r>
            <a:endParaRPr lang="en-US" sz="1600" b="1" dirty="0">
              <a:solidFill>
                <a:srgbClr val="3366FF"/>
              </a:solidFill>
            </a:endParaRPr>
          </a:p>
          <a:p>
            <a:pPr marL="0" indent="0" eaLnBrk="0" hangingPunct="0">
              <a:defRPr/>
            </a:pPr>
            <a:endParaRPr lang="en-US" altLang="en-US" sz="1000" dirty="0" smtClean="0">
              <a:latin typeface="+mn-lt"/>
            </a:endParaRPr>
          </a:p>
          <a:p>
            <a:pPr marL="0" indent="0" eaLnBrk="0" hangingPunct="0">
              <a:defRPr/>
            </a:pPr>
            <a:r>
              <a:rPr lang="en-US" altLang="en-US" sz="1400" dirty="0" smtClean="0">
                <a:latin typeface="+mn-lt"/>
              </a:rPr>
              <a:t>Indicate </a:t>
            </a:r>
            <a:r>
              <a:rPr lang="en-US" altLang="en-US" sz="1400" dirty="0">
                <a:latin typeface="+mn-lt"/>
              </a:rPr>
              <a:t>whether solutions with each of the following </a:t>
            </a:r>
            <a:r>
              <a:rPr lang="en-US" altLang="en-US" sz="1400" dirty="0" smtClean="0">
                <a:latin typeface="+mn-lt"/>
              </a:rPr>
              <a:t>ion concentrations </a:t>
            </a:r>
            <a:r>
              <a:rPr lang="en-US" altLang="en-US" sz="1400" dirty="0">
                <a:latin typeface="+mn-lt"/>
              </a:rPr>
              <a:t>are neutral, acidic, or basic at </a:t>
            </a:r>
            <a:r>
              <a:rPr lang="en-US" altLang="en-US" sz="1400" dirty="0" smtClean="0">
                <a:latin typeface="+mn-lt"/>
              </a:rPr>
              <a:t>25</a:t>
            </a:r>
            <a:r>
              <a:rPr lang="en-US" sz="1400" dirty="0">
                <a:latin typeface="Arial"/>
                <a:ea typeface="Calibri"/>
              </a:rPr>
              <a:t> </a:t>
            </a:r>
            <a:r>
              <a:rPr lang="en-US" sz="1400" dirty="0" smtClean="0">
                <a:latin typeface="Arial"/>
                <a:ea typeface="Calibri"/>
              </a:rPr>
              <a:t>°</a:t>
            </a:r>
            <a:r>
              <a:rPr lang="en-US" altLang="en-US" sz="1400" dirty="0" smtClean="0">
                <a:latin typeface="+mn-lt"/>
              </a:rPr>
              <a:t>C</a:t>
            </a:r>
            <a:r>
              <a:rPr lang="en-US" altLang="en-US" sz="1400" dirty="0">
                <a:latin typeface="+mn-lt"/>
              </a:rPr>
              <a:t>:</a:t>
            </a:r>
          </a:p>
          <a:p>
            <a:pPr marL="283464" indent="-283464" eaLnBrk="0" hangingPunct="0">
              <a:defRPr/>
            </a:pPr>
            <a:r>
              <a:rPr lang="en-US" altLang="en-US" sz="1400" b="1" dirty="0" smtClean="0">
                <a:latin typeface="+mn-lt"/>
              </a:rPr>
              <a:t>(a)	</a:t>
            </a:r>
            <a:r>
              <a:rPr lang="en-US" sz="1400" dirty="0">
                <a:latin typeface="+mn-lt"/>
              </a:rPr>
              <a:t> [H</a:t>
            </a:r>
            <a:r>
              <a:rPr lang="en-US" sz="1400" baseline="30000" dirty="0">
                <a:latin typeface="+mn-lt"/>
              </a:rPr>
              <a:t>+</a:t>
            </a:r>
            <a:r>
              <a:rPr lang="en-US" sz="1400" dirty="0">
                <a:latin typeface="+mn-lt"/>
              </a:rPr>
              <a:t>]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= 4 </a:t>
            </a:r>
            <a:r>
              <a:rPr lang="en-US" altLang="en-US" sz="1400" dirty="0" smtClean="0">
                <a:latin typeface="+mn-lt"/>
              </a:rPr>
              <a:t>× 10</a:t>
            </a:r>
            <a:r>
              <a:rPr lang="en-US" altLang="en-US" sz="1400" baseline="30000" dirty="0" smtClean="0">
                <a:latin typeface="+mn-lt"/>
              </a:rPr>
              <a:t>–9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i="1" dirty="0">
                <a:latin typeface="+mn-lt"/>
              </a:rPr>
              <a:t>M</a:t>
            </a:r>
            <a:r>
              <a:rPr lang="en-US" altLang="en-US" sz="1400" dirty="0">
                <a:latin typeface="+mn-lt"/>
              </a:rPr>
              <a:t>; </a:t>
            </a:r>
            <a:endParaRPr lang="en-US" altLang="en-US" sz="1400" dirty="0" smtClean="0">
              <a:latin typeface="+mn-lt"/>
            </a:endParaRPr>
          </a:p>
          <a:p>
            <a:pPr marL="283464" indent="-283464" eaLnBrk="0" hangingPunct="0">
              <a:defRPr/>
            </a:pPr>
            <a:r>
              <a:rPr lang="en-US" altLang="en-US" sz="1400" b="1" dirty="0" smtClean="0">
                <a:latin typeface="+mn-lt"/>
              </a:rPr>
              <a:t>(b)	</a:t>
            </a:r>
            <a:r>
              <a:rPr lang="en-US" sz="1400" dirty="0">
                <a:latin typeface="+mn-lt"/>
              </a:rPr>
              <a:t> [OH</a:t>
            </a:r>
            <a:r>
              <a:rPr lang="en-US" sz="1400" baseline="30000" dirty="0">
                <a:latin typeface="+mn-lt"/>
              </a:rPr>
              <a:t>–</a:t>
            </a:r>
            <a:r>
              <a:rPr lang="en-US" sz="1400" dirty="0">
                <a:latin typeface="+mn-lt"/>
              </a:rPr>
              <a:t>]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= 1 ×</a:t>
            </a:r>
            <a:r>
              <a:rPr lang="en-US" altLang="en-US" sz="1400" dirty="0" smtClean="0">
                <a:latin typeface="+mn-lt"/>
              </a:rPr>
              <a:t> 10</a:t>
            </a:r>
            <a:r>
              <a:rPr lang="en-US" altLang="en-US" sz="1400" baseline="30000" dirty="0" smtClean="0">
                <a:latin typeface="+mn-lt"/>
              </a:rPr>
              <a:t>–7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i="1" dirty="0">
                <a:latin typeface="+mn-lt"/>
              </a:rPr>
              <a:t>M</a:t>
            </a:r>
            <a:r>
              <a:rPr lang="en-US" altLang="en-US" sz="1400" dirty="0">
                <a:latin typeface="+mn-lt"/>
              </a:rPr>
              <a:t>;</a:t>
            </a:r>
          </a:p>
          <a:p>
            <a:pPr marL="283464" indent="-283464" eaLnBrk="0" hangingPunct="0">
              <a:defRPr/>
            </a:pPr>
            <a:r>
              <a:rPr lang="en-US" altLang="en-US" sz="1400" b="1" dirty="0">
                <a:latin typeface="+mn-lt"/>
              </a:rPr>
              <a:t>(</a:t>
            </a:r>
            <a:r>
              <a:rPr lang="en-US" altLang="en-US" sz="1400" b="1" dirty="0" smtClean="0">
                <a:latin typeface="+mn-lt"/>
              </a:rPr>
              <a:t>c)	</a:t>
            </a:r>
            <a:r>
              <a:rPr lang="en-US" sz="1400" dirty="0">
                <a:latin typeface="+mn-lt"/>
              </a:rPr>
              <a:t> [OH</a:t>
            </a:r>
            <a:r>
              <a:rPr lang="en-US" sz="1400" baseline="30000" dirty="0">
                <a:latin typeface="+mn-lt"/>
              </a:rPr>
              <a:t>–</a:t>
            </a:r>
            <a:r>
              <a:rPr lang="en-US" sz="1400" dirty="0">
                <a:latin typeface="+mn-lt"/>
              </a:rPr>
              <a:t>]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dirty="0">
                <a:latin typeface="+mn-lt"/>
              </a:rPr>
              <a:t>= 1 ×</a:t>
            </a:r>
            <a:r>
              <a:rPr lang="en-US" altLang="en-US" sz="1400" dirty="0" smtClean="0">
                <a:latin typeface="+mn-lt"/>
              </a:rPr>
              <a:t> 10</a:t>
            </a:r>
            <a:r>
              <a:rPr lang="en-US" altLang="en-US" sz="1400" baseline="30000" dirty="0" smtClean="0">
                <a:latin typeface="+mn-lt"/>
              </a:rPr>
              <a:t>–13</a:t>
            </a:r>
            <a:r>
              <a:rPr lang="en-US" altLang="en-US" sz="1400" dirty="0" smtClean="0">
                <a:latin typeface="+mn-lt"/>
              </a:rPr>
              <a:t> </a:t>
            </a:r>
            <a:r>
              <a:rPr lang="en-US" altLang="en-US" sz="1400" i="1" dirty="0">
                <a:latin typeface="+mn-lt"/>
              </a:rPr>
              <a:t>M</a:t>
            </a:r>
            <a:r>
              <a:rPr lang="en-US" altLang="en-US" sz="1400" dirty="0">
                <a:latin typeface="+mn-lt"/>
              </a:rPr>
              <a:t>.</a:t>
            </a:r>
          </a:p>
        </p:txBody>
      </p:sp>
      <p:sp>
        <p:nvSpPr>
          <p:cNvPr id="2053" name="Line 81"/>
          <p:cNvSpPr>
            <a:spLocks noChangeShapeType="1"/>
          </p:cNvSpPr>
          <p:nvPr/>
        </p:nvSpPr>
        <p:spPr bwMode="auto">
          <a:xfrm>
            <a:off x="304801" y="304800"/>
            <a:ext cx="15874" cy="2426311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9"/>
          <p:cNvSpPr>
            <a:spLocks noChangeShapeType="1"/>
          </p:cNvSpPr>
          <p:nvPr/>
        </p:nvSpPr>
        <p:spPr bwMode="auto">
          <a:xfrm>
            <a:off x="295275" y="309563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20674" y="762001"/>
            <a:ext cx="8440739" cy="26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976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547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21193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690813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31480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36052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40624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451961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283464" indent="-283464" eaLnBrk="0" hangingPunct="0">
              <a:defRPr/>
            </a:pPr>
            <a:r>
              <a:rPr lang="en-US" sz="1400" dirty="0" smtClean="0">
                <a:latin typeface="+mn-lt"/>
              </a:rPr>
              <a:t>Continued</a:t>
            </a:r>
            <a:endParaRPr lang="en-US" sz="1400" dirty="0">
              <a:latin typeface="+mn-lt"/>
            </a:endParaRPr>
          </a:p>
        </p:txBody>
      </p:sp>
      <p:sp>
        <p:nvSpPr>
          <p:cNvPr id="2056" name="Rectangle 58"/>
          <p:cNvSpPr>
            <a:spLocks noChangeArrowheads="1"/>
          </p:cNvSpPr>
          <p:nvPr/>
        </p:nvSpPr>
        <p:spPr bwMode="auto">
          <a:xfrm>
            <a:off x="317500" y="396875"/>
            <a:ext cx="844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282825" indent="-2282825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charset="0"/>
              </a:rPr>
              <a:t>Sample Exercise </a:t>
            </a:r>
            <a:r>
              <a:rPr lang="en-US" altLang="en-US" b="1" dirty="0" smtClean="0">
                <a:solidFill>
                  <a:srgbClr val="3366FF"/>
                </a:solidFill>
                <a:latin typeface="Arial" charset="0"/>
              </a:rPr>
              <a:t>16.4</a:t>
            </a:r>
            <a:r>
              <a:rPr lang="en-US" altLang="en-US" b="1" dirty="0" smtClean="0">
                <a:solidFill>
                  <a:srgbClr val="4C4BE5"/>
                </a:solidFill>
                <a:latin typeface="Arial" charset="0"/>
              </a:rPr>
              <a:t> </a:t>
            </a:r>
            <a:r>
              <a:rPr lang="en-US" altLang="en-US" b="1" dirty="0">
                <a:latin typeface="Arial" charset="0"/>
              </a:rPr>
              <a:t>Calculating </a:t>
            </a:r>
            <a:r>
              <a:rPr lang="en-US" altLang="en-US" b="1" dirty="0" smtClean="0">
                <a:latin typeface="Arial" charset="0"/>
              </a:rPr>
              <a:t>[H</a:t>
            </a:r>
            <a:r>
              <a:rPr lang="en-US" altLang="en-US" b="1" baseline="30000" dirty="0" smtClean="0">
                <a:latin typeface="Arial" charset="0"/>
              </a:rPr>
              <a:t>+</a:t>
            </a:r>
            <a:r>
              <a:rPr lang="en-US" altLang="en-US" b="1" dirty="0" smtClean="0">
                <a:latin typeface="Arial" charset="0"/>
              </a:rPr>
              <a:t>] </a:t>
            </a:r>
            <a:r>
              <a:rPr lang="en-US" altLang="en-US" b="1" dirty="0">
                <a:latin typeface="Arial" charset="0"/>
              </a:rPr>
              <a:t>for Pure Water</a:t>
            </a:r>
          </a:p>
        </p:txBody>
      </p:sp>
      <p:sp>
        <p:nvSpPr>
          <p:cNvPr id="2057" name="Line 89"/>
          <p:cNvSpPr>
            <a:spLocks noChangeShapeType="1"/>
          </p:cNvSpPr>
          <p:nvPr/>
        </p:nvSpPr>
        <p:spPr bwMode="auto">
          <a:xfrm>
            <a:off x="311944" y="2731111"/>
            <a:ext cx="440531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19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MERGEFILE" val="\\.host\Shared Folders\gexinc On My Mac\Desktop\TRANSFER\47191\04 Sample Chapter.xls"/>
  <p:tag name="MMPROD_NEXTUNIQUEID" val="10009"/>
  <p:tag name="MMPROD_UIDATA" val="&lt;database version=&quot;8.0&quot;&gt;&lt;object type=&quot;1&quot; unique_id=&quot;10001&quot;&gt;&lt;object type=&quot;2&quot; unique_id=&quot;10039&quot;&gt;&lt;object type=&quot;3&quot; unique_id=&quot;10040&quot;&gt;&lt;property id=&quot;20148&quot; value=&quot;5&quot;/&gt;&lt;property id=&quot;20300&quot; value=&quot;Slide 1&quot;/&gt;&lt;property id=&quot;20307&quot; value=&quot;256&quot;/&gt;&lt;/object&gt;&lt;object type=&quot;3&quot; unique_id=&quot;10041&quot;&gt;&lt;property id=&quot;20148&quot; value=&quot;5&quot;/&gt;&lt;property id=&quot;20300&quot; value=&quot;Slide 2&quot;/&gt;&lt;property id=&quot;20307&quot; value=&quot;270&quot;/&gt;&lt;/object&gt;&lt;object type=&quot;3&quot; unique_id=&quot;10042&quot;&gt;&lt;property id=&quot;20148&quot; value=&quot;5&quot;/&gt;&lt;property id=&quot;20300&quot; value=&quot;Slide 3&quot;/&gt;&lt;property id=&quot;20307&quot; value=&quot;269&quot;/&gt;&lt;/object&gt;&lt;object type=&quot;3&quot; unique_id=&quot;10043&quot;&gt;&lt;property id=&quot;20148&quot; value=&quot;5&quot;/&gt;&lt;property id=&quot;20300&quot; value=&quot;Slide 4&quot;/&gt;&lt;property id=&quot;20307&quot; value=&quot;268&quot;/&gt;&lt;/object&gt;&lt;object type=&quot;3&quot; unique_id=&quot;10044&quot;&gt;&lt;property id=&quot;20148&quot; value=&quot;5&quot;/&gt;&lt;property id=&quot;20300&quot; value=&quot;Slide 5&quot;/&gt;&lt;property id=&quot;20307&quot; value=&quot;267&quot;/&gt;&lt;/object&gt;&lt;object type=&quot;3&quot; unique_id=&quot;10045&quot;&gt;&lt;property id=&quot;20148&quot; value=&quot;5&quot;/&gt;&lt;property id=&quot;20300&quot; value=&quot;Slide 6&quot;/&gt;&lt;property id=&quot;20307&quot; value=&quot;272&quot;/&gt;&lt;/object&gt;&lt;object type=&quot;3&quot; unique_id=&quot;10046&quot;&gt;&lt;property id=&quot;20148&quot; value=&quot;5&quot;/&gt;&lt;property id=&quot;20300&quot; value=&quot;Slide 7&quot;/&gt;&lt;property id=&quot;20307&quot; value=&quot;266&quot;/&gt;&lt;/object&gt;&lt;object type=&quot;3&quot; unique_id=&quot;10047&quot;&gt;&lt;property id=&quot;20148&quot; value=&quot;5&quot;/&gt;&lt;property id=&quot;20300&quot; value=&quot;Slide 8&quot;/&gt;&lt;property id=&quot;20307&quot; value=&quot;265&quot;/&gt;&lt;/object&gt;&lt;object type=&quot;3&quot; unique_id=&quot;10048&quot;&gt;&lt;property id=&quot;20148&quot; value=&quot;5&quot;/&gt;&lt;property id=&quot;20300&quot; value=&quot;Slide 9&quot;/&gt;&lt;property id=&quot;20307&quot; value=&quot;264&quot;/&gt;&lt;/object&gt;&lt;object type=&quot;3&quot; unique_id=&quot;10049&quot;&gt;&lt;property id=&quot;20148&quot; value=&quot;5&quot;/&gt;&lt;property id=&quot;20300&quot; value=&quot;Slide 10&quot;/&gt;&lt;property id=&quot;20307&quot; value=&quot;271&quot;/&gt;&lt;/object&gt;&lt;object type=&quot;3&quot; unique_id=&quot;10050&quot;&gt;&lt;property id=&quot;20148&quot; value=&quot;5&quot;/&gt;&lt;property id=&quot;20300&quot; value=&quot;Slide 11&quot;/&gt;&lt;property id=&quot;20307&quot; value=&quot;263&quot;/&gt;&lt;/object&gt;&lt;object type=&quot;3&quot; unique_id=&quot;10051&quot;&gt;&lt;property id=&quot;20148&quot; value=&quot;5&quot;/&gt;&lt;property id=&quot;20300&quot; value=&quot;Slide 13&quot;/&gt;&lt;property id=&quot;20307&quot; value=&quot;262&quot;/&gt;&lt;/object&gt;&lt;object type=&quot;3&quot; unique_id=&quot;10052&quot;&gt;&lt;property id=&quot;20148&quot; value=&quot;5&quot;/&gt;&lt;property id=&quot;20300&quot; value=&quot;Slide 12&quot;/&gt;&lt;property id=&quot;20307&quot; value=&quot;261&quot;/&gt;&lt;/object&gt;&lt;object type=&quot;3&quot; unique_id=&quot;11956&quot;&gt;&lt;property id=&quot;20148&quot; value=&quot;5&quot;/&gt;&lt;property id=&quot;20300&quot; value=&quot;Slide 14&quot;/&gt;&lt;property id=&quot;20307&quot; value=&quot;273&quot;/&gt;&lt;/object&gt;&lt;object type=&quot;3&quot; unique_id=&quot;11957&quot;&gt;&lt;property id=&quot;20148&quot; value=&quot;5&quot;/&gt;&lt;property id=&quot;20300&quot; value=&quot;Slide 15&quot;/&gt;&lt;property id=&quot;20307&quot; value=&quot;274&quot;/&gt;&lt;/object&gt;&lt;object type=&quot;3&quot; unique_id=&quot;12302&quot;&gt;&lt;property id=&quot;20148&quot; value=&quot;5&quot;/&gt;&lt;property id=&quot;20300&quot; value=&quot;Slide 16&quot;/&gt;&lt;property id=&quot;20307&quot; value=&quot;275&quot;/&gt;&lt;/object&gt;&lt;object type=&quot;3&quot; unique_id=&quot;12303&quot;&gt;&lt;property id=&quot;20148&quot; value=&quot;5&quot;/&gt;&lt;property id=&quot;20300&quot; value=&quot;Slide 17&quot;/&gt;&lt;property id=&quot;20307&quot; value=&quot;276&quot;/&gt;&lt;/object&gt;&lt;object type=&quot;3&quot; unique_id=&quot;12476&quot;&gt;&lt;property id=&quot;20148&quot; value=&quot;5&quot;/&gt;&lt;property id=&quot;20300&quot; value=&quot;Slide 18&quot;/&gt;&lt;property id=&quot;20307&quot; value=&quot;277&quot;/&gt;&lt;/object&gt;&lt;object type=&quot;3&quot; unique_id=&quot;12477&quot;&gt;&lt;property id=&quot;20148&quot; value=&quot;5&quot;/&gt;&lt;property id=&quot;20300&quot; value=&quot;Slide 19&quot;/&gt;&lt;property id=&quot;20307&quot; value=&quot;278&quot;/&gt;&lt;/object&gt;&lt;object type=&quot;3&quot; unique_id=&quot;12562&quot;&gt;&lt;property id=&quot;20148&quot; value=&quot;5&quot;/&gt;&lt;property id=&quot;20300&quot; value=&quot;Slide 20&quot;/&gt;&lt;property id=&quot;20307&quot; value=&quot;279&quot;/&gt;&lt;/object&gt;&lt;object type=&quot;3&quot; unique_id=&quot;12563&quot;&gt;&lt;property id=&quot;20148&quot; value=&quot;5&quot;/&gt;&lt;property id=&quot;20300&quot; value=&quot;Slide 21&quot;/&gt;&lt;property id=&quot;20307&quot; value=&quot;280&quot;/&gt;&lt;/object&gt;&lt;object type=&quot;3&quot; unique_id=&quot;12702&quot;&gt;&lt;property id=&quot;20148&quot; value=&quot;5&quot;/&gt;&lt;property id=&quot;20300&quot; value=&quot;Slide 22&quot;/&gt;&lt;property id=&quot;20307&quot; value=&quot;281&quot;/&gt;&lt;/object&gt;&lt;object type=&quot;3&quot; unique_id=&quot;12703&quot;&gt;&lt;property id=&quot;20148&quot; value=&quot;5&quot;/&gt;&lt;property id=&quot;20300&quot; value=&quot;Slide 23&quot;/&gt;&lt;property id=&quot;20307&quot; value=&quot;282&quot;/&gt;&lt;/object&gt;&lt;object type=&quot;3&quot; unique_id=&quot;12854&quot;&gt;&lt;property id=&quot;20148&quot; value=&quot;5&quot;/&gt;&lt;property id=&quot;20300&quot; value=&quot;Slide 24&quot;/&gt;&lt;property id=&quot;20307&quot; value=&quot;283&quot;/&gt;&lt;/object&gt;&lt;object type=&quot;3&quot; unique_id=&quot;12855&quot;&gt;&lt;property id=&quot;20148&quot; value=&quot;5&quot;/&gt;&lt;property id=&quot;20300&quot; value=&quot;Slide 25&quot;/&gt;&lt;property id=&quot;20307&quot; value=&quot;284&quot;/&gt;&lt;/object&gt;&lt;object type=&quot;3&quot; unique_id=&quot;13018&quot;&gt;&lt;property id=&quot;20148&quot; value=&quot;5&quot;/&gt;&lt;property id=&quot;20300&quot; value=&quot;Slide 26&quot;/&gt;&lt;property id=&quot;20307&quot; value=&quot;285&quot;/&gt;&lt;/object&gt;&lt;object type=&quot;3&quot; unique_id=&quot;13019&quot;&gt;&lt;property id=&quot;20148&quot; value=&quot;5&quot;/&gt;&lt;property id=&quot;20300&quot; value=&quot;Slide 27&quot;/&gt;&lt;property id=&quot;20307&quot; value=&quot;286&quot;/&gt;&lt;/object&gt;&lt;object type=&quot;3&quot; unique_id=&quot;13107&quot;&gt;&lt;property id=&quot;20148&quot; value=&quot;5&quot;/&gt;&lt;property id=&quot;20300&quot; value=&quot;Slide 28&quot;/&gt;&lt;property id=&quot;20307&quot; value=&quot;287&quot;/&gt;&lt;/object&gt;&lt;object type=&quot;3&quot; unique_id=&quot;13408&quot;&gt;&lt;property id=&quot;20148&quot; value=&quot;5&quot;/&gt;&lt;property id=&quot;20300&quot; value=&quot;Slide 29&quot;/&gt;&lt;property id=&quot;20307&quot; value=&quot;288&quot;/&gt;&lt;/object&gt;&lt;object type=&quot;3&quot; unique_id=&quot;13409&quot;&gt;&lt;property id=&quot;20148&quot; value=&quot;5&quot;/&gt;&lt;property id=&quot;20300&quot; value=&quot;Slide 30&quot;/&gt;&lt;property id=&quot;20307&quot; value=&quot;289&quot;/&gt;&lt;/object&gt;&lt;object type=&quot;3&quot; unique_id=&quot;13698&quot;&gt;&lt;property id=&quot;20148&quot; value=&quot;5&quot;/&gt;&lt;property id=&quot;20300&quot; value=&quot;Slide 31&quot;/&gt;&lt;property id=&quot;20307&quot; value=&quot;290&quot;/&gt;&lt;/object&gt;&lt;object type=&quot;3&quot; unique_id=&quot;13699&quot;&gt;&lt;property id=&quot;20148&quot; value=&quot;5&quot;/&gt;&lt;property id=&quot;20300&quot; value=&quot;Slide 32&quot;/&gt;&lt;property id=&quot;20307&quot; value=&quot;291&quot;/&gt;&lt;/object&gt;&lt;object type=&quot;3&quot; unique_id=&quot;13700&quot;&gt;&lt;property id=&quot;20148&quot; value=&quot;5&quot;/&gt;&lt;property id=&quot;20300&quot; value=&quot;Slide 33&quot;/&gt;&lt;property id=&quot;20307&quot; value=&quot;292&quot;/&gt;&lt;/object&gt;&lt;object type=&quot;3&quot; unique_id=&quot;14122&quot;&gt;&lt;property id=&quot;20148&quot; value=&quot;5&quot;/&gt;&lt;property id=&quot;20300&quot; value=&quot;Slide 34&quot;/&gt;&lt;property id=&quot;20307&quot; value=&quot;293&quot;/&gt;&lt;/object&gt;&lt;object type=&quot;3&quot; unique_id=&quot;14123&quot;&gt;&lt;property id=&quot;20148&quot; value=&quot;5&quot;/&gt;&lt;property id=&quot;20300&quot; value=&quot;Slide 35&quot;/&gt;&lt;property id=&quot;20307&quot; value=&quot;294&quot;/&gt;&lt;/object&gt;&lt;object type=&quot;3&quot; unique_id=&quot;14124&quot;&gt;&lt;property id=&quot;20148&quot; value=&quot;5&quot;/&gt;&lt;property id=&quot;20300&quot; value=&quot;Slide 36&quot;/&gt;&lt;property id=&quot;20307&quot; value=&quot;295&quot;/&gt;&lt;/object&gt;&lt;object type=&quot;3&quot; unique_id=&quot;14126&quot;&gt;&lt;property id=&quot;20148&quot; value=&quot;5&quot;/&gt;&lt;property id=&quot;20300&quot; value=&quot;Slide 37&quot;/&gt;&lt;property id=&quot;20307&quot; value=&quot;296&quot;/&gt;&lt;/object&gt;&lt;object type=&quot;3&quot; unique_id=&quot;14127&quot;&gt;&lt;property id=&quot;20148&quot; value=&quot;5&quot;/&gt;&lt;property id=&quot;20300&quot; value=&quot;Slide 38&quot;/&gt;&lt;property id=&quot;20307&quot; value=&quot;297&quot;/&gt;&lt;/object&gt;&lt;object type=&quot;3&quot; unique_id=&quot;14128&quot;&gt;&lt;property id=&quot;20148&quot; value=&quot;5&quot;/&gt;&lt;property id=&quot;20300&quot; value=&quot;Slide 39&quot;/&gt;&lt;property id=&quot;20307&quot; value=&quot;298&quot;/&gt;&lt;/object&gt;&lt;object type=&quot;3&quot; unique_id=&quot;14129&quot;&gt;&lt;property id=&quot;20148&quot; value=&quot;5&quot;/&gt;&lt;property id=&quot;20300&quot; value=&quot;Slide 40&quot;/&gt;&lt;property id=&quot;20307&quot; value=&quot;299&quot;/&gt;&lt;/object&gt;&lt;object type=&quot;3&quot; unique_id=&quot;14130&quot;&gt;&lt;property id=&quot;20148&quot; value=&quot;5&quot;/&gt;&lt;property id=&quot;20300&quot; value=&quot;Slide 41&quot;/&gt;&lt;property id=&quot;20307&quot; value=&quot;300&quot;/&gt;&lt;/object&gt;&lt;object type=&quot;3&quot; unique_id=&quot;14131&quot;&gt;&lt;property id=&quot;20148&quot; value=&quot;5&quot;/&gt;&lt;property id=&quot;20300&quot; value=&quot;Slide 42&quot;/&gt;&lt;property id=&quot;20307&quot; value=&quot;301&quot;/&gt;&lt;/object&gt;&lt;object type=&quot;3&quot; unique_id=&quot;14132&quot;&gt;&lt;property id=&quot;20148&quot; value=&quot;5&quot;/&gt;&lt;property id=&quot;20300&quot; value=&quot;Slide 43&quot;/&gt;&lt;property id=&quot;20307&quot; value=&quot;302&quot;/&gt;&lt;/object&gt;&lt;object type=&quot;3&quot; unique_id=&quot;14133&quot;&gt;&lt;property id=&quot;20148&quot; value=&quot;5&quot;/&gt;&lt;property id=&quot;20300&quot; value=&quot;Slide 45&quot;/&gt;&lt;property id=&quot;20307&quot; value=&quot;303&quot;/&gt;&lt;/object&gt;&lt;object type=&quot;3&quot; unique_id=&quot;14134&quot;&gt;&lt;property id=&quot;20148&quot; value=&quot;5&quot;/&gt;&lt;property id=&quot;20300&quot; value=&quot;Slide 46&quot;/&gt;&lt;property id=&quot;20307&quot; value=&quot;304&quot;/&gt;&lt;/object&gt;&lt;object type=&quot;3&quot; unique_id=&quot;14135&quot;&gt;&lt;property id=&quot;20148&quot; value=&quot;5&quot;/&gt;&lt;property id=&quot;20300&quot; value=&quot;Slide 47&quot;/&gt;&lt;property id=&quot;20307&quot; value=&quot;305&quot;/&gt;&lt;/object&gt;&lt;object type=&quot;3&quot; unique_id=&quot;14136&quot;&gt;&lt;property id=&quot;20148&quot; value=&quot;5&quot;/&gt;&lt;property id=&quot;20300&quot; value=&quot;Slide 48&quot;/&gt;&lt;property id=&quot;20307&quot; value=&quot;306&quot;/&gt;&lt;/object&gt;&lt;object type=&quot;3&quot; unique_id=&quot;14432&quot;&gt;&lt;property id=&quot;20148&quot; value=&quot;5&quot;/&gt;&lt;property id=&quot;20300&quot; value=&quot;Slide 44&quot;/&gt;&lt;property id=&quot;20307&quot; value=&quot;307&quot;/&gt;&lt;/object&gt;&lt;/object&gt;&lt;object type=&quot;8&quot; unique_id=&quot;10075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Worked_Examples">
  <a:themeElements>
    <a:clrScheme name="Worked_Exampl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orked_Examples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8000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8099" dir="2700000" algn="ctr" rotWithShape="0">
                  <a:schemeClr val="bg2">
                    <a:alpha val="74997"/>
                  </a:schemeClr>
                </a:outerShdw>
              </a:effectLst>
            </a14:hiddenEffects>
          </a:ext>
        </a:extLst>
      </a:spPr>
      <a:bodyPr wrap="none">
        <a:spAutoFit/>
      </a:bodyPr>
      <a:lstStyle>
        <a:defPPr marL="2282825" indent="-2282825">
          <a:defRPr sz="1400" dirty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2282825" marR="0" indent="-2282825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48" charset="-128"/>
          </a:defRPr>
        </a:defPPr>
      </a:lstStyle>
    </a:lnDef>
  </a:objectDefaults>
  <a:extraClrSchemeLst>
    <a:extraClrScheme>
      <a:clrScheme name="Worked_Exampl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ked_Exampl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ked_Exampl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ked_Exampl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ked_Exampl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ked_Exampl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ked_Exampl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ked_Exampl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ked_Exampl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ked_Exampl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ked_Exampl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ked_Exampl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Worked_Examples</Template>
  <TotalTime>7532</TotalTime>
  <Words>5790</Words>
  <Application>Microsoft Macintosh PowerPoint</Application>
  <PresentationFormat>On-screen Show (4:3)</PresentationFormat>
  <Paragraphs>889</Paragraphs>
  <Slides>56</Slides>
  <Notes>56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Worked_Examples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GEX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gexinc</dc:creator>
  <cp:lastModifiedBy>admin</cp:lastModifiedBy>
  <cp:revision>1193</cp:revision>
  <cp:lastPrinted>2017-03-24T13:25:05Z</cp:lastPrinted>
  <dcterms:created xsi:type="dcterms:W3CDTF">2013-09-13T12:48:59Z</dcterms:created>
  <dcterms:modified xsi:type="dcterms:W3CDTF">2017-08-16T17:25:27Z</dcterms:modified>
</cp:coreProperties>
</file>