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271" r:id="rId3"/>
    <p:sldId id="272" r:id="rId4"/>
    <p:sldId id="273" r:id="rId5"/>
    <p:sldId id="275" r:id="rId6"/>
    <p:sldId id="274" r:id="rId7"/>
    <p:sldId id="277" r:id="rId8"/>
    <p:sldId id="278" r:id="rId9"/>
    <p:sldId id="280" r:id="rId10"/>
    <p:sldId id="279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2" r:id="rId32"/>
    <p:sldId id="301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0" r:id="rId41"/>
    <p:sldId id="311" r:id="rId42"/>
    <p:sldId id="312" r:id="rId43"/>
    <p:sldId id="313" r:id="rId44"/>
    <p:sldId id="315" r:id="rId45"/>
    <p:sldId id="316" r:id="rId46"/>
    <p:sldId id="317" r:id="rId47"/>
    <p:sldId id="318" r:id="rId48"/>
  </p:sldIdLst>
  <p:sldSz cx="9144000" cy="6858000" type="screen4x3"/>
  <p:notesSz cx="7315200" cy="9601200"/>
  <p:custDataLst>
    <p:tags r:id="rId5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4C4BE5"/>
    <a:srgbClr val="E65106"/>
    <a:srgbClr val="FFB650"/>
    <a:srgbClr val="55B2B9"/>
    <a:srgbClr val="ED1A3B"/>
    <a:srgbClr val="0066B3"/>
    <a:srgbClr val="F58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5" autoAdjust="0"/>
    <p:restoredTop sz="94383" autoAdjust="0"/>
  </p:normalViewPr>
  <p:slideViewPr>
    <p:cSldViewPr snapToGrid="0" showGuides="1">
      <p:cViewPr varScale="1">
        <p:scale>
          <a:sx n="103" d="100"/>
          <a:sy n="103" d="100"/>
        </p:scale>
        <p:origin x="-200" y="-104"/>
      </p:cViewPr>
      <p:guideLst>
        <p:guide orient="horz" pos="426"/>
        <p:guide orient="horz" pos="618"/>
        <p:guide pos="47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-1800" y="-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handoutMaster" Target="handoutMasters/handoutMaster1.xml"/><Relationship Id="rId51" Type="http://schemas.openxmlformats.org/officeDocument/2006/relationships/printerSettings" Target="printerSettings/printerSettings1.bin"/><Relationship Id="rId52" Type="http://schemas.openxmlformats.org/officeDocument/2006/relationships/tags" Target="tags/tag1.xml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spcBef>
                <a:spcPct val="50000"/>
              </a:spcBef>
              <a:defRPr sz="1300"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spcBef>
                <a:spcPct val="50000"/>
              </a:spcBef>
              <a:defRPr sz="1300"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fld id="{54D44E16-3763-4907-85FA-EE9EC73234FD}" type="datetimeFigureOut">
              <a:rPr lang="en-US"/>
              <a:pPr>
                <a:defRPr/>
              </a:pPr>
              <a:t>8/16/17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spcBef>
                <a:spcPct val="50000"/>
              </a:spcBef>
              <a:defRPr sz="1300"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spcBef>
                <a:spcPct val="50000"/>
              </a:spcBef>
              <a:defRPr sz="1300"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fld id="{751BCE83-DE87-4CD7-953F-EA26CDD99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7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300"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300"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300"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300"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fld id="{75EB2769-3A87-436C-BD67-5934C6390B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142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1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10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11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12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13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14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15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16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17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18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19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2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20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21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22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23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24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25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26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27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28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29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3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30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31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32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33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34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35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36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37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38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39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4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40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41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42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43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44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45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46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47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5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6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7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8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9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20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1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206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04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9541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85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45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315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3072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3944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6572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Line 10"/>
          <p:cNvSpPr>
            <a:spLocks noChangeShapeType="1"/>
          </p:cNvSpPr>
          <p:nvPr/>
        </p:nvSpPr>
        <p:spPr bwMode="auto">
          <a:xfrm>
            <a:off x="0" y="6210300"/>
            <a:ext cx="914082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Rectangle 12"/>
          <p:cNvSpPr>
            <a:spLocks noChangeArrowheads="1"/>
          </p:cNvSpPr>
          <p:nvPr/>
        </p:nvSpPr>
        <p:spPr bwMode="auto">
          <a:xfrm>
            <a:off x="6019800" y="6321425"/>
            <a:ext cx="312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7" dir="2700000" algn="ctr" rotWithShape="0">
                    <a:schemeClr val="bg2">
                      <a:alpha val="75000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  <a:defRPr/>
            </a:pPr>
            <a:r>
              <a:rPr lang="en-US" altLang="en-US" sz="10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© 2018 Pearson Education, Inc.</a:t>
            </a:r>
          </a:p>
        </p:txBody>
      </p:sp>
      <p:sp>
        <p:nvSpPr>
          <p:cNvPr id="1030" name="Text Box 13"/>
          <p:cNvSpPr txBox="1">
            <a:spLocks noChangeArrowheads="1"/>
          </p:cNvSpPr>
          <p:nvPr/>
        </p:nvSpPr>
        <p:spPr bwMode="auto">
          <a:xfrm>
            <a:off x="0" y="6324600"/>
            <a:ext cx="5230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9pPr>
          </a:lstStyle>
          <a:p>
            <a:pPr eaLnBrk="0" hangingPunct="0">
              <a:defRPr/>
            </a:pPr>
            <a:r>
              <a:rPr lang="en-US" sz="1000" i="1" dirty="0" smtClean="0">
                <a:latin typeface="Arial" charset="0"/>
              </a:rPr>
              <a:t>Chemistry: The Central Science</a:t>
            </a:r>
            <a:r>
              <a:rPr lang="en-US" sz="1000" dirty="0" smtClean="0">
                <a:latin typeface="Arial" charset="0"/>
              </a:rPr>
              <a:t>, 14th </a:t>
            </a:r>
            <a:r>
              <a:rPr lang="en-US" sz="1000" dirty="0">
                <a:latin typeface="Arial" charset="0"/>
              </a:rPr>
              <a:t>Edition</a:t>
            </a:r>
            <a:endParaRPr lang="en-US" sz="1000" dirty="0">
              <a:solidFill>
                <a:schemeClr val="tx2"/>
              </a:solidFill>
              <a:latin typeface="Arial" charset="0"/>
            </a:endParaRPr>
          </a:p>
          <a:p>
            <a:pPr eaLnBrk="0" hangingPunct="0">
              <a:defRPr/>
            </a:pPr>
            <a:r>
              <a:rPr lang="en-US" sz="1000" dirty="0" smtClean="0">
                <a:latin typeface="Helvetica"/>
                <a:ea typeface="Times"/>
              </a:rPr>
              <a:t>Brown/</a:t>
            </a:r>
            <a:r>
              <a:rPr lang="en-US" sz="1000" dirty="0" err="1" smtClean="0">
                <a:latin typeface="Helvetica"/>
                <a:ea typeface="Times"/>
              </a:rPr>
              <a:t>LeMay</a:t>
            </a:r>
            <a:r>
              <a:rPr lang="en-US" sz="1000" dirty="0" smtClean="0">
                <a:latin typeface="Helvetica"/>
                <a:ea typeface="Times"/>
              </a:rPr>
              <a:t>/</a:t>
            </a:r>
            <a:r>
              <a:rPr lang="en-US" sz="1000" dirty="0" err="1" smtClean="0">
                <a:latin typeface="Helvetica"/>
                <a:ea typeface="Times"/>
              </a:rPr>
              <a:t>Bursten</a:t>
            </a:r>
            <a:r>
              <a:rPr lang="en-US" sz="1000" dirty="0" smtClean="0">
                <a:latin typeface="Helvetica"/>
                <a:ea typeface="Times"/>
              </a:rPr>
              <a:t>/Murphy/Woodward/</a:t>
            </a:r>
            <a:r>
              <a:rPr lang="en-US" sz="1000" dirty="0" err="1" smtClean="0">
                <a:latin typeface="Helvetica"/>
                <a:ea typeface="Times"/>
              </a:rPr>
              <a:t>Stoltzfus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4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4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4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4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4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4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4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6.jpg"/><Relationship Id="rId5" Type="http://schemas.openxmlformats.org/officeDocument/2006/relationships/image" Target="../media/image17.jpg"/><Relationship Id="rId6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9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g"/><Relationship Id="rId5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5.jpg"/><Relationship Id="rId5" Type="http://schemas.openxmlformats.org/officeDocument/2006/relationships/image" Target="../media/image26.jpg"/><Relationship Id="rId6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28.jpg"/><Relationship Id="rId6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4" Type="http://schemas.openxmlformats.org/officeDocument/2006/relationships/image" Target="../media/image3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991313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5" y="2002199"/>
            <a:ext cx="8723313" cy="1667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altLang="en-US" sz="1600" b="1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Solution</a:t>
            </a: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</a:rPr>
              <a:t>Analyze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We are given a redox equation and asked to identify </a:t>
            </a:r>
            <a:r>
              <a:rPr lang="en-US" altLang="en-US" sz="1400" dirty="0" smtClean="0">
                <a:latin typeface="+mn-lt"/>
              </a:rPr>
              <a:t>the substance </a:t>
            </a:r>
            <a:r>
              <a:rPr lang="en-US" altLang="en-US" sz="1400" dirty="0">
                <a:latin typeface="+mn-lt"/>
              </a:rPr>
              <a:t>oxidized and the substance reduced and to label the </a:t>
            </a:r>
            <a:r>
              <a:rPr lang="en-US" altLang="en-US" sz="1400" dirty="0" smtClean="0">
                <a:latin typeface="+mn-lt"/>
              </a:rPr>
              <a:t>oxidizing agent </a:t>
            </a:r>
            <a:r>
              <a:rPr lang="en-US" altLang="en-US" sz="1400" dirty="0">
                <a:latin typeface="+mn-lt"/>
              </a:rPr>
              <a:t>and the reducing agent.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</a:rPr>
              <a:t>Plan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First, we use the rules outlined earlier </a:t>
            </a:r>
            <a:r>
              <a:rPr lang="en-US" altLang="en-US" sz="1400" dirty="0" smtClean="0">
                <a:latin typeface="+mn-lt"/>
              </a:rPr>
              <a:t>          </a:t>
            </a:r>
            <a:r>
              <a:rPr lang="en-US" altLang="en-US" sz="1400" dirty="0" smtClean="0">
                <a:solidFill>
                  <a:srgbClr val="00B0F0"/>
                </a:solidFill>
                <a:latin typeface="+mn-lt"/>
              </a:rPr>
              <a:t>(</a:t>
            </a:r>
            <a:r>
              <a:rPr lang="en-US" altLang="en-US" sz="1400" dirty="0">
                <a:solidFill>
                  <a:srgbClr val="00B0F0"/>
                </a:solidFill>
                <a:latin typeface="+mn-lt"/>
              </a:rPr>
              <a:t>Section 4.4)</a:t>
            </a:r>
            <a:r>
              <a:rPr lang="en-US" altLang="en-US" sz="1400" dirty="0">
                <a:latin typeface="+mn-lt"/>
              </a:rPr>
              <a:t> </a:t>
            </a:r>
            <a:r>
              <a:rPr lang="en-US" altLang="en-US" sz="1400" dirty="0" smtClean="0">
                <a:latin typeface="+mn-lt"/>
              </a:rPr>
              <a:t>to assign </a:t>
            </a:r>
            <a:r>
              <a:rPr lang="en-US" altLang="en-US" sz="1400" dirty="0">
                <a:latin typeface="+mn-lt"/>
              </a:rPr>
              <a:t>oxidation states, or numbers, to all the atoms and </a:t>
            </a:r>
            <a:r>
              <a:rPr lang="en-US" altLang="en-US" sz="1400" dirty="0" smtClean="0">
                <a:latin typeface="+mn-lt"/>
              </a:rPr>
              <a:t>determine which </a:t>
            </a:r>
            <a:r>
              <a:rPr lang="en-US" altLang="en-US" sz="1400" dirty="0">
                <a:latin typeface="+mn-lt"/>
              </a:rPr>
              <a:t>elements change oxidation state. Second, we </a:t>
            </a:r>
            <a:r>
              <a:rPr lang="en-US" altLang="en-US" sz="1400" dirty="0" smtClean="0">
                <a:latin typeface="+mn-lt"/>
              </a:rPr>
              <a:t>apply the </a:t>
            </a:r>
            <a:r>
              <a:rPr lang="en-US" altLang="en-US" sz="1400" dirty="0">
                <a:latin typeface="+mn-lt"/>
              </a:rPr>
              <a:t>definitions of oxidation and reduction</a:t>
            </a:r>
            <a:r>
              <a:rPr lang="en-US" altLang="en-US" sz="1400" dirty="0" smtClean="0">
                <a:latin typeface="+mn-lt"/>
              </a:rPr>
              <a:t>.</a:t>
            </a: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>
                <a:latin typeface="+mn-lt"/>
              </a:rPr>
              <a:t>Solve</a:t>
            </a: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 </a:t>
            </a: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The </a:t>
            </a:r>
            <a:r>
              <a:rPr lang="en-US" altLang="en-US" sz="1400" dirty="0">
                <a:latin typeface="+mn-lt"/>
              </a:rPr>
              <a:t>oxidation state of Cd increases from 0 to +2, and that of </a:t>
            </a:r>
            <a:r>
              <a:rPr lang="en-US" altLang="en-US" sz="1400" dirty="0" smtClean="0">
                <a:latin typeface="+mn-lt"/>
              </a:rPr>
              <a:t>Ni decreases </a:t>
            </a:r>
            <a:r>
              <a:rPr lang="en-US" altLang="en-US" sz="1400" dirty="0">
                <a:latin typeface="+mn-lt"/>
              </a:rPr>
              <a:t>from +4 to +2. Thus, the Cd atom is oxidized (</a:t>
            </a:r>
            <a:r>
              <a:rPr lang="en-US" altLang="en-US" sz="1400" dirty="0" smtClean="0">
                <a:latin typeface="+mn-lt"/>
              </a:rPr>
              <a:t>loses electrons</a:t>
            </a:r>
            <a:r>
              <a:rPr lang="en-US" altLang="en-US" sz="1400" dirty="0">
                <a:latin typeface="+mn-lt"/>
              </a:rPr>
              <a:t>) and is the reducing agent. The oxidation state of Ni decreases as NiO</a:t>
            </a:r>
            <a:r>
              <a:rPr lang="en-US" altLang="en-US" sz="1400" baseline="-25000" dirty="0">
                <a:latin typeface="+mn-lt"/>
              </a:rPr>
              <a:t>2</a:t>
            </a:r>
            <a:r>
              <a:rPr lang="en-US" altLang="en-US" sz="1400" dirty="0">
                <a:latin typeface="+mn-lt"/>
              </a:rPr>
              <a:t> is converted into </a:t>
            </a:r>
            <a:r>
              <a:rPr lang="en-US" altLang="en-US" sz="1400" dirty="0" smtClean="0">
                <a:latin typeface="+mn-lt"/>
              </a:rPr>
              <a:t>Ni(OH)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>
                <a:latin typeface="+mn-lt"/>
              </a:rPr>
              <a:t>. Thus, NiO</a:t>
            </a:r>
            <a:r>
              <a:rPr lang="en-US" altLang="en-US" sz="1400" baseline="-25000" dirty="0">
                <a:latin typeface="+mn-lt"/>
              </a:rPr>
              <a:t>2</a:t>
            </a:r>
            <a:r>
              <a:rPr lang="en-US" altLang="en-US" sz="1400" dirty="0">
                <a:latin typeface="+mn-lt"/>
              </a:rPr>
              <a:t> </a:t>
            </a:r>
            <a:r>
              <a:rPr lang="en-US" altLang="en-US" sz="1400" dirty="0" smtClean="0">
                <a:latin typeface="+mn-lt"/>
              </a:rPr>
              <a:t>is reduced </a:t>
            </a:r>
            <a:r>
              <a:rPr lang="en-US" altLang="en-US" sz="1400" dirty="0">
                <a:latin typeface="+mn-lt"/>
              </a:rPr>
              <a:t>(gains electrons) and is the oxidizing agent.</a:t>
            </a:r>
            <a:endParaRPr lang="en-US" altLang="en-US" sz="1400" dirty="0" smtClean="0">
              <a:latin typeface="+mn-lt"/>
            </a:endParaRP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799" y="304800"/>
            <a:ext cx="13809" cy="5535812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1"/>
            <a:ext cx="8440739" cy="1031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The nickel–cadmium (</a:t>
            </a:r>
            <a:r>
              <a:rPr lang="en-US" sz="1400" dirty="0" err="1">
                <a:latin typeface="+mn-lt"/>
              </a:rPr>
              <a:t>nicad</a:t>
            </a:r>
            <a:r>
              <a:rPr lang="en-US" sz="1400" dirty="0">
                <a:latin typeface="+mn-lt"/>
              </a:rPr>
              <a:t>) battery uses the following redox reaction to generate electricity:</a:t>
            </a:r>
          </a:p>
          <a:p>
            <a:pPr marL="0" indent="0" algn="ctr" eaLnBrk="0" hangingPunct="0">
              <a:spcBef>
                <a:spcPts val="800"/>
              </a:spcBef>
              <a:defRPr/>
            </a:pPr>
            <a:r>
              <a:rPr lang="en-US" sz="1400" dirty="0" smtClean="0">
                <a:latin typeface="+mn-lt"/>
              </a:rPr>
              <a:t>Cd(</a:t>
            </a:r>
            <a:r>
              <a:rPr lang="en-US" sz="1400" i="1" dirty="0" smtClean="0">
                <a:latin typeface="+mn-lt"/>
              </a:rPr>
              <a:t>s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NiO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s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+ 2 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O(</a:t>
            </a:r>
            <a:r>
              <a:rPr lang="en-US" sz="1400" i="1" dirty="0" smtClean="0">
                <a:latin typeface="+mn-lt"/>
              </a:rPr>
              <a:t>l</a:t>
            </a:r>
            <a:r>
              <a:rPr lang="en-US" sz="1400" dirty="0" smtClean="0">
                <a:latin typeface="+mn-lt"/>
              </a:rPr>
              <a:t>)           Cd(OH)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s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Ni(OH)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s</a:t>
            </a:r>
            <a:r>
              <a:rPr lang="en-US" sz="1400" dirty="0" smtClean="0">
                <a:latin typeface="+mn-lt"/>
              </a:rPr>
              <a:t>)</a:t>
            </a:r>
            <a:endParaRPr lang="en-US" sz="1400" dirty="0">
              <a:latin typeface="+mn-lt"/>
            </a:endParaRPr>
          </a:p>
          <a:p>
            <a:pPr marL="0" indent="0" eaLnBrk="0" hangingPunct="0">
              <a:spcBef>
                <a:spcPts val="800"/>
              </a:spcBef>
              <a:defRPr/>
            </a:pPr>
            <a:r>
              <a:rPr lang="en-US" sz="1400" dirty="0">
                <a:latin typeface="+mn-lt"/>
              </a:rPr>
              <a:t>Identify the substances that are oxidized and reduced, and indicate which is the oxidizing agent and which is the reducing agent.</a:t>
            </a: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20.1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Identifying Oxidizing and Reducing Agents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9563" y="5840611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43"/>
          <a:stretch/>
        </p:blipFill>
        <p:spPr>
          <a:xfrm>
            <a:off x="520883" y="4155831"/>
            <a:ext cx="5424122" cy="666839"/>
          </a:xfrm>
          <a:prstGeom prst="rect">
            <a:avLst/>
          </a:prstGeom>
        </p:spPr>
      </p:pic>
      <p:pic>
        <p:nvPicPr>
          <p:cNvPr id="11" name="Picture 10" descr="triple ring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876" y="3169283"/>
            <a:ext cx="352715" cy="895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4380461" y="1201982"/>
            <a:ext cx="419100" cy="104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167285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5" y="1178170"/>
            <a:ext cx="8723313" cy="1166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</a:t>
            </a:r>
            <a:r>
              <a:rPr lang="en-US" sz="1600" b="1" dirty="0" smtClean="0">
                <a:solidFill>
                  <a:srgbClr val="3366FF"/>
                </a:solidFill>
              </a:rPr>
              <a:t>1</a:t>
            </a:r>
            <a:endParaRPr lang="en-US" sz="1600" b="1" dirty="0">
              <a:solidFill>
                <a:srgbClr val="3366FF"/>
              </a:solidFill>
            </a:endParaRP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If </a:t>
            </a:r>
            <a:r>
              <a:rPr lang="en-US" altLang="en-US" sz="1400" dirty="0">
                <a:latin typeface="+mn-lt"/>
              </a:rPr>
              <a:t>you complete and balance the following </a:t>
            </a:r>
            <a:r>
              <a:rPr lang="en-US" altLang="en-US" sz="1400" dirty="0" smtClean="0">
                <a:latin typeface="+mn-lt"/>
              </a:rPr>
              <a:t>oxidation–reduction </a:t>
            </a:r>
            <a:r>
              <a:rPr lang="en-US" altLang="en-US" sz="1400" dirty="0">
                <a:latin typeface="+mn-lt"/>
              </a:rPr>
              <a:t>reaction in basic solution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algn="ctr" eaLnBrk="0" hangingPunct="0">
              <a:defRPr/>
            </a:pPr>
            <a:r>
              <a:rPr lang="en-US" altLang="en-US" sz="1400" dirty="0" smtClean="0">
                <a:latin typeface="+mn-lt"/>
              </a:rPr>
              <a:t>NO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+ </a:t>
            </a:r>
            <a:r>
              <a:rPr lang="en-US" altLang="en-US" sz="1400" dirty="0" smtClean="0">
                <a:latin typeface="+mn-lt"/>
              </a:rPr>
              <a:t>Al(</a:t>
            </a:r>
            <a:r>
              <a:rPr lang="en-US" altLang="en-US" sz="1400" i="1" dirty="0" smtClean="0">
                <a:latin typeface="+mn-lt"/>
              </a:rPr>
              <a:t>s</a:t>
            </a:r>
            <a:r>
              <a:rPr lang="en-US" altLang="en-US" sz="1400" dirty="0" smtClean="0">
                <a:latin typeface="+mn-lt"/>
              </a:rPr>
              <a:t>)          NH</a:t>
            </a:r>
            <a:r>
              <a:rPr lang="en-US" altLang="en-US" sz="1400" baseline="-25000" dirty="0" smtClean="0">
                <a:latin typeface="+mn-lt"/>
              </a:rPr>
              <a:t>3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+ </a:t>
            </a:r>
            <a:r>
              <a:rPr lang="en-US" altLang="en-US" sz="1400" dirty="0" smtClean="0">
                <a:latin typeface="+mn-lt"/>
              </a:rPr>
              <a:t>Al(OH)</a:t>
            </a:r>
            <a:r>
              <a:rPr lang="en-US" altLang="en-US" sz="1400" baseline="-25000" dirty="0" smtClean="0">
                <a:latin typeface="+mn-lt"/>
              </a:rPr>
              <a:t>4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</a:t>
            </a: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how </a:t>
            </a:r>
            <a:r>
              <a:rPr lang="en-US" altLang="en-US" sz="1400" dirty="0">
                <a:latin typeface="+mn-lt"/>
              </a:rPr>
              <a:t>many hydroxide ions are there in the balanced </a:t>
            </a:r>
            <a:r>
              <a:rPr lang="en-US" altLang="en-US" sz="1400" dirty="0" smtClean="0">
                <a:latin typeface="+mn-lt"/>
              </a:rPr>
              <a:t>equation (</a:t>
            </a:r>
            <a:r>
              <a:rPr lang="en-US" altLang="en-US" sz="1400" dirty="0">
                <a:latin typeface="+mn-lt"/>
              </a:rPr>
              <a:t>for the reaction balanced with the smallest whole-number</a:t>
            </a:r>
          </a:p>
          <a:p>
            <a:pPr marL="0" indent="0" eaLnBrk="0" hangingPunct="0">
              <a:defRPr/>
            </a:pPr>
            <a:r>
              <a:rPr lang="en-US" altLang="en-US" sz="1400" dirty="0">
                <a:latin typeface="+mn-lt"/>
              </a:rPr>
              <a:t>coefficients)?</a:t>
            </a:r>
          </a:p>
          <a:p>
            <a:pPr marL="0" indent="0" eaLnBrk="0" hangingPunct="0">
              <a:defRPr/>
            </a:pPr>
            <a:r>
              <a:rPr lang="en-US" altLang="en-US" sz="1400" b="1" dirty="0">
                <a:latin typeface="+mn-lt"/>
              </a:rPr>
              <a:t>(a) </a:t>
            </a:r>
            <a:r>
              <a:rPr lang="en-US" altLang="en-US" sz="1400" dirty="0">
                <a:latin typeface="+mn-lt"/>
              </a:rPr>
              <a:t>One on the reactant side </a:t>
            </a:r>
            <a:r>
              <a:rPr lang="en-US" altLang="en-US" sz="1400" b="1" dirty="0">
                <a:latin typeface="+mn-lt"/>
              </a:rPr>
              <a:t>(b) </a:t>
            </a:r>
            <a:r>
              <a:rPr lang="en-US" altLang="en-US" sz="1400" dirty="0">
                <a:latin typeface="+mn-lt"/>
              </a:rPr>
              <a:t>One on the product side</a:t>
            </a:r>
          </a:p>
          <a:p>
            <a:pPr marL="0" indent="0" eaLnBrk="0" hangingPunct="0">
              <a:defRPr/>
            </a:pPr>
            <a:r>
              <a:rPr lang="en-US" altLang="en-US" sz="1400" b="1" dirty="0">
                <a:latin typeface="+mn-lt"/>
              </a:rPr>
              <a:t>(c) </a:t>
            </a:r>
            <a:r>
              <a:rPr lang="en-US" altLang="en-US" sz="1400" dirty="0">
                <a:latin typeface="+mn-lt"/>
              </a:rPr>
              <a:t>Four on the reactant side </a:t>
            </a:r>
            <a:r>
              <a:rPr lang="en-US" altLang="en-US" sz="1400" b="1" dirty="0">
                <a:latin typeface="+mn-lt"/>
              </a:rPr>
              <a:t>(d) </a:t>
            </a:r>
            <a:r>
              <a:rPr lang="en-US" altLang="en-US" sz="1400" dirty="0">
                <a:latin typeface="+mn-lt"/>
              </a:rPr>
              <a:t>Seven on the product side</a:t>
            </a:r>
          </a:p>
          <a:p>
            <a:pPr marL="0" indent="0" eaLnBrk="0" hangingPunct="0">
              <a:defRPr/>
            </a:pPr>
            <a:r>
              <a:rPr lang="en-US" altLang="en-US" sz="1400" b="1" dirty="0">
                <a:latin typeface="+mn-lt"/>
              </a:rPr>
              <a:t>(e) </a:t>
            </a:r>
            <a:r>
              <a:rPr lang="en-US" altLang="en-US" sz="1400" dirty="0">
                <a:latin typeface="+mn-lt"/>
              </a:rPr>
              <a:t>None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2</a:t>
            </a: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Complete </a:t>
            </a:r>
            <a:r>
              <a:rPr lang="en-US" altLang="en-US" sz="1400" dirty="0">
                <a:latin typeface="+mn-lt"/>
              </a:rPr>
              <a:t>and balance the following </a:t>
            </a:r>
            <a:r>
              <a:rPr lang="en-US" altLang="en-US" sz="1400" dirty="0" smtClean="0">
                <a:latin typeface="+mn-lt"/>
              </a:rPr>
              <a:t>oxidation–reduction reaction </a:t>
            </a:r>
            <a:r>
              <a:rPr lang="en-US" altLang="en-US" sz="1400" dirty="0">
                <a:latin typeface="+mn-lt"/>
              </a:rPr>
              <a:t>in basic solution: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algn="ctr" eaLnBrk="0" hangingPunct="0">
              <a:defRPr/>
            </a:pPr>
            <a:r>
              <a:rPr lang="en-US" altLang="en-US" sz="1400" dirty="0" smtClean="0">
                <a:latin typeface="+mn-lt"/>
              </a:rPr>
              <a:t>Cr(OH)</a:t>
            </a:r>
            <a:r>
              <a:rPr lang="en-US" altLang="en-US" sz="1400" baseline="-25000" dirty="0" smtClean="0">
                <a:latin typeface="+mn-lt"/>
              </a:rPr>
              <a:t>3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smtClean="0">
                <a:latin typeface="+mn-lt"/>
              </a:rPr>
              <a:t>s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+ </a:t>
            </a:r>
            <a:r>
              <a:rPr lang="en-US" altLang="en-US" sz="1400" dirty="0" err="1" smtClean="0">
                <a:latin typeface="+mn-lt"/>
              </a:rPr>
              <a:t>ClO</a:t>
            </a:r>
            <a:r>
              <a:rPr lang="en-US" alt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          CrO</a:t>
            </a:r>
            <a:r>
              <a:rPr lang="en-US" altLang="en-US" sz="1400" baseline="-25000" dirty="0" smtClean="0">
                <a:latin typeface="+mn-lt"/>
              </a:rPr>
              <a:t>4</a:t>
            </a:r>
            <a:r>
              <a:rPr lang="en-US" altLang="en-US" sz="1400" baseline="30000" dirty="0" smtClean="0">
                <a:latin typeface="+mn-lt"/>
              </a:rPr>
              <a:t>2–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+ </a:t>
            </a:r>
            <a:r>
              <a:rPr lang="en-US" altLang="en-US" sz="1400" dirty="0" smtClean="0">
                <a:latin typeface="+mn-lt"/>
              </a:rPr>
              <a:t>Cl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smtClean="0">
                <a:latin typeface="+mn-lt"/>
              </a:rPr>
              <a:t>g</a:t>
            </a:r>
            <a:r>
              <a:rPr lang="en-US" altLang="en-US" sz="1400" dirty="0" smtClean="0">
                <a:latin typeface="+mn-lt"/>
              </a:rPr>
              <a:t>)</a:t>
            </a: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800" y="304801"/>
            <a:ext cx="12700" cy="4644858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2"/>
            <a:ext cx="8440739" cy="36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20.3</a:t>
            </a:r>
            <a:r>
              <a:rPr lang="en-US" altLang="en-US" b="1" dirty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Balancing Redox Equations in Basic Solution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9563" y="4949658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4192281" y="2113288"/>
            <a:ext cx="419100" cy="1047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4589400" y="4657196"/>
            <a:ext cx="419100" cy="10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409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2874252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6" y="2885138"/>
            <a:ext cx="5282955" cy="301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altLang="en-US" sz="1600" b="1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Solution</a:t>
            </a: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</a:rPr>
              <a:t>Analyze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We are given the equation for a spontaneous reaction </a:t>
            </a:r>
            <a:r>
              <a:rPr lang="en-US" altLang="en-US" sz="1400" dirty="0" smtClean="0">
                <a:latin typeface="+mn-lt"/>
              </a:rPr>
              <a:t>that takes </a:t>
            </a:r>
            <a:r>
              <a:rPr lang="en-US" altLang="en-US" sz="1400" dirty="0">
                <a:latin typeface="+mn-lt"/>
              </a:rPr>
              <a:t>place in a voltaic cell and a description of how the cell is constructed</a:t>
            </a:r>
            <a:r>
              <a:rPr lang="en-US" altLang="en-US" sz="1400" dirty="0" smtClean="0">
                <a:latin typeface="+mn-lt"/>
              </a:rPr>
              <a:t>. We </a:t>
            </a:r>
            <a:r>
              <a:rPr lang="en-US" altLang="en-US" sz="1400" dirty="0">
                <a:latin typeface="+mn-lt"/>
              </a:rPr>
              <a:t>are asked to write the half-reactions occurring at </a:t>
            </a:r>
            <a:r>
              <a:rPr lang="en-US" altLang="en-US" sz="1400" dirty="0" smtClean="0">
                <a:latin typeface="+mn-lt"/>
              </a:rPr>
              <a:t>the anode </a:t>
            </a:r>
            <a:r>
              <a:rPr lang="en-US" altLang="en-US" sz="1400" dirty="0">
                <a:latin typeface="+mn-lt"/>
              </a:rPr>
              <a:t>and at the cathode, as well as the directions of electron </a:t>
            </a:r>
            <a:r>
              <a:rPr lang="en-US" altLang="en-US" sz="1400" dirty="0" smtClean="0">
                <a:latin typeface="+mn-lt"/>
              </a:rPr>
              <a:t>and ion </a:t>
            </a:r>
            <a:r>
              <a:rPr lang="en-US" altLang="en-US" sz="1400" dirty="0">
                <a:latin typeface="+mn-lt"/>
              </a:rPr>
              <a:t>movements and the signs assigned to the electrodes.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</a:rPr>
              <a:t>Plan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Our first step is to divide the chemical equation into </a:t>
            </a:r>
            <a:r>
              <a:rPr lang="en-US" altLang="en-US" sz="1400" dirty="0" smtClean="0">
                <a:latin typeface="+mn-lt"/>
              </a:rPr>
              <a:t>half-reactions so </a:t>
            </a:r>
            <a:r>
              <a:rPr lang="en-US" altLang="en-US" sz="1400" dirty="0">
                <a:latin typeface="+mn-lt"/>
              </a:rPr>
              <a:t>that we can identify the oxidation and the </a:t>
            </a:r>
            <a:r>
              <a:rPr lang="en-US" altLang="en-US" sz="1400" dirty="0" smtClean="0">
                <a:latin typeface="+mn-lt"/>
              </a:rPr>
              <a:t>reduction processes</a:t>
            </a:r>
            <a:r>
              <a:rPr lang="en-US" altLang="en-US" sz="1400" dirty="0">
                <a:latin typeface="+mn-lt"/>
              </a:rPr>
              <a:t>. We then use the definitions of anode and cathode </a:t>
            </a:r>
            <a:r>
              <a:rPr lang="en-US" altLang="en-US" sz="1400" dirty="0" smtClean="0">
                <a:latin typeface="+mn-lt"/>
              </a:rPr>
              <a:t>and the </a:t>
            </a:r>
            <a:r>
              <a:rPr lang="en-US" altLang="en-US" sz="1400" dirty="0">
                <a:latin typeface="+mn-lt"/>
              </a:rPr>
              <a:t>other terminologies summarized in Figure 20.6.</a:t>
            </a:r>
            <a:endParaRPr lang="en-US" altLang="en-US" sz="1400" dirty="0" smtClean="0">
              <a:latin typeface="+mn-lt"/>
            </a:endParaRP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800" y="304800"/>
            <a:ext cx="14306" cy="5735103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1"/>
            <a:ext cx="8624034" cy="1535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The oxidation–reduction reaction</a:t>
            </a:r>
          </a:p>
          <a:p>
            <a:pPr marL="0" indent="0" algn="ctr" eaLnBrk="0" hangingPunct="0">
              <a:spcBef>
                <a:spcPts val="800"/>
              </a:spcBef>
              <a:defRPr/>
            </a:pPr>
            <a:r>
              <a:rPr lang="en-US" sz="1400" dirty="0" smtClean="0">
                <a:latin typeface="+mn-lt"/>
              </a:rPr>
              <a:t>Cr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O</a:t>
            </a:r>
            <a:r>
              <a:rPr lang="en-US" sz="1400" baseline="-25000" dirty="0" smtClean="0">
                <a:latin typeface="+mn-lt"/>
              </a:rPr>
              <a:t>7</a:t>
            </a:r>
            <a:r>
              <a:rPr lang="en-US" sz="1400" baseline="30000" dirty="0" smtClean="0">
                <a:latin typeface="+mn-lt"/>
              </a:rPr>
              <a:t>2–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+ 14 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+ 6 </a:t>
            </a:r>
            <a:r>
              <a:rPr lang="en-US" sz="1400" dirty="0" smtClean="0">
                <a:latin typeface="+mn-lt"/>
              </a:rPr>
              <a:t>I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          2 Cr</a:t>
            </a:r>
            <a:r>
              <a:rPr lang="en-US" sz="1400" baseline="30000" dirty="0" smtClean="0">
                <a:latin typeface="+mn-lt"/>
              </a:rPr>
              <a:t>3+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+ 3 </a:t>
            </a:r>
            <a:r>
              <a:rPr lang="en-US" sz="1400" dirty="0" smtClean="0">
                <a:latin typeface="+mn-lt"/>
              </a:rPr>
              <a:t>I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s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+ 7 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O(</a:t>
            </a:r>
            <a:r>
              <a:rPr lang="en-US" sz="1400" i="1" dirty="0" smtClean="0">
                <a:latin typeface="+mn-lt"/>
              </a:rPr>
              <a:t>l</a:t>
            </a:r>
            <a:r>
              <a:rPr lang="en-US" sz="1400" dirty="0" smtClean="0">
                <a:latin typeface="+mn-lt"/>
              </a:rPr>
              <a:t>)</a:t>
            </a:r>
            <a:endParaRPr lang="en-US" sz="1400" dirty="0">
              <a:latin typeface="+mn-lt"/>
            </a:endParaRPr>
          </a:p>
          <a:p>
            <a:pPr marL="0" indent="0" eaLnBrk="0" hangingPunct="0">
              <a:spcBef>
                <a:spcPts val="800"/>
              </a:spcBef>
              <a:defRPr/>
            </a:pPr>
            <a:r>
              <a:rPr lang="en-US" sz="1400" dirty="0">
                <a:latin typeface="+mn-lt"/>
              </a:rPr>
              <a:t>is spontaneous. A solution containing </a:t>
            </a:r>
            <a:r>
              <a:rPr lang="en-US" sz="1400" dirty="0" smtClean="0">
                <a:latin typeface="+mn-lt"/>
              </a:rPr>
              <a:t>K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Cr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O</a:t>
            </a:r>
            <a:r>
              <a:rPr lang="en-US" sz="1400" baseline="-25000" dirty="0" smtClean="0">
                <a:latin typeface="+mn-lt"/>
              </a:rPr>
              <a:t>7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and 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SO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is poured into one beaker, and a solution of KI is poured into another</a:t>
            </a:r>
            <a:r>
              <a:rPr lang="en-US" sz="1400" dirty="0" smtClean="0">
                <a:latin typeface="+mn-lt"/>
              </a:rPr>
              <a:t>. A </a:t>
            </a:r>
            <a:r>
              <a:rPr lang="en-US" sz="1400" dirty="0">
                <a:latin typeface="+mn-lt"/>
              </a:rPr>
              <a:t>salt bridge is used to join the beakers. A metallic conductor that will not react with either solution (such as platinum foil) </a:t>
            </a:r>
            <a:r>
              <a:rPr lang="en-US" sz="1400" dirty="0" smtClean="0">
                <a:latin typeface="+mn-lt"/>
              </a:rPr>
              <a:t>is suspended </a:t>
            </a:r>
            <a:r>
              <a:rPr lang="en-US" sz="1400" dirty="0">
                <a:latin typeface="+mn-lt"/>
              </a:rPr>
              <a:t>in each solution, and the two conductors are connected with wires through a voltmeter or some other device to </a:t>
            </a:r>
            <a:r>
              <a:rPr lang="en-US" sz="1400" dirty="0" smtClean="0">
                <a:latin typeface="+mn-lt"/>
              </a:rPr>
              <a:t>detect an </a:t>
            </a:r>
            <a:r>
              <a:rPr lang="en-US" sz="1400" dirty="0">
                <a:latin typeface="+mn-lt"/>
              </a:rPr>
              <a:t>electric current. The resulting voltaic cell generates an electric current. Indicate the reaction occurring at the anode, </a:t>
            </a:r>
            <a:r>
              <a:rPr lang="en-US" sz="1400" dirty="0" smtClean="0">
                <a:latin typeface="+mn-lt"/>
              </a:rPr>
              <a:t>the reaction </a:t>
            </a:r>
            <a:r>
              <a:rPr lang="en-US" sz="1400" dirty="0">
                <a:latin typeface="+mn-lt"/>
              </a:rPr>
              <a:t>at the cathode, the direction of electron migration, the direction of ion migration, and the signs of the electrodes.</a:t>
            </a: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20.4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Describing a Voltaic Cell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9563" y="6039903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6"/>
          <a:stretch/>
        </p:blipFill>
        <p:spPr>
          <a:xfrm>
            <a:off x="5775203" y="3079544"/>
            <a:ext cx="3169505" cy="28757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4585799" y="1210611"/>
            <a:ext cx="419100" cy="10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67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149698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6" y="1160583"/>
            <a:ext cx="8440737" cy="433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</a:rPr>
              <a:t>Solve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In one half-reaction, </a:t>
            </a:r>
            <a:r>
              <a:rPr lang="en-US" sz="1400" dirty="0">
                <a:latin typeface="+mn-lt"/>
              </a:rPr>
              <a:t>Cr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O</a:t>
            </a:r>
            <a:r>
              <a:rPr lang="en-US" sz="1400" baseline="-25000" dirty="0">
                <a:latin typeface="+mn-lt"/>
              </a:rPr>
              <a:t>7</a:t>
            </a:r>
            <a:r>
              <a:rPr lang="en-US" sz="1400" baseline="30000" dirty="0">
                <a:latin typeface="+mn-lt"/>
              </a:rPr>
              <a:t>2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is converted into </a:t>
            </a:r>
            <a:r>
              <a:rPr lang="en-US" altLang="en-US" sz="1400" dirty="0" smtClean="0">
                <a:latin typeface="+mn-lt"/>
              </a:rPr>
              <a:t>Cr</a:t>
            </a:r>
            <a:r>
              <a:rPr lang="en-US" altLang="en-US" sz="1400" baseline="30000" dirty="0" smtClean="0">
                <a:latin typeface="+mn-lt"/>
              </a:rPr>
              <a:t>3+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). Starting </a:t>
            </a:r>
            <a:r>
              <a:rPr lang="en-US" altLang="en-US" sz="1400" dirty="0">
                <a:latin typeface="+mn-lt"/>
              </a:rPr>
              <a:t>with these ions and then completing and balancing </a:t>
            </a:r>
            <a:r>
              <a:rPr lang="en-US" altLang="en-US" sz="1400" dirty="0" smtClean="0">
                <a:latin typeface="+mn-lt"/>
              </a:rPr>
              <a:t>the half-reaction</a:t>
            </a:r>
            <a:r>
              <a:rPr lang="en-US" altLang="en-US" sz="1400" dirty="0">
                <a:latin typeface="+mn-lt"/>
              </a:rPr>
              <a:t>, we have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algn="ctr" eaLnBrk="0" hangingPunct="0">
              <a:defRPr/>
            </a:pPr>
            <a:r>
              <a:rPr lang="en-US" sz="1400" dirty="0" smtClean="0">
                <a:latin typeface="+mn-lt"/>
              </a:rPr>
              <a:t>Cr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O</a:t>
            </a:r>
            <a:r>
              <a:rPr lang="en-US" sz="1400" baseline="-25000" dirty="0" smtClean="0">
                <a:latin typeface="+mn-lt"/>
              </a:rPr>
              <a:t>7</a:t>
            </a:r>
            <a:r>
              <a:rPr lang="en-US" sz="1400" baseline="30000" dirty="0" smtClean="0">
                <a:latin typeface="+mn-lt"/>
              </a:rPr>
              <a:t>2–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+ 14 </a:t>
            </a:r>
            <a:r>
              <a:rPr lang="en-US" altLang="en-US" sz="1400" dirty="0" smtClean="0">
                <a:latin typeface="+mn-lt"/>
              </a:rPr>
              <a:t>H</a:t>
            </a:r>
            <a:r>
              <a:rPr lang="en-US" altLang="en-US" sz="1400" baseline="30000" dirty="0" smtClean="0">
                <a:latin typeface="+mn-lt"/>
              </a:rPr>
              <a:t>+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+ 6 </a:t>
            </a:r>
            <a:r>
              <a:rPr lang="en-US" altLang="en-US" sz="1400" dirty="0" smtClean="0">
                <a:latin typeface="+mn-lt"/>
              </a:rPr>
              <a:t>e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           2 Cr</a:t>
            </a:r>
            <a:r>
              <a:rPr lang="en-US" altLang="en-US" sz="1400" baseline="30000" dirty="0" smtClean="0">
                <a:latin typeface="+mn-lt"/>
              </a:rPr>
              <a:t>3+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+ 7 </a:t>
            </a:r>
            <a:r>
              <a:rPr lang="en-US" altLang="en-US" sz="1400" dirty="0" smtClean="0">
                <a:latin typeface="+mn-lt"/>
              </a:rPr>
              <a:t>H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O(</a:t>
            </a:r>
            <a:r>
              <a:rPr lang="en-US" altLang="en-US" sz="1400" i="1" dirty="0" smtClean="0">
                <a:latin typeface="+mn-lt"/>
              </a:rPr>
              <a:t>l</a:t>
            </a:r>
            <a:r>
              <a:rPr lang="en-US" altLang="en-US" sz="1400" dirty="0" smtClean="0">
                <a:latin typeface="+mn-lt"/>
              </a:rPr>
              <a:t>)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In </a:t>
            </a:r>
            <a:r>
              <a:rPr lang="en-US" altLang="en-US" sz="1400" dirty="0">
                <a:latin typeface="+mn-lt"/>
              </a:rPr>
              <a:t>the other half-reaction, </a:t>
            </a:r>
            <a:r>
              <a:rPr lang="en-US" sz="1400" dirty="0" smtClean="0">
                <a:latin typeface="+mn-lt"/>
              </a:rPr>
              <a:t>I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is converted to </a:t>
            </a:r>
            <a:r>
              <a:rPr lang="en-US" altLang="en-US" sz="1400" dirty="0" smtClean="0">
                <a:latin typeface="+mn-lt"/>
              </a:rPr>
              <a:t>I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smtClean="0">
                <a:latin typeface="+mn-lt"/>
              </a:rPr>
              <a:t>s</a:t>
            </a:r>
            <a:r>
              <a:rPr lang="en-US" altLang="en-US" sz="1400" dirty="0" smtClean="0">
                <a:latin typeface="+mn-lt"/>
              </a:rPr>
              <a:t>):</a:t>
            </a: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algn="ctr" eaLnBrk="0" hangingPunct="0">
              <a:defRPr/>
            </a:pPr>
            <a:r>
              <a:rPr lang="en-US" altLang="en-US" sz="1400" dirty="0" smtClean="0">
                <a:latin typeface="+mn-lt"/>
              </a:rPr>
              <a:t>6 </a:t>
            </a:r>
            <a:r>
              <a:rPr lang="en-US" sz="1400" dirty="0">
                <a:latin typeface="+mn-lt"/>
              </a:rPr>
              <a:t>I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           3 I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smtClean="0">
                <a:latin typeface="+mn-lt"/>
              </a:rPr>
              <a:t>s</a:t>
            </a:r>
            <a:r>
              <a:rPr lang="en-US" altLang="en-US" sz="1400" dirty="0" smtClean="0">
                <a:latin typeface="+mn-lt"/>
              </a:rPr>
              <a:t>)+6 e</a:t>
            </a:r>
            <a:r>
              <a:rPr lang="en-US" sz="1400" baseline="30000" dirty="0" smtClean="0">
                <a:latin typeface="+mn-lt"/>
              </a:rPr>
              <a:t>–</a:t>
            </a: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Now </a:t>
            </a:r>
            <a:r>
              <a:rPr lang="en-US" altLang="en-US" sz="1400" dirty="0">
                <a:latin typeface="+mn-lt"/>
              </a:rPr>
              <a:t>we can use the summary in Figure 20.6 to help us </a:t>
            </a:r>
            <a:r>
              <a:rPr lang="en-US" altLang="en-US" sz="1400" dirty="0" smtClean="0">
                <a:latin typeface="+mn-lt"/>
              </a:rPr>
              <a:t>describe the </a:t>
            </a:r>
            <a:r>
              <a:rPr lang="en-US" altLang="en-US" sz="1400" dirty="0">
                <a:latin typeface="+mn-lt"/>
              </a:rPr>
              <a:t>voltaic cell. The first half-reaction is the reduction </a:t>
            </a:r>
            <a:r>
              <a:rPr lang="en-US" altLang="en-US" sz="1400" dirty="0" smtClean="0">
                <a:latin typeface="+mn-lt"/>
              </a:rPr>
              <a:t>process (</a:t>
            </a:r>
            <a:r>
              <a:rPr lang="en-US" altLang="en-US" sz="1400" dirty="0">
                <a:latin typeface="+mn-lt"/>
              </a:rPr>
              <a:t>electrons on the reactant side of the equation). By definition, </a:t>
            </a:r>
            <a:r>
              <a:rPr lang="en-US" altLang="en-US" sz="1400" dirty="0" smtClean="0">
                <a:latin typeface="+mn-lt"/>
              </a:rPr>
              <a:t>the reduction </a:t>
            </a:r>
            <a:r>
              <a:rPr lang="en-US" altLang="en-US" sz="1400" dirty="0">
                <a:latin typeface="+mn-lt"/>
              </a:rPr>
              <a:t>process occurs at the cathode. The second </a:t>
            </a:r>
            <a:r>
              <a:rPr lang="en-US" altLang="en-US" sz="1400" dirty="0" smtClean="0">
                <a:latin typeface="+mn-lt"/>
              </a:rPr>
              <a:t>half-reaction is </a:t>
            </a:r>
            <a:r>
              <a:rPr lang="en-US" altLang="en-US" sz="1400" dirty="0">
                <a:latin typeface="+mn-lt"/>
              </a:rPr>
              <a:t>the oxidation process (electrons on the product side of the equation</a:t>
            </a:r>
            <a:r>
              <a:rPr lang="en-US" altLang="en-US" sz="1400" dirty="0" smtClean="0">
                <a:latin typeface="+mn-lt"/>
              </a:rPr>
              <a:t>), which </a:t>
            </a:r>
            <a:r>
              <a:rPr lang="en-US" altLang="en-US" sz="1400" dirty="0">
                <a:latin typeface="+mn-lt"/>
              </a:rPr>
              <a:t>occurs at the anode</a:t>
            </a:r>
            <a:r>
              <a:rPr lang="en-US" altLang="en-US" sz="1400" dirty="0" smtClean="0">
                <a:latin typeface="+mn-lt"/>
              </a:rPr>
              <a:t>.</a:t>
            </a: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>
                <a:latin typeface="+mn-lt"/>
              </a:rPr>
              <a:t>The </a:t>
            </a:r>
            <a:r>
              <a:rPr lang="en-US" sz="1400" dirty="0">
                <a:latin typeface="+mn-lt"/>
              </a:rPr>
              <a:t>I</a:t>
            </a:r>
            <a:r>
              <a:rPr lang="en-US" sz="1400" baseline="30000" dirty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ions are the source of electrons, and the </a:t>
            </a:r>
            <a:r>
              <a:rPr lang="en-US" sz="1400" dirty="0">
                <a:latin typeface="+mn-lt"/>
              </a:rPr>
              <a:t>Cr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O</a:t>
            </a:r>
            <a:r>
              <a:rPr lang="en-US" sz="1400" baseline="-25000" dirty="0">
                <a:latin typeface="+mn-lt"/>
              </a:rPr>
              <a:t>7</a:t>
            </a:r>
            <a:r>
              <a:rPr lang="en-US" sz="1400" baseline="30000" dirty="0">
                <a:latin typeface="+mn-lt"/>
              </a:rPr>
              <a:t>2–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ions </a:t>
            </a:r>
            <a:r>
              <a:rPr lang="en-US" altLang="en-US" sz="1400" dirty="0" smtClean="0">
                <a:latin typeface="+mn-lt"/>
              </a:rPr>
              <a:t>accept the </a:t>
            </a:r>
            <a:r>
              <a:rPr lang="en-US" altLang="en-US" sz="1400" dirty="0">
                <a:latin typeface="+mn-lt"/>
              </a:rPr>
              <a:t>electrons. Hence, the electrons flow through the external </a:t>
            </a:r>
            <a:r>
              <a:rPr lang="en-US" altLang="en-US" sz="1400" dirty="0" smtClean="0">
                <a:latin typeface="+mn-lt"/>
              </a:rPr>
              <a:t>circuit from </a:t>
            </a:r>
            <a:r>
              <a:rPr lang="en-US" altLang="en-US" sz="1400" dirty="0">
                <a:latin typeface="+mn-lt"/>
              </a:rPr>
              <a:t>the electrode immersed in the KI solution (the anode</a:t>
            </a:r>
            <a:r>
              <a:rPr lang="en-US" altLang="en-US" sz="1400" dirty="0" smtClean="0">
                <a:latin typeface="+mn-lt"/>
              </a:rPr>
              <a:t>) to </a:t>
            </a:r>
            <a:r>
              <a:rPr lang="en-US" altLang="en-US" sz="1400" dirty="0">
                <a:latin typeface="+mn-lt"/>
              </a:rPr>
              <a:t>the electrode immersed in the K</a:t>
            </a:r>
            <a:r>
              <a:rPr lang="en-US" altLang="en-US" sz="1400" baseline="-25000" dirty="0">
                <a:latin typeface="+mn-lt"/>
              </a:rPr>
              <a:t>2</a:t>
            </a:r>
            <a:r>
              <a:rPr lang="en-US" altLang="en-US" sz="1400" dirty="0">
                <a:latin typeface="+mn-lt"/>
              </a:rPr>
              <a:t>Cr</a:t>
            </a:r>
            <a:r>
              <a:rPr lang="en-US" altLang="en-US" sz="1400" baseline="-25000" dirty="0">
                <a:latin typeface="+mn-lt"/>
              </a:rPr>
              <a:t>2</a:t>
            </a:r>
            <a:r>
              <a:rPr lang="en-US" altLang="en-US" sz="1400" dirty="0">
                <a:latin typeface="+mn-lt"/>
              </a:rPr>
              <a:t>O</a:t>
            </a:r>
            <a:r>
              <a:rPr lang="en-US" altLang="en-US" sz="1400" baseline="-25000" dirty="0">
                <a:latin typeface="+mn-lt"/>
              </a:rPr>
              <a:t>7</a:t>
            </a:r>
            <a:r>
              <a:rPr lang="en-US" altLang="en-US" sz="1400" dirty="0">
                <a:latin typeface="+mn-lt"/>
              </a:rPr>
              <a:t>–H</a:t>
            </a:r>
            <a:r>
              <a:rPr lang="en-US" altLang="en-US" sz="1400" baseline="-25000" dirty="0">
                <a:latin typeface="+mn-lt"/>
              </a:rPr>
              <a:t>2</a:t>
            </a:r>
            <a:r>
              <a:rPr lang="en-US" altLang="en-US" sz="1400" dirty="0">
                <a:latin typeface="+mn-lt"/>
              </a:rPr>
              <a:t>SO</a:t>
            </a:r>
            <a:r>
              <a:rPr lang="en-US" altLang="en-US" sz="1400" baseline="-25000" dirty="0">
                <a:latin typeface="+mn-lt"/>
              </a:rPr>
              <a:t>4</a:t>
            </a:r>
            <a:r>
              <a:rPr lang="en-US" altLang="en-US" sz="1400" dirty="0">
                <a:latin typeface="+mn-lt"/>
              </a:rPr>
              <a:t> solution (</a:t>
            </a:r>
            <a:r>
              <a:rPr lang="en-US" altLang="en-US" sz="1400" dirty="0" smtClean="0">
                <a:latin typeface="+mn-lt"/>
              </a:rPr>
              <a:t>the cathode</a:t>
            </a:r>
            <a:r>
              <a:rPr lang="en-US" altLang="en-US" sz="1400" dirty="0">
                <a:latin typeface="+mn-lt"/>
              </a:rPr>
              <a:t>). The electrodes themselves do not react in any way; </a:t>
            </a:r>
            <a:r>
              <a:rPr lang="en-US" altLang="en-US" sz="1400" dirty="0" smtClean="0">
                <a:latin typeface="+mn-lt"/>
              </a:rPr>
              <a:t>they merely </a:t>
            </a:r>
            <a:r>
              <a:rPr lang="en-US" altLang="en-US" sz="1400" dirty="0">
                <a:latin typeface="+mn-lt"/>
              </a:rPr>
              <a:t>provide a means of transferring electrons from or to </a:t>
            </a:r>
            <a:r>
              <a:rPr lang="en-US" altLang="en-US" sz="1400" dirty="0" smtClean="0">
                <a:latin typeface="+mn-lt"/>
              </a:rPr>
              <a:t>the solutions</a:t>
            </a:r>
            <a:r>
              <a:rPr lang="en-US" altLang="en-US" sz="1400" dirty="0">
                <a:latin typeface="+mn-lt"/>
              </a:rPr>
              <a:t>. The </a:t>
            </a:r>
            <a:r>
              <a:rPr lang="en-US" altLang="en-US" sz="1400" dirty="0" err="1">
                <a:latin typeface="+mn-lt"/>
              </a:rPr>
              <a:t>cations</a:t>
            </a:r>
            <a:r>
              <a:rPr lang="en-US" altLang="en-US" sz="1400" dirty="0">
                <a:latin typeface="+mn-lt"/>
              </a:rPr>
              <a:t> move through the solutions toward the cathode, and the anions move toward the anode. The anode (</a:t>
            </a:r>
            <a:r>
              <a:rPr lang="en-US" altLang="en-US" sz="1400" dirty="0" smtClean="0">
                <a:latin typeface="+mn-lt"/>
              </a:rPr>
              <a:t>from which </a:t>
            </a:r>
            <a:r>
              <a:rPr lang="en-US" altLang="en-US" sz="1400" dirty="0">
                <a:latin typeface="+mn-lt"/>
              </a:rPr>
              <a:t>the electrons move) is the negative electrode, and the </a:t>
            </a:r>
            <a:r>
              <a:rPr lang="en-US" altLang="en-US" sz="1400" dirty="0" smtClean="0">
                <a:latin typeface="+mn-lt"/>
              </a:rPr>
              <a:t>cathode (</a:t>
            </a:r>
            <a:r>
              <a:rPr lang="en-US" altLang="en-US" sz="1400" dirty="0">
                <a:latin typeface="+mn-lt"/>
              </a:rPr>
              <a:t>toward which the electrons move) is the positive electrode.</a:t>
            </a:r>
            <a:endParaRPr lang="en-US" altLang="en-US" sz="1400" dirty="0" smtClean="0">
              <a:latin typeface="+mn-lt"/>
            </a:endParaRP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800" y="304800"/>
            <a:ext cx="13399" cy="5371687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1"/>
            <a:ext cx="8624034" cy="30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20.4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Describing a Voltaic Cell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9563" y="5676487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4213591" y="2769781"/>
            <a:ext cx="419100" cy="1047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4676295" y="1913996"/>
            <a:ext cx="419100" cy="10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420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149698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6" y="1160583"/>
            <a:ext cx="8440737" cy="412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1</a:t>
            </a: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The </a:t>
            </a:r>
            <a:r>
              <a:rPr lang="en-US" altLang="en-US" sz="1400" dirty="0">
                <a:latin typeface="+mn-lt"/>
              </a:rPr>
              <a:t>following two half-reactions occur in a voltaic cell:</a:t>
            </a:r>
          </a:p>
          <a:p>
            <a:pPr marL="3141663" indent="0" eaLnBrk="0" hangingPunct="0">
              <a:defRPr/>
            </a:pPr>
            <a:r>
              <a:rPr lang="en-US" altLang="en-US" sz="1400" dirty="0" smtClean="0">
                <a:latin typeface="+mn-lt"/>
              </a:rPr>
              <a:t>Ni(</a:t>
            </a:r>
            <a:r>
              <a:rPr lang="en-US" altLang="en-US" sz="1400" i="1" dirty="0" smtClean="0">
                <a:latin typeface="+mn-lt"/>
              </a:rPr>
              <a:t>s</a:t>
            </a:r>
            <a:r>
              <a:rPr lang="en-US" altLang="en-US" sz="1400" dirty="0" smtClean="0">
                <a:latin typeface="+mn-lt"/>
              </a:rPr>
              <a:t>)           Ni</a:t>
            </a:r>
            <a:r>
              <a:rPr lang="en-US" altLang="en-US" sz="1400" baseline="30000" dirty="0" smtClean="0">
                <a:latin typeface="+mn-lt"/>
              </a:rPr>
              <a:t>2+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+ 2 </a:t>
            </a:r>
            <a:r>
              <a:rPr lang="en-US" altLang="en-US" sz="1400" dirty="0" smtClean="0">
                <a:latin typeface="+mn-lt"/>
              </a:rPr>
              <a:t>e</a:t>
            </a:r>
            <a:r>
              <a:rPr lang="en-US" altLang="en-US" sz="1400" baseline="30000" dirty="0" smtClean="0"/>
              <a:t>–</a:t>
            </a:r>
            <a:r>
              <a:rPr lang="en-US" altLang="en-US" sz="1400" dirty="0" smtClean="0">
                <a:latin typeface="+mn-lt"/>
              </a:rPr>
              <a:t> 	(electrode </a:t>
            </a:r>
            <a:r>
              <a:rPr lang="en-US" altLang="en-US" sz="1400" dirty="0">
                <a:latin typeface="+mn-lt"/>
              </a:rPr>
              <a:t>= </a:t>
            </a:r>
            <a:r>
              <a:rPr lang="en-US" altLang="en-US" sz="1400" dirty="0" smtClean="0">
                <a:latin typeface="+mn-lt"/>
              </a:rPr>
              <a:t>Ni)</a:t>
            </a:r>
            <a:endParaRPr lang="en-US" altLang="en-US" sz="1400" dirty="0">
              <a:latin typeface="+mn-lt"/>
            </a:endParaRPr>
          </a:p>
          <a:p>
            <a:pPr marL="2403475" indent="0" eaLnBrk="0" hangingPunct="0">
              <a:defRPr/>
            </a:pPr>
            <a:r>
              <a:rPr lang="en-US" altLang="en-US" sz="1400" dirty="0" smtClean="0">
                <a:latin typeface="+mn-lt"/>
              </a:rPr>
              <a:t>Cu</a:t>
            </a:r>
            <a:r>
              <a:rPr lang="en-US" altLang="en-US" sz="1400" baseline="30000" dirty="0" smtClean="0">
                <a:latin typeface="+mn-lt"/>
              </a:rPr>
              <a:t>2+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+ 2 </a:t>
            </a:r>
            <a:r>
              <a:rPr lang="en-US" altLang="en-US" sz="1400" dirty="0" smtClean="0">
                <a:latin typeface="+mn-lt"/>
              </a:rPr>
              <a:t>e</a:t>
            </a:r>
            <a:r>
              <a:rPr lang="en-US" alt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           Cu(</a:t>
            </a:r>
            <a:r>
              <a:rPr lang="en-US" altLang="en-US" sz="1400" i="1" dirty="0" smtClean="0">
                <a:latin typeface="+mn-lt"/>
              </a:rPr>
              <a:t>s</a:t>
            </a:r>
            <a:r>
              <a:rPr lang="en-US" altLang="en-US" sz="1400" dirty="0" smtClean="0">
                <a:latin typeface="+mn-lt"/>
              </a:rPr>
              <a:t>) 		(electrode </a:t>
            </a:r>
            <a:r>
              <a:rPr lang="en-US" altLang="en-US" sz="1400" dirty="0">
                <a:latin typeface="+mn-lt"/>
              </a:rPr>
              <a:t>= </a:t>
            </a:r>
            <a:r>
              <a:rPr lang="en-US" altLang="en-US" sz="1400" dirty="0" smtClean="0">
                <a:latin typeface="+mn-lt"/>
              </a:rPr>
              <a:t>Cu)</a:t>
            </a: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>
                <a:latin typeface="+mn-lt"/>
              </a:rPr>
              <a:t>Which one of the following descriptions most </a:t>
            </a:r>
            <a:r>
              <a:rPr lang="en-US" altLang="en-US" sz="1400" dirty="0" smtClean="0">
                <a:latin typeface="+mn-lt"/>
              </a:rPr>
              <a:t>accurately describes </a:t>
            </a:r>
            <a:r>
              <a:rPr lang="en-US" altLang="en-US" sz="1400" dirty="0">
                <a:latin typeface="+mn-lt"/>
              </a:rPr>
              <a:t>what is occurring in the half-cell containing the </a:t>
            </a:r>
            <a:r>
              <a:rPr lang="en-US" altLang="en-US" sz="1400" dirty="0" smtClean="0">
                <a:latin typeface="+mn-lt"/>
              </a:rPr>
              <a:t>Cu electrode </a:t>
            </a:r>
            <a:r>
              <a:rPr lang="en-US" altLang="en-US" sz="1400" dirty="0">
                <a:latin typeface="+mn-lt"/>
              </a:rPr>
              <a:t>and </a:t>
            </a:r>
            <a:r>
              <a:rPr lang="en-US" altLang="en-US" sz="1400" dirty="0" smtClean="0">
                <a:latin typeface="+mn-lt"/>
              </a:rPr>
              <a:t>Cu</a:t>
            </a:r>
            <a:r>
              <a:rPr lang="en-US" altLang="en-US" sz="1400" baseline="30000" dirty="0" smtClean="0">
                <a:latin typeface="+mn-lt"/>
              </a:rPr>
              <a:t>2+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solution?</a:t>
            </a:r>
          </a:p>
          <a:p>
            <a:pPr marL="0" indent="0" eaLnBrk="0" hangingPunct="0">
              <a:defRPr/>
            </a:pPr>
            <a:r>
              <a:rPr lang="en-US" altLang="en-US" sz="1400" b="1" dirty="0">
                <a:latin typeface="+mn-lt"/>
              </a:rPr>
              <a:t>(a) </a:t>
            </a:r>
            <a:r>
              <a:rPr lang="en-US" altLang="en-US" sz="1400" dirty="0">
                <a:latin typeface="+mn-lt"/>
              </a:rPr>
              <a:t>The electrode is losing mass and </a:t>
            </a:r>
            <a:r>
              <a:rPr lang="en-US" altLang="en-US" sz="1400" dirty="0" err="1">
                <a:latin typeface="+mn-lt"/>
              </a:rPr>
              <a:t>cations</a:t>
            </a:r>
            <a:r>
              <a:rPr lang="en-US" altLang="en-US" sz="1400" dirty="0">
                <a:latin typeface="+mn-lt"/>
              </a:rPr>
              <a:t> from the </a:t>
            </a:r>
            <a:r>
              <a:rPr lang="en-US" altLang="en-US" sz="1400" dirty="0" smtClean="0">
                <a:latin typeface="+mn-lt"/>
              </a:rPr>
              <a:t>salt bridge </a:t>
            </a:r>
            <a:r>
              <a:rPr lang="en-US" altLang="en-US" sz="1400" dirty="0">
                <a:latin typeface="+mn-lt"/>
              </a:rPr>
              <a:t>are flowing into the half-cell.</a:t>
            </a:r>
          </a:p>
          <a:p>
            <a:pPr marL="0" indent="0" eaLnBrk="0" hangingPunct="0">
              <a:defRPr/>
            </a:pPr>
            <a:r>
              <a:rPr lang="en-US" altLang="en-US" sz="1400" b="1" dirty="0">
                <a:latin typeface="+mn-lt"/>
              </a:rPr>
              <a:t>(b) </a:t>
            </a:r>
            <a:r>
              <a:rPr lang="en-US" altLang="en-US" sz="1400" dirty="0">
                <a:latin typeface="+mn-lt"/>
              </a:rPr>
              <a:t>The electrode is gaining mass and </a:t>
            </a:r>
            <a:r>
              <a:rPr lang="en-US" altLang="en-US" sz="1400" dirty="0" err="1">
                <a:latin typeface="+mn-lt"/>
              </a:rPr>
              <a:t>cations</a:t>
            </a:r>
            <a:r>
              <a:rPr lang="en-US" altLang="en-US" sz="1400" dirty="0">
                <a:latin typeface="+mn-lt"/>
              </a:rPr>
              <a:t> from the </a:t>
            </a:r>
            <a:r>
              <a:rPr lang="en-US" altLang="en-US" sz="1400" dirty="0" smtClean="0">
                <a:latin typeface="+mn-lt"/>
              </a:rPr>
              <a:t>salt bridge </a:t>
            </a:r>
            <a:r>
              <a:rPr lang="en-US" altLang="en-US" sz="1400" dirty="0">
                <a:latin typeface="+mn-lt"/>
              </a:rPr>
              <a:t>are flowing into the half-cell.</a:t>
            </a:r>
          </a:p>
          <a:p>
            <a:pPr marL="0" indent="0" eaLnBrk="0" hangingPunct="0">
              <a:defRPr/>
            </a:pPr>
            <a:r>
              <a:rPr lang="en-US" altLang="en-US" sz="1400" b="1" dirty="0">
                <a:latin typeface="+mn-lt"/>
              </a:rPr>
              <a:t>(c) </a:t>
            </a:r>
            <a:r>
              <a:rPr lang="en-US" altLang="en-US" sz="1400" dirty="0">
                <a:latin typeface="+mn-lt"/>
              </a:rPr>
              <a:t>The electrode is losing mass and anions from the </a:t>
            </a:r>
            <a:r>
              <a:rPr lang="en-US" altLang="en-US" sz="1400" dirty="0" smtClean="0">
                <a:latin typeface="+mn-lt"/>
              </a:rPr>
              <a:t>salt bridge </a:t>
            </a:r>
            <a:r>
              <a:rPr lang="en-US" altLang="en-US" sz="1400" dirty="0">
                <a:latin typeface="+mn-lt"/>
              </a:rPr>
              <a:t>are flowing into the half-cell.</a:t>
            </a:r>
          </a:p>
          <a:p>
            <a:pPr marL="0" indent="0" eaLnBrk="0" hangingPunct="0">
              <a:defRPr/>
            </a:pPr>
            <a:r>
              <a:rPr lang="en-US" altLang="en-US" sz="1400" b="1" dirty="0">
                <a:latin typeface="+mn-lt"/>
              </a:rPr>
              <a:t>(d) </a:t>
            </a:r>
            <a:r>
              <a:rPr lang="en-US" altLang="en-US" sz="1400" dirty="0">
                <a:latin typeface="+mn-lt"/>
              </a:rPr>
              <a:t>The electrode is gaining mass and anions from the </a:t>
            </a:r>
            <a:r>
              <a:rPr lang="en-US" altLang="en-US" sz="1400" dirty="0" smtClean="0">
                <a:latin typeface="+mn-lt"/>
              </a:rPr>
              <a:t>salt bridge </a:t>
            </a:r>
            <a:r>
              <a:rPr lang="en-US" altLang="en-US" sz="1400" dirty="0">
                <a:latin typeface="+mn-lt"/>
              </a:rPr>
              <a:t>are flowing into the half-cell.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</a:t>
            </a:r>
            <a:r>
              <a:rPr lang="en-US" sz="1600" b="1" dirty="0" smtClean="0">
                <a:solidFill>
                  <a:srgbClr val="3366FF"/>
                </a:solidFill>
              </a:rPr>
              <a:t>2</a:t>
            </a:r>
            <a:endParaRPr lang="en-US" sz="1600" b="1" dirty="0">
              <a:solidFill>
                <a:srgbClr val="3366FF"/>
              </a:solidFill>
            </a:endParaRP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The </a:t>
            </a:r>
            <a:r>
              <a:rPr lang="en-US" altLang="en-US" sz="1400" dirty="0">
                <a:latin typeface="+mn-lt"/>
              </a:rPr>
              <a:t>two half-reactions in a voltaic cell are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2978150" indent="0" eaLnBrk="0" hangingPunct="0">
              <a:tabLst>
                <a:tab pos="2290763" algn="l"/>
                <a:tab pos="5826125" algn="l"/>
              </a:tabLst>
              <a:defRPr/>
            </a:pPr>
            <a:r>
              <a:rPr lang="en-US" altLang="en-US" sz="1400" dirty="0" smtClean="0">
                <a:latin typeface="+mn-lt"/>
              </a:rPr>
              <a:t>Zn(</a:t>
            </a:r>
            <a:r>
              <a:rPr lang="en-US" altLang="en-US" sz="1400" i="1" dirty="0" smtClean="0">
                <a:latin typeface="+mn-lt"/>
              </a:rPr>
              <a:t>s</a:t>
            </a:r>
            <a:r>
              <a:rPr lang="en-US" altLang="en-US" sz="1400" dirty="0" smtClean="0">
                <a:latin typeface="+mn-lt"/>
              </a:rPr>
              <a:t>)             Zn</a:t>
            </a:r>
            <a:r>
              <a:rPr lang="en-US" altLang="en-US" sz="1400" baseline="30000" dirty="0" smtClean="0">
                <a:latin typeface="+mn-lt"/>
              </a:rPr>
              <a:t>2+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+ 2 </a:t>
            </a:r>
            <a:r>
              <a:rPr lang="en-US" altLang="en-US" sz="1400" dirty="0" smtClean="0">
                <a:latin typeface="+mn-lt"/>
              </a:rPr>
              <a:t>e</a:t>
            </a:r>
            <a:r>
              <a:rPr lang="en-US" altLang="en-US" sz="1400" baseline="30000" dirty="0" smtClean="0"/>
              <a:t>–</a:t>
            </a:r>
            <a:r>
              <a:rPr lang="en-US" altLang="en-US" sz="1400" dirty="0" smtClean="0">
                <a:latin typeface="+mn-lt"/>
              </a:rPr>
              <a:t> 	(electrode </a:t>
            </a:r>
            <a:r>
              <a:rPr lang="en-US" altLang="en-US" sz="1400" dirty="0">
                <a:latin typeface="+mn-lt"/>
              </a:rPr>
              <a:t>= </a:t>
            </a:r>
            <a:r>
              <a:rPr lang="en-US" altLang="en-US" sz="1400" dirty="0" smtClean="0">
                <a:latin typeface="+mn-lt"/>
              </a:rPr>
              <a:t>Zn)</a:t>
            </a:r>
          </a:p>
          <a:p>
            <a:pPr marL="0" indent="0" algn="ctr" eaLnBrk="0" hangingPunct="0">
              <a:defRPr/>
            </a:pPr>
            <a:r>
              <a:rPr lang="en-US" altLang="en-US" sz="1400" dirty="0">
                <a:latin typeface="+mn-lt"/>
              </a:rPr>
              <a:t> </a:t>
            </a:r>
            <a:r>
              <a:rPr lang="en-US" altLang="en-US" sz="1400" dirty="0" smtClean="0">
                <a:latin typeface="+mn-lt"/>
              </a:rPr>
              <a:t> ClO</a:t>
            </a:r>
            <a:r>
              <a:rPr lang="en-US" altLang="en-US" sz="1400" baseline="-25000" dirty="0" smtClean="0">
                <a:latin typeface="+mn-lt"/>
              </a:rPr>
              <a:t>3</a:t>
            </a:r>
            <a:r>
              <a:rPr lang="en-US" alt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+ 6 </a:t>
            </a:r>
            <a:r>
              <a:rPr lang="en-US" altLang="en-US" sz="1400" dirty="0" smtClean="0">
                <a:latin typeface="+mn-lt"/>
              </a:rPr>
              <a:t>H</a:t>
            </a:r>
            <a:r>
              <a:rPr lang="en-US" altLang="en-US" sz="1400" baseline="30000" dirty="0" smtClean="0">
                <a:latin typeface="+mn-lt"/>
              </a:rPr>
              <a:t>+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+ 6 </a:t>
            </a:r>
            <a:r>
              <a:rPr lang="en-US" altLang="en-US" sz="1400" dirty="0" smtClean="0">
                <a:latin typeface="+mn-lt"/>
              </a:rPr>
              <a:t>e</a:t>
            </a:r>
            <a:r>
              <a:rPr lang="en-US" altLang="en-US" sz="1400" baseline="30000" dirty="0" smtClean="0"/>
              <a:t>–</a:t>
            </a:r>
            <a:r>
              <a:rPr lang="en-US" altLang="en-US" sz="1400" dirty="0" smtClean="0">
                <a:latin typeface="+mn-lt"/>
              </a:rPr>
              <a:t>            Cl</a:t>
            </a:r>
            <a:r>
              <a:rPr lang="en-US" altLang="en-US" sz="1400" baseline="30000" dirty="0" smtClean="0"/>
              <a:t>–</a:t>
            </a:r>
            <a:r>
              <a:rPr lang="en-US" altLang="en-US" sz="1400" dirty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+ 3 </a:t>
            </a:r>
            <a:r>
              <a:rPr lang="en-US" altLang="en-US" sz="1400" dirty="0" smtClean="0">
                <a:latin typeface="+mn-lt"/>
              </a:rPr>
              <a:t>H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O(</a:t>
            </a:r>
            <a:r>
              <a:rPr lang="en-US" altLang="en-US" sz="1400" i="1" dirty="0" smtClean="0">
                <a:latin typeface="+mn-lt"/>
              </a:rPr>
              <a:t>l</a:t>
            </a:r>
            <a:r>
              <a:rPr lang="en-US" altLang="en-US" sz="1400" dirty="0" smtClean="0">
                <a:latin typeface="+mn-lt"/>
              </a:rPr>
              <a:t>)	(electrode </a:t>
            </a:r>
            <a:r>
              <a:rPr lang="en-US" altLang="en-US" sz="1400" dirty="0">
                <a:latin typeface="+mn-lt"/>
              </a:rPr>
              <a:t>= </a:t>
            </a:r>
            <a:r>
              <a:rPr lang="en-US" altLang="en-US" sz="1400" dirty="0" smtClean="0">
                <a:latin typeface="+mn-lt"/>
              </a:rPr>
              <a:t>Pt)</a:t>
            </a: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>
                <a:latin typeface="+mn-lt"/>
              </a:rPr>
              <a:t>(a) </a:t>
            </a:r>
            <a:r>
              <a:rPr lang="en-US" altLang="en-US" sz="1400" dirty="0">
                <a:latin typeface="+mn-lt"/>
              </a:rPr>
              <a:t>Indicate which reaction occurs at the anode and which </a:t>
            </a:r>
            <a:r>
              <a:rPr lang="en-US" altLang="en-US" sz="1400" dirty="0" smtClean="0">
                <a:latin typeface="+mn-lt"/>
              </a:rPr>
              <a:t>at the </a:t>
            </a:r>
            <a:r>
              <a:rPr lang="en-US" altLang="en-US" sz="1400" dirty="0">
                <a:latin typeface="+mn-lt"/>
              </a:rPr>
              <a:t>cathode. </a:t>
            </a:r>
            <a:r>
              <a:rPr lang="en-US" altLang="en-US" sz="1400" b="1" dirty="0">
                <a:latin typeface="+mn-lt"/>
              </a:rPr>
              <a:t>(b) </a:t>
            </a:r>
            <a:r>
              <a:rPr lang="en-US" altLang="en-US" sz="1400" dirty="0">
                <a:latin typeface="+mn-lt"/>
              </a:rPr>
              <a:t>Does the zinc electrode gain, lose, or </a:t>
            </a:r>
            <a:r>
              <a:rPr lang="en-US" altLang="en-US" sz="1400" dirty="0" smtClean="0">
                <a:latin typeface="+mn-lt"/>
              </a:rPr>
              <a:t>retain the </a:t>
            </a:r>
            <a:r>
              <a:rPr lang="en-US" altLang="en-US" sz="1400" dirty="0">
                <a:latin typeface="+mn-lt"/>
              </a:rPr>
              <a:t>same mass as the reaction proceeds? </a:t>
            </a:r>
            <a:r>
              <a:rPr lang="en-US" altLang="en-US" sz="1400" b="1" dirty="0">
                <a:latin typeface="+mn-lt"/>
              </a:rPr>
              <a:t>(c) </a:t>
            </a:r>
            <a:r>
              <a:rPr lang="en-US" altLang="en-US" sz="1400" dirty="0">
                <a:latin typeface="+mn-lt"/>
              </a:rPr>
              <a:t>Does the </a:t>
            </a:r>
            <a:r>
              <a:rPr lang="en-US" altLang="en-US" sz="1400" dirty="0" smtClean="0">
                <a:latin typeface="+mn-lt"/>
              </a:rPr>
              <a:t>platinum electrode </a:t>
            </a:r>
            <a:r>
              <a:rPr lang="en-US" altLang="en-US" sz="1400" dirty="0">
                <a:latin typeface="+mn-lt"/>
              </a:rPr>
              <a:t>gain, lose, or retain the same mass as the </a:t>
            </a:r>
            <a:r>
              <a:rPr lang="en-US" altLang="en-US" sz="1400" dirty="0" smtClean="0">
                <a:latin typeface="+mn-lt"/>
              </a:rPr>
              <a:t>reaction proceeds</a:t>
            </a:r>
            <a:r>
              <a:rPr lang="en-US" altLang="en-US" sz="1400" dirty="0">
                <a:latin typeface="+mn-lt"/>
              </a:rPr>
              <a:t>? </a:t>
            </a:r>
            <a:r>
              <a:rPr lang="en-US" altLang="en-US" sz="1400" b="1" dirty="0">
                <a:latin typeface="+mn-lt"/>
              </a:rPr>
              <a:t>(d) </a:t>
            </a:r>
            <a:r>
              <a:rPr lang="en-US" altLang="en-US" sz="1400" dirty="0">
                <a:latin typeface="+mn-lt"/>
              </a:rPr>
              <a:t>Which electrode is positive?</a:t>
            </a:r>
            <a:endParaRPr lang="en-US" altLang="en-US" sz="1400" dirty="0" smtClean="0">
              <a:latin typeface="+mn-lt"/>
            </a:endParaRP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800" y="304800"/>
            <a:ext cx="14540" cy="5828887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1"/>
            <a:ext cx="8624034" cy="30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20.4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Describing a Voltaic Cell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9563" y="6133687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3949464" y="1890550"/>
            <a:ext cx="419100" cy="1047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3937742" y="2101565"/>
            <a:ext cx="419100" cy="1047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3864725" y="4844765"/>
            <a:ext cx="419100" cy="1047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3853003" y="5055780"/>
            <a:ext cx="419100" cy="10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529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5171978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6" y="5182864"/>
            <a:ext cx="8440737" cy="76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altLang="en-US" sz="1600" b="1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Solution</a:t>
            </a: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</a:rPr>
              <a:t>Analyze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We are given </a:t>
            </a:r>
            <a:r>
              <a:rPr lang="en-US" sz="1400" i="1" dirty="0" err="1">
                <a:latin typeface="+mn-lt"/>
              </a:rPr>
              <a:t>E</a:t>
            </a:r>
            <a:r>
              <a:rPr lang="en-US" sz="1400" dirty="0" err="1">
                <a:latin typeface="+mn-lt"/>
                <a:ea typeface="Calibri"/>
              </a:rPr>
              <a:t>°</a:t>
            </a:r>
            <a:r>
              <a:rPr lang="en-US" sz="1400" baseline="-25000" dirty="0" err="1">
                <a:latin typeface="+mn-lt"/>
              </a:rPr>
              <a:t>cell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and </a:t>
            </a:r>
            <a:r>
              <a:rPr lang="en-US" sz="1400" i="1" dirty="0" err="1">
                <a:latin typeface="+mn-lt"/>
              </a:rPr>
              <a:t>E</a:t>
            </a:r>
            <a:r>
              <a:rPr lang="en-US" sz="1400" dirty="0" err="1">
                <a:latin typeface="+mn-lt"/>
                <a:ea typeface="Calibri"/>
              </a:rPr>
              <a:t>°</a:t>
            </a:r>
            <a:r>
              <a:rPr lang="en-US" sz="1400" baseline="-25000" dirty="0" err="1">
                <a:latin typeface="+mn-lt"/>
              </a:rPr>
              <a:t>red</a:t>
            </a:r>
            <a:r>
              <a:rPr lang="en-US" altLang="en-US" sz="1400" dirty="0" smtClean="0">
                <a:latin typeface="+mn-lt"/>
              </a:rPr>
              <a:t> for </a:t>
            </a:r>
            <a:r>
              <a:rPr lang="en-US" altLang="en-US" sz="1400" dirty="0">
                <a:latin typeface="+mn-lt"/>
              </a:rPr>
              <a:t>Zn</a:t>
            </a:r>
            <a:r>
              <a:rPr lang="en-US" altLang="en-US" sz="1400" baseline="30000" dirty="0">
                <a:latin typeface="+mn-lt"/>
              </a:rPr>
              <a:t>2+</a:t>
            </a:r>
            <a:r>
              <a:rPr lang="en-US" altLang="en-US" sz="1400" dirty="0">
                <a:latin typeface="+mn-lt"/>
              </a:rPr>
              <a:t> and asked to </a:t>
            </a:r>
            <a:r>
              <a:rPr lang="en-US" altLang="en-US" sz="1400" dirty="0" smtClean="0">
                <a:latin typeface="+mn-lt"/>
              </a:rPr>
              <a:t>calculate </a:t>
            </a:r>
            <a:r>
              <a:rPr lang="en-US" sz="1400" i="1" dirty="0" err="1">
                <a:latin typeface="+mn-lt"/>
              </a:rPr>
              <a:t>E</a:t>
            </a:r>
            <a:r>
              <a:rPr lang="en-US" sz="1400" dirty="0" err="1">
                <a:latin typeface="+mn-lt"/>
                <a:ea typeface="Calibri"/>
              </a:rPr>
              <a:t>°</a:t>
            </a:r>
            <a:r>
              <a:rPr lang="en-US" sz="1400" baseline="-25000" dirty="0" err="1">
                <a:latin typeface="+mn-lt"/>
              </a:rPr>
              <a:t>red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for Cu</a:t>
            </a:r>
            <a:r>
              <a:rPr lang="en-US" altLang="en-US" sz="1400" baseline="30000" dirty="0">
                <a:latin typeface="+mn-lt"/>
              </a:rPr>
              <a:t>2+</a:t>
            </a:r>
            <a:r>
              <a:rPr lang="en-US" altLang="en-US" sz="1400" dirty="0">
                <a:latin typeface="+mn-lt"/>
              </a:rPr>
              <a:t>.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800" y="304800"/>
            <a:ext cx="14306" cy="5735103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5" y="762001"/>
            <a:ext cx="8440738" cy="2497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For the Zn–Cu voltaic cell shown in Figure 20.5, we have</a:t>
            </a:r>
          </a:p>
          <a:p>
            <a:pPr marL="0" indent="0" algn="ctr" eaLnBrk="0" hangingPunct="0">
              <a:spcBef>
                <a:spcPts val="800"/>
              </a:spcBef>
              <a:defRPr/>
            </a:pPr>
            <a:r>
              <a:rPr lang="en-US" sz="1400" dirty="0" smtClean="0">
                <a:latin typeface="+mn-lt"/>
              </a:rPr>
              <a:t>Zn(</a:t>
            </a:r>
            <a:r>
              <a:rPr lang="en-US" sz="1400" i="1" dirty="0" smtClean="0">
                <a:latin typeface="+mn-lt"/>
              </a:rPr>
              <a:t>s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Cu</a:t>
            </a:r>
            <a:r>
              <a:rPr lang="en-US" sz="1400" baseline="30000" dirty="0" smtClean="0">
                <a:latin typeface="+mn-lt"/>
              </a:rPr>
              <a:t>2+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>
                <a:latin typeface="+mn-lt"/>
              </a:rPr>
              <a:t>, 1 </a:t>
            </a:r>
            <a:r>
              <a:rPr lang="en-US" sz="1400" i="1" dirty="0" smtClean="0">
                <a:latin typeface="+mn-lt"/>
              </a:rPr>
              <a:t>M</a:t>
            </a:r>
            <a:r>
              <a:rPr lang="en-US" sz="1400" dirty="0" smtClean="0">
                <a:latin typeface="+mn-lt"/>
              </a:rPr>
              <a:t>)           Zn</a:t>
            </a:r>
            <a:r>
              <a:rPr lang="en-US" sz="1400" baseline="30000" dirty="0" smtClean="0">
                <a:latin typeface="+mn-lt"/>
              </a:rPr>
              <a:t>2+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>
                <a:latin typeface="+mn-lt"/>
              </a:rPr>
              <a:t>, 1 </a:t>
            </a:r>
            <a:r>
              <a:rPr lang="en-US" sz="1400" i="1" dirty="0" smtClean="0">
                <a:latin typeface="+mn-lt"/>
              </a:rPr>
              <a:t>M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Cu(</a:t>
            </a:r>
            <a:r>
              <a:rPr lang="en-US" sz="1400" i="1" dirty="0" smtClean="0">
                <a:latin typeface="+mn-lt"/>
              </a:rPr>
              <a:t>s</a:t>
            </a:r>
            <a:r>
              <a:rPr lang="en-US" sz="1400" dirty="0" smtClean="0">
                <a:latin typeface="+mn-lt"/>
              </a:rPr>
              <a:t>)   </a:t>
            </a:r>
            <a:r>
              <a:rPr lang="en-US" sz="1400" i="1" dirty="0" err="1" smtClean="0">
                <a:latin typeface="+mn-lt"/>
              </a:rPr>
              <a:t>E</a:t>
            </a:r>
            <a:r>
              <a:rPr lang="en-US" sz="1400" dirty="0" err="1" smtClean="0">
                <a:latin typeface="+mn-lt"/>
                <a:ea typeface="Calibri"/>
              </a:rPr>
              <a:t>°</a:t>
            </a:r>
            <a:r>
              <a:rPr lang="en-US" sz="1400" baseline="-25000" dirty="0" err="1" smtClean="0">
                <a:latin typeface="+mn-lt"/>
              </a:rPr>
              <a:t>cell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= 1.10 V</a:t>
            </a:r>
          </a:p>
          <a:p>
            <a:pPr marL="0" indent="0" eaLnBrk="0" hangingPunct="0">
              <a:spcBef>
                <a:spcPts val="800"/>
              </a:spcBef>
              <a:defRPr/>
            </a:pPr>
            <a:r>
              <a:rPr lang="en-US" sz="1400" dirty="0" smtClean="0">
                <a:latin typeface="+mn-lt"/>
              </a:rPr>
              <a:t>Given </a:t>
            </a:r>
            <a:r>
              <a:rPr lang="en-US" sz="1400" dirty="0">
                <a:latin typeface="+mn-lt"/>
              </a:rPr>
              <a:t>that the standard reduction potential of Zn</a:t>
            </a:r>
            <a:r>
              <a:rPr lang="en-US" sz="1400" baseline="30000" dirty="0">
                <a:latin typeface="+mn-lt"/>
              </a:rPr>
              <a:t>2+</a:t>
            </a:r>
            <a:r>
              <a:rPr lang="en-US" sz="1400" dirty="0">
                <a:latin typeface="+mn-lt"/>
              </a:rPr>
              <a:t> to Zn(</a:t>
            </a:r>
            <a:r>
              <a:rPr lang="en-US" sz="1400" i="1" dirty="0">
                <a:latin typeface="+mn-lt"/>
              </a:rPr>
              <a:t>s</a:t>
            </a:r>
            <a:r>
              <a:rPr lang="en-US" sz="1400" dirty="0">
                <a:latin typeface="+mn-lt"/>
              </a:rPr>
              <a:t>) is </a:t>
            </a:r>
            <a:r>
              <a:rPr lang="en-US" sz="1400" dirty="0" smtClean="0">
                <a:latin typeface="+mn-lt"/>
              </a:rPr>
              <a:t>–0.76 </a:t>
            </a:r>
            <a:r>
              <a:rPr lang="en-US" sz="1400" dirty="0">
                <a:latin typeface="+mn-lt"/>
              </a:rPr>
              <a:t>V, calculate the </a:t>
            </a:r>
            <a:r>
              <a:rPr lang="en-US" sz="1400" i="1" dirty="0" err="1" smtClean="0">
                <a:latin typeface="+mn-lt"/>
              </a:rPr>
              <a:t>E</a:t>
            </a:r>
            <a:r>
              <a:rPr lang="en-US" sz="1400" dirty="0" err="1">
                <a:latin typeface="+mn-lt"/>
                <a:ea typeface="Calibri"/>
              </a:rPr>
              <a:t>°</a:t>
            </a:r>
            <a:r>
              <a:rPr lang="en-US" sz="1400" baseline="-25000" dirty="0" err="1" smtClean="0">
                <a:latin typeface="+mn-lt"/>
              </a:rPr>
              <a:t>red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for the reduction of Cu</a:t>
            </a:r>
            <a:r>
              <a:rPr lang="en-US" sz="1400" baseline="30000" dirty="0">
                <a:latin typeface="+mn-lt"/>
              </a:rPr>
              <a:t>2+</a:t>
            </a:r>
            <a:r>
              <a:rPr lang="en-US" sz="1400" dirty="0">
                <a:latin typeface="+mn-lt"/>
              </a:rPr>
              <a:t> to Cu:</a:t>
            </a:r>
          </a:p>
          <a:p>
            <a:pPr marL="0" indent="0" algn="ctr" eaLnBrk="0" hangingPunct="0">
              <a:spcBef>
                <a:spcPts val="800"/>
              </a:spcBef>
              <a:defRPr/>
            </a:pPr>
            <a:r>
              <a:rPr lang="en-US" sz="1400" dirty="0" smtClean="0">
                <a:latin typeface="+mn-lt"/>
              </a:rPr>
              <a:t>Cu</a:t>
            </a:r>
            <a:r>
              <a:rPr lang="en-US" sz="1400" baseline="30000" dirty="0" smtClean="0">
                <a:latin typeface="+mn-lt"/>
              </a:rPr>
              <a:t>2+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dirty="0" err="1" smtClean="0">
                <a:latin typeface="+mn-lt"/>
              </a:rPr>
              <a:t>aq</a:t>
            </a:r>
            <a:r>
              <a:rPr lang="en-US" sz="1400" dirty="0">
                <a:latin typeface="+mn-lt"/>
              </a:rPr>
              <a:t>, 1 </a:t>
            </a:r>
            <a:r>
              <a:rPr lang="en-US" sz="1400" dirty="0" smtClean="0">
                <a:latin typeface="+mn-lt"/>
              </a:rPr>
              <a:t>M) </a:t>
            </a:r>
            <a:r>
              <a:rPr lang="en-US" sz="1400" dirty="0">
                <a:latin typeface="+mn-lt"/>
              </a:rPr>
              <a:t>+ 2 </a:t>
            </a:r>
            <a:r>
              <a:rPr lang="en-US" sz="1400" dirty="0" smtClean="0">
                <a:latin typeface="+mn-lt"/>
              </a:rPr>
              <a:t>e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            Cu(</a:t>
            </a:r>
            <a:r>
              <a:rPr lang="en-US" sz="1400" i="1" dirty="0" smtClean="0">
                <a:latin typeface="+mn-lt"/>
              </a:rPr>
              <a:t>s</a:t>
            </a:r>
            <a:r>
              <a:rPr lang="en-US" sz="1400" dirty="0" smtClean="0">
                <a:latin typeface="+mn-lt"/>
              </a:rPr>
              <a:t>)</a:t>
            </a:r>
            <a:endParaRPr lang="en-US" sz="1400" dirty="0">
              <a:latin typeface="+mn-lt"/>
            </a:endParaRP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9563" y="6039903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9"/>
          <a:stretch/>
        </p:blipFill>
        <p:spPr>
          <a:xfrm>
            <a:off x="2069947" y="2283467"/>
            <a:ext cx="4927906" cy="27383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3770430" y="1187165"/>
            <a:ext cx="419100" cy="1047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4875587" y="2033954"/>
            <a:ext cx="419100" cy="104775"/>
          </a:xfrm>
          <a:prstGeom prst="rect">
            <a:avLst/>
          </a:prstGeom>
        </p:spPr>
      </p:pic>
      <p:sp>
        <p:nvSpPr>
          <p:cNvPr id="15" name="Rectangle 58"/>
          <p:cNvSpPr>
            <a:spLocks noChangeArrowheads="1"/>
          </p:cNvSpPr>
          <p:nvPr/>
        </p:nvSpPr>
        <p:spPr bwMode="auto">
          <a:xfrm>
            <a:off x="317500" y="408598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20.5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Calculating </a:t>
            </a:r>
            <a:r>
              <a:rPr lang="en-US" altLang="en-US" b="1" i="1" dirty="0" err="1" smtClean="0">
                <a:latin typeface="Arial" charset="0"/>
              </a:rPr>
              <a:t>E</a:t>
            </a:r>
            <a:r>
              <a:rPr lang="en-US" dirty="0" err="1" smtClean="0">
                <a:latin typeface="Arial"/>
                <a:ea typeface="Calibri"/>
              </a:rPr>
              <a:t>°</a:t>
            </a:r>
            <a:r>
              <a:rPr lang="en-US" altLang="en-US" b="1" baseline="-25000" dirty="0" err="1" smtClean="0">
                <a:latin typeface="Arial" charset="0"/>
              </a:rPr>
              <a:t>red</a:t>
            </a:r>
            <a:r>
              <a:rPr lang="en-US" altLang="en-US" b="1" dirty="0" smtClean="0"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from </a:t>
            </a:r>
            <a:r>
              <a:rPr lang="en-US" altLang="en-US" b="1" i="1" dirty="0" err="1" smtClean="0">
                <a:latin typeface="Arial" charset="0"/>
              </a:rPr>
              <a:t>E</a:t>
            </a:r>
            <a:r>
              <a:rPr lang="en-US" dirty="0" err="1" smtClean="0">
                <a:latin typeface="Arial"/>
                <a:ea typeface="Calibri"/>
              </a:rPr>
              <a:t>°</a:t>
            </a:r>
            <a:r>
              <a:rPr lang="en-US" altLang="en-US" b="1" baseline="-25000" dirty="0" err="1" smtClean="0">
                <a:latin typeface="Arial" charset="0"/>
              </a:rPr>
              <a:t>cell</a:t>
            </a:r>
            <a:endParaRPr lang="en-US" altLang="en-US" b="1" baseline="-25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451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209578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7" y="1220463"/>
            <a:ext cx="4016862" cy="4312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lvl="0" indent="0" eaLnBrk="0" hangingPunct="0">
              <a:tabLst/>
              <a:defRPr/>
            </a:pPr>
            <a:r>
              <a:rPr lang="en-US" altLang="en-US" sz="1400" b="1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Plan</a:t>
            </a: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 In the voltaic cell, Zn is oxidized and is therefore the anode. Thus, the given </a:t>
            </a:r>
            <a:r>
              <a:rPr lang="en-US" sz="1400" i="1" dirty="0" err="1">
                <a:latin typeface="+mn-lt"/>
              </a:rPr>
              <a:t>E</a:t>
            </a:r>
            <a:r>
              <a:rPr lang="en-US" sz="1400" dirty="0" err="1">
                <a:latin typeface="+mn-lt"/>
                <a:ea typeface="Calibri"/>
              </a:rPr>
              <a:t>°</a:t>
            </a:r>
            <a:r>
              <a:rPr lang="en-US" sz="1400" baseline="-25000" dirty="0" err="1">
                <a:latin typeface="+mn-lt"/>
              </a:rPr>
              <a:t>red</a:t>
            </a:r>
            <a:r>
              <a:rPr lang="en-US" sz="1400" baseline="-25000" dirty="0">
                <a:latin typeface="+mn-lt"/>
              </a:rPr>
              <a:t> 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for Zn</a:t>
            </a:r>
            <a:r>
              <a:rPr lang="en-US" altLang="en-US" sz="1400" baseline="300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2+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is </a:t>
            </a:r>
            <a:r>
              <a:rPr lang="en-US" sz="1400" i="1" dirty="0" err="1" smtClean="0">
                <a:latin typeface="+mn-lt"/>
              </a:rPr>
              <a:t>E</a:t>
            </a:r>
            <a:r>
              <a:rPr lang="en-US" sz="1400" dirty="0" err="1" smtClean="0">
                <a:latin typeface="+mn-lt"/>
                <a:ea typeface="Calibri"/>
              </a:rPr>
              <a:t>°</a:t>
            </a:r>
            <a:r>
              <a:rPr lang="en-US" sz="1400" baseline="-25000" dirty="0" err="1" smtClean="0">
                <a:latin typeface="+mn-lt"/>
              </a:rPr>
              <a:t>red</a:t>
            </a:r>
            <a:r>
              <a:rPr lang="en-US" sz="1400" baseline="-25000" dirty="0" smtClean="0">
                <a:latin typeface="+mn-lt"/>
              </a:rPr>
              <a:t> 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(anode</a:t>
            </a: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). Because 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Cu</a:t>
            </a:r>
            <a:r>
              <a:rPr lang="en-US" altLang="en-US" sz="1400" baseline="300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2+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is reduced, it is in the cathode half-cell. Thus, the unknown reduction potential for Cu</a:t>
            </a:r>
            <a:r>
              <a:rPr lang="en-US" altLang="en-US" sz="1400" baseline="300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2+</a:t>
            </a: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 is </a:t>
            </a:r>
            <a:r>
              <a:rPr lang="en-US" sz="1400" i="1" dirty="0" err="1" smtClean="0">
                <a:latin typeface="+mn-lt"/>
              </a:rPr>
              <a:t>E</a:t>
            </a:r>
            <a:r>
              <a:rPr lang="en-US" sz="1400" dirty="0" err="1" smtClean="0">
                <a:latin typeface="+mn-lt"/>
                <a:ea typeface="Calibri"/>
              </a:rPr>
              <a:t>°</a:t>
            </a:r>
            <a:r>
              <a:rPr lang="en-US" sz="1400" baseline="-25000" dirty="0" err="1" smtClean="0">
                <a:latin typeface="+mn-lt"/>
              </a:rPr>
              <a:t>red</a:t>
            </a:r>
            <a:r>
              <a:rPr lang="en-US" sz="1400" baseline="-25000" dirty="0" smtClean="0">
                <a:latin typeface="+mn-lt"/>
              </a:rPr>
              <a:t> 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(cathode</a:t>
            </a: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). Knowing </a:t>
            </a:r>
            <a:r>
              <a:rPr lang="en-US" sz="1400" i="1" dirty="0" err="1">
                <a:latin typeface="+mn-lt"/>
              </a:rPr>
              <a:t>E</a:t>
            </a:r>
            <a:r>
              <a:rPr lang="en-US" sz="1400" dirty="0" err="1">
                <a:latin typeface="+mn-lt"/>
                <a:ea typeface="Calibri"/>
              </a:rPr>
              <a:t>°</a:t>
            </a:r>
            <a:r>
              <a:rPr lang="en-US" sz="1400" baseline="-25000" dirty="0" err="1">
                <a:latin typeface="+mn-lt"/>
              </a:rPr>
              <a:t>cell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and </a:t>
            </a:r>
            <a:r>
              <a:rPr lang="en-US" sz="1400" i="1" dirty="0" err="1" smtClean="0">
                <a:latin typeface="+mn-lt"/>
              </a:rPr>
              <a:t>E</a:t>
            </a:r>
            <a:r>
              <a:rPr lang="en-US" sz="1400" dirty="0" err="1" smtClean="0">
                <a:latin typeface="+mn-lt"/>
                <a:ea typeface="Calibri"/>
              </a:rPr>
              <a:t>°</a:t>
            </a:r>
            <a:r>
              <a:rPr lang="en-US" sz="1400" baseline="-25000" dirty="0" err="1" smtClean="0">
                <a:latin typeface="+mn-lt"/>
              </a:rPr>
              <a:t>red</a:t>
            </a:r>
            <a:r>
              <a:rPr lang="en-US" sz="1400" baseline="-25000" dirty="0" smtClean="0">
                <a:latin typeface="+mn-lt"/>
              </a:rPr>
              <a:t> 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(anode</a:t>
            </a: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), we can use Equation 20.8 to solve for </a:t>
            </a:r>
            <a:r>
              <a:rPr lang="en-US" sz="1400" i="1" dirty="0" err="1" smtClean="0">
                <a:latin typeface="+mn-lt"/>
              </a:rPr>
              <a:t>E</a:t>
            </a:r>
            <a:r>
              <a:rPr lang="en-US" sz="1400" dirty="0" err="1" smtClean="0">
                <a:latin typeface="+mn-lt"/>
                <a:ea typeface="Calibri"/>
              </a:rPr>
              <a:t>°</a:t>
            </a:r>
            <a:r>
              <a:rPr lang="en-US" sz="1400" baseline="-25000" dirty="0" err="1" smtClean="0">
                <a:latin typeface="+mn-lt"/>
              </a:rPr>
              <a:t>red</a:t>
            </a:r>
            <a:r>
              <a:rPr lang="en-US" sz="1400" baseline="-25000" dirty="0" smtClean="0">
                <a:latin typeface="+mn-lt"/>
              </a:rPr>
              <a:t> 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(cathode</a:t>
            </a: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).</a:t>
            </a:r>
          </a:p>
          <a:p>
            <a:pPr marL="0" lvl="0" indent="0" eaLnBrk="0" hangingPunct="0">
              <a:tabLst/>
              <a:defRPr/>
            </a:pPr>
            <a:endParaRPr lang="en-US" altLang="en-US" sz="1400" dirty="0" smtClean="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  <a:p>
            <a:pPr marL="0" lvl="0" indent="0" eaLnBrk="0" hangingPunct="0">
              <a:tabLst/>
              <a:defRPr/>
            </a:pPr>
            <a:r>
              <a:rPr lang="en-US" altLang="en-US" sz="1400" b="1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Solve</a:t>
            </a:r>
          </a:p>
          <a:p>
            <a:pPr marL="685800" lvl="0" indent="0" eaLnBrk="0" hangingPunct="0">
              <a:tabLst/>
              <a:defRPr/>
            </a:pPr>
            <a:r>
              <a:rPr lang="en-US" sz="1400" i="1" dirty="0" err="1" smtClean="0">
                <a:latin typeface="+mn-lt"/>
              </a:rPr>
              <a:t>E</a:t>
            </a:r>
            <a:r>
              <a:rPr lang="en-US" sz="1400" dirty="0" err="1" smtClean="0">
                <a:latin typeface="+mn-lt"/>
                <a:ea typeface="Calibri"/>
              </a:rPr>
              <a:t>°</a:t>
            </a:r>
            <a:r>
              <a:rPr lang="en-US" sz="1400" baseline="-25000" dirty="0" err="1" smtClean="0">
                <a:latin typeface="+mn-lt"/>
              </a:rPr>
              <a:t>cell</a:t>
            </a:r>
            <a:r>
              <a:rPr lang="en-US" sz="1400" baseline="-25000" dirty="0" smtClean="0">
                <a:latin typeface="+mn-lt"/>
              </a:rPr>
              <a:t> 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= </a:t>
            </a:r>
            <a:r>
              <a:rPr lang="en-US" sz="1400" i="1" dirty="0" err="1">
                <a:latin typeface="+mn-lt"/>
              </a:rPr>
              <a:t>E</a:t>
            </a:r>
            <a:r>
              <a:rPr lang="en-US" sz="1400" dirty="0" err="1">
                <a:latin typeface="+mn-lt"/>
                <a:ea typeface="Calibri"/>
              </a:rPr>
              <a:t>°</a:t>
            </a:r>
            <a:r>
              <a:rPr lang="en-US" sz="1400" baseline="-25000" dirty="0" err="1">
                <a:latin typeface="+mn-lt"/>
              </a:rPr>
              <a:t>red</a:t>
            </a:r>
            <a:r>
              <a:rPr lang="en-US" sz="1400" baseline="-25000" dirty="0">
                <a:latin typeface="+mn-lt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(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cathode) – </a:t>
            </a:r>
            <a:r>
              <a:rPr lang="en-US" sz="1400" i="1" dirty="0" err="1">
                <a:latin typeface="+mn-lt"/>
              </a:rPr>
              <a:t>E</a:t>
            </a:r>
            <a:r>
              <a:rPr lang="en-US" sz="1400" dirty="0" err="1">
                <a:latin typeface="+mn-lt"/>
                <a:ea typeface="Calibri"/>
              </a:rPr>
              <a:t>°</a:t>
            </a:r>
            <a:r>
              <a:rPr lang="en-US" sz="1400" baseline="-25000" dirty="0" err="1">
                <a:latin typeface="+mn-lt"/>
              </a:rPr>
              <a:t>red</a:t>
            </a:r>
            <a:r>
              <a:rPr lang="en-US" sz="1400" baseline="-25000" dirty="0">
                <a:latin typeface="+mn-lt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(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anode)</a:t>
            </a:r>
            <a:endParaRPr lang="en-US" altLang="en-US" sz="1400" dirty="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  <a:p>
            <a:pPr marL="539496" lvl="0" indent="0" eaLnBrk="0" hangingPunct="0">
              <a:tabLst/>
              <a:defRPr/>
            </a:pP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1.10 V = </a:t>
            </a:r>
            <a:r>
              <a:rPr lang="en-US" sz="1400" i="1" dirty="0" err="1">
                <a:latin typeface="+mn-lt"/>
              </a:rPr>
              <a:t>E</a:t>
            </a:r>
            <a:r>
              <a:rPr lang="en-US" sz="1400" dirty="0" err="1">
                <a:latin typeface="+mn-lt"/>
                <a:ea typeface="Calibri"/>
              </a:rPr>
              <a:t>°</a:t>
            </a:r>
            <a:r>
              <a:rPr lang="en-US" sz="1400" baseline="-25000" dirty="0" err="1">
                <a:latin typeface="+mn-lt"/>
              </a:rPr>
              <a:t>red</a:t>
            </a:r>
            <a:r>
              <a:rPr lang="en-US" sz="1400" baseline="-25000" dirty="0">
                <a:latin typeface="+mn-lt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(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cathode) – (–0.76 V)</a:t>
            </a:r>
            <a:endParaRPr lang="en-US" altLang="en-US" sz="1400" dirty="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  <a:p>
            <a:pPr marL="0" lvl="0" indent="0" eaLnBrk="0" hangingPunct="0">
              <a:tabLst/>
              <a:defRPr/>
            </a:pPr>
            <a:r>
              <a:rPr lang="en-US" sz="1400" i="1" dirty="0" err="1">
                <a:latin typeface="+mn-lt"/>
              </a:rPr>
              <a:t>E</a:t>
            </a:r>
            <a:r>
              <a:rPr lang="en-US" sz="1400" dirty="0" err="1">
                <a:latin typeface="+mn-lt"/>
                <a:ea typeface="Calibri"/>
              </a:rPr>
              <a:t>°</a:t>
            </a:r>
            <a:r>
              <a:rPr lang="en-US" sz="1400" baseline="-25000" dirty="0" err="1">
                <a:latin typeface="+mn-lt"/>
              </a:rPr>
              <a:t>red</a:t>
            </a:r>
            <a:r>
              <a:rPr lang="en-US" sz="1400" baseline="-25000" dirty="0">
                <a:latin typeface="+mn-lt"/>
              </a:rPr>
              <a:t> 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(cathode) </a:t>
            </a: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= 1.10 V 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– </a:t>
            </a: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0.76 V = 0.34 V</a:t>
            </a:r>
          </a:p>
          <a:p>
            <a:pPr marL="0" indent="0" eaLnBrk="0" hangingPunct="0">
              <a:defRPr/>
            </a:pPr>
            <a:endParaRPr lang="en-US" altLang="en-US" sz="1400" b="1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</a:rPr>
              <a:t>Check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This standard reduction potential agrees with the one </a:t>
            </a:r>
            <a:r>
              <a:rPr lang="en-US" altLang="en-US" sz="1400" dirty="0" smtClean="0">
                <a:latin typeface="+mn-lt"/>
              </a:rPr>
              <a:t>listed in </a:t>
            </a:r>
            <a:r>
              <a:rPr lang="en-US" altLang="en-US" sz="1400" dirty="0">
                <a:latin typeface="+mn-lt"/>
              </a:rPr>
              <a:t>Table 20.1.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</a:rPr>
              <a:t>Comment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The standard reduction potential for </a:t>
            </a:r>
            <a:r>
              <a:rPr lang="en-US" altLang="en-US" sz="1400" dirty="0" smtClean="0">
                <a:latin typeface="+mn-lt"/>
              </a:rPr>
              <a:t>Cu</a:t>
            </a:r>
            <a:r>
              <a:rPr lang="en-US" altLang="en-US" sz="1400" baseline="300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2+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can be </a:t>
            </a:r>
            <a:r>
              <a:rPr lang="en-US" altLang="en-US" sz="1400" dirty="0" smtClean="0">
                <a:latin typeface="+mn-lt"/>
              </a:rPr>
              <a:t>represented as </a:t>
            </a:r>
            <a:r>
              <a:rPr lang="en-US" altLang="en-US" sz="1400" i="1" dirty="0" smtClean="0">
                <a:latin typeface="+mn-lt"/>
              </a:rPr>
              <a:t>E</a:t>
            </a:r>
            <a:r>
              <a:rPr lang="en-US" sz="1400" dirty="0" smtClean="0">
                <a:latin typeface="Arial"/>
                <a:ea typeface="Calibri"/>
              </a:rPr>
              <a:t>°</a:t>
            </a:r>
            <a:r>
              <a:rPr lang="en-US" altLang="en-US" sz="1400" baseline="-25000" dirty="0" smtClean="0">
                <a:latin typeface="+mn-lt"/>
              </a:rPr>
              <a:t>Cu</a:t>
            </a:r>
            <a:r>
              <a:rPr lang="en-US" altLang="en-US" sz="1400" baseline="200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2</a:t>
            </a:r>
            <a:r>
              <a:rPr lang="en-US" altLang="en-US" sz="1400" baseline="200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+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= 0.34 V and that for </a:t>
            </a:r>
            <a:r>
              <a:rPr lang="en-US" altLang="en-US" sz="1400" dirty="0" smtClean="0">
                <a:latin typeface="+mn-lt"/>
              </a:rPr>
              <a:t>Zn</a:t>
            </a:r>
            <a:r>
              <a:rPr lang="en-US" altLang="en-US" sz="1400" baseline="300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2+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as </a:t>
            </a:r>
            <a:r>
              <a:rPr lang="en-US" altLang="en-US" sz="1400" i="1" dirty="0" smtClean="0">
                <a:latin typeface="+mn-lt"/>
              </a:rPr>
              <a:t>E</a:t>
            </a:r>
            <a:r>
              <a:rPr lang="en-US" sz="1400" dirty="0" smtClean="0">
                <a:latin typeface="Arial"/>
                <a:ea typeface="Calibri"/>
              </a:rPr>
              <a:t>°</a:t>
            </a:r>
            <a:r>
              <a:rPr lang="en-US" altLang="en-US" sz="1400" baseline="-25000" dirty="0" smtClean="0">
                <a:latin typeface="+mn-lt"/>
              </a:rPr>
              <a:t>Zn</a:t>
            </a:r>
            <a:r>
              <a:rPr lang="en-US" altLang="en-US" sz="1400" baseline="200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2</a:t>
            </a:r>
            <a:r>
              <a:rPr lang="en-US" altLang="en-US" sz="1400" baseline="200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+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= </a:t>
            </a:r>
            <a:r>
              <a:rPr lang="en-US" altLang="en-US" sz="1400" dirty="0" smtClean="0">
                <a:latin typeface="+mn-lt"/>
              </a:rPr>
              <a:t>–0.76 </a:t>
            </a:r>
            <a:r>
              <a:rPr lang="en-US" altLang="en-US" sz="1400" dirty="0">
                <a:latin typeface="+mn-lt"/>
              </a:rPr>
              <a:t>V</a:t>
            </a:r>
            <a:r>
              <a:rPr lang="en-US" altLang="en-US" sz="1400" dirty="0" smtClean="0">
                <a:latin typeface="+mn-lt"/>
              </a:rPr>
              <a:t>. The </a:t>
            </a:r>
            <a:r>
              <a:rPr lang="en-US" altLang="en-US" sz="1400" dirty="0">
                <a:latin typeface="+mn-lt"/>
              </a:rPr>
              <a:t>subscript identifies the ion that is reduced in the </a:t>
            </a:r>
            <a:r>
              <a:rPr lang="en-US" altLang="en-US" sz="1400" dirty="0" smtClean="0">
                <a:latin typeface="+mn-lt"/>
              </a:rPr>
              <a:t>reduction half-reaction</a:t>
            </a:r>
            <a:r>
              <a:rPr lang="en-US" altLang="en-US" sz="1400" dirty="0">
                <a:latin typeface="+mn-lt"/>
              </a:rPr>
              <a:t>.</a:t>
            </a:r>
            <a:endParaRPr lang="en-US" altLang="en-US" sz="1400" dirty="0" smtClean="0">
              <a:latin typeface="+mn-lt"/>
            </a:endParaRP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800" y="304801"/>
            <a:ext cx="13984" cy="560615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1"/>
            <a:ext cx="8225449" cy="37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9563" y="5910950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9"/>
          <a:stretch/>
        </p:blipFill>
        <p:spPr>
          <a:xfrm>
            <a:off x="4557346" y="1354572"/>
            <a:ext cx="4314210" cy="4433725"/>
          </a:xfrm>
          <a:prstGeom prst="rect">
            <a:avLst/>
          </a:prstGeom>
        </p:spPr>
      </p:pic>
      <p:sp>
        <p:nvSpPr>
          <p:cNvPr id="10" name="Rectangle 58"/>
          <p:cNvSpPr>
            <a:spLocks noChangeArrowheads="1"/>
          </p:cNvSpPr>
          <p:nvPr/>
        </p:nvSpPr>
        <p:spPr bwMode="auto">
          <a:xfrm>
            <a:off x="317500" y="408598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20.5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Calculating </a:t>
            </a:r>
            <a:r>
              <a:rPr lang="en-US" altLang="en-US" b="1" i="1" dirty="0" err="1" smtClean="0">
                <a:latin typeface="Arial" charset="0"/>
              </a:rPr>
              <a:t>E</a:t>
            </a:r>
            <a:r>
              <a:rPr lang="en-US" dirty="0" err="1" smtClean="0">
                <a:latin typeface="Arial"/>
                <a:ea typeface="Calibri"/>
              </a:rPr>
              <a:t>°</a:t>
            </a:r>
            <a:r>
              <a:rPr lang="en-US" altLang="en-US" b="1" baseline="-25000" dirty="0" err="1" smtClean="0">
                <a:latin typeface="Arial" charset="0"/>
              </a:rPr>
              <a:t>red</a:t>
            </a:r>
            <a:r>
              <a:rPr lang="en-US" altLang="en-US" b="1" dirty="0" smtClean="0"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from </a:t>
            </a:r>
            <a:r>
              <a:rPr lang="en-US" altLang="en-US" b="1" i="1" dirty="0" err="1" smtClean="0">
                <a:latin typeface="Arial" charset="0"/>
              </a:rPr>
              <a:t>E</a:t>
            </a:r>
            <a:r>
              <a:rPr lang="en-US" dirty="0" err="1" smtClean="0">
                <a:latin typeface="Arial"/>
                <a:ea typeface="Calibri"/>
              </a:rPr>
              <a:t>°</a:t>
            </a:r>
            <a:r>
              <a:rPr lang="en-US" altLang="en-US" b="1" baseline="-25000" dirty="0" err="1" smtClean="0">
                <a:latin typeface="Arial" charset="0"/>
              </a:rPr>
              <a:t>cell</a:t>
            </a:r>
            <a:endParaRPr lang="en-US" altLang="en-US" b="1" baseline="-25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892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209578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6" y="1220463"/>
            <a:ext cx="8565415" cy="353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1</a:t>
            </a: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A </a:t>
            </a:r>
            <a:r>
              <a:rPr lang="en-US" altLang="en-US" sz="1400" dirty="0">
                <a:latin typeface="+mn-lt"/>
              </a:rPr>
              <a:t>voltaic cell based on the </a:t>
            </a:r>
            <a:r>
              <a:rPr lang="en-US" altLang="en-US" sz="1400" dirty="0" smtClean="0">
                <a:latin typeface="+mn-lt"/>
              </a:rPr>
              <a:t>reaction 2 Eu</a:t>
            </a:r>
            <a:r>
              <a:rPr lang="en-US" altLang="en-US" sz="1400" baseline="300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2+</a:t>
            </a:r>
            <a:r>
              <a:rPr lang="en-US" altLang="en-US" sz="1400" dirty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+ </a:t>
            </a:r>
            <a:r>
              <a:rPr lang="en-US" altLang="en-US" sz="1400" dirty="0" smtClean="0">
                <a:latin typeface="+mn-lt"/>
              </a:rPr>
              <a:t>Ni</a:t>
            </a:r>
            <a:r>
              <a:rPr lang="en-US" altLang="en-US" sz="1400" baseline="30000" dirty="0" smtClean="0">
                <a:latin typeface="+mn-lt"/>
              </a:rPr>
              <a:t>2+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           2 Eu</a:t>
            </a:r>
            <a:r>
              <a:rPr lang="en-US" altLang="en-US" sz="1400" baseline="300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3+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+ </a:t>
            </a:r>
            <a:r>
              <a:rPr lang="en-US" altLang="en-US" sz="1400" dirty="0" smtClean="0">
                <a:latin typeface="+mn-lt"/>
              </a:rPr>
              <a:t>Ni(</a:t>
            </a:r>
            <a:r>
              <a:rPr lang="en-US" altLang="en-US" sz="1400" i="1" dirty="0" smtClean="0">
                <a:latin typeface="+mn-lt"/>
              </a:rPr>
              <a:t>s</a:t>
            </a:r>
            <a:r>
              <a:rPr lang="en-US" altLang="en-US" sz="1400" dirty="0" smtClean="0">
                <a:latin typeface="+mn-lt"/>
              </a:rPr>
              <a:t>) generates </a:t>
            </a:r>
            <a:r>
              <a:rPr lang="en-US" sz="1400" i="1" dirty="0" err="1">
                <a:latin typeface="+mn-lt"/>
              </a:rPr>
              <a:t>E</a:t>
            </a:r>
            <a:r>
              <a:rPr lang="en-US" sz="1400" dirty="0" err="1">
                <a:latin typeface="+mn-lt"/>
                <a:ea typeface="Calibri"/>
              </a:rPr>
              <a:t>°</a:t>
            </a:r>
            <a:r>
              <a:rPr lang="en-US" sz="1400" baseline="-25000" dirty="0" err="1">
                <a:latin typeface="+mn-lt"/>
              </a:rPr>
              <a:t>cell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= 0.07 V. Given the standard reduction potential </a:t>
            </a:r>
            <a:r>
              <a:rPr lang="en-US" altLang="en-US" sz="1400" dirty="0" smtClean="0">
                <a:latin typeface="+mn-lt"/>
              </a:rPr>
              <a:t>of Ni</a:t>
            </a:r>
            <a:r>
              <a:rPr lang="en-US" altLang="en-US" sz="1400" baseline="300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2+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given in Table 20.1, what is the standard </a:t>
            </a:r>
            <a:r>
              <a:rPr lang="en-US" altLang="en-US" sz="1400" dirty="0" smtClean="0">
                <a:latin typeface="+mn-lt"/>
              </a:rPr>
              <a:t>reduction potential </a:t>
            </a:r>
            <a:r>
              <a:rPr lang="en-US" altLang="en-US" sz="1400" dirty="0">
                <a:latin typeface="+mn-lt"/>
              </a:rPr>
              <a:t>for the reaction </a:t>
            </a:r>
            <a:r>
              <a:rPr lang="en-US" altLang="en-US" sz="1400" dirty="0" smtClean="0">
                <a:latin typeface="+mn-lt"/>
              </a:rPr>
              <a:t>Eu</a:t>
            </a:r>
            <a:r>
              <a:rPr lang="en-US" altLang="en-US" sz="1400" baseline="300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3+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+ </a:t>
            </a:r>
            <a:r>
              <a:rPr lang="en-US" altLang="en-US" sz="1400" dirty="0" smtClean="0">
                <a:latin typeface="+mn-lt"/>
              </a:rPr>
              <a:t>e</a:t>
            </a:r>
            <a:r>
              <a:rPr lang="en-US" alt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           Eu</a:t>
            </a:r>
            <a:r>
              <a:rPr lang="en-US" altLang="en-US" sz="1400" baseline="300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2+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)?</a:t>
            </a: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>
                <a:latin typeface="+mn-lt"/>
              </a:rPr>
              <a:t>(a) </a:t>
            </a:r>
            <a:r>
              <a:rPr lang="en-US" altLang="en-US" sz="1400" dirty="0" smtClean="0">
                <a:latin typeface="+mn-lt"/>
              </a:rPr>
              <a:t>–0.35 </a:t>
            </a:r>
            <a:r>
              <a:rPr lang="en-US" altLang="en-US" sz="1400" dirty="0">
                <a:latin typeface="+mn-lt"/>
              </a:rPr>
              <a:t>V </a:t>
            </a:r>
            <a:r>
              <a:rPr lang="en-US" altLang="en-US" sz="1400" b="1" dirty="0">
                <a:latin typeface="+mn-lt"/>
              </a:rPr>
              <a:t>(b) </a:t>
            </a:r>
            <a:r>
              <a:rPr lang="en-US" altLang="en-US" sz="1400" dirty="0">
                <a:latin typeface="+mn-lt"/>
              </a:rPr>
              <a:t>0.35 V</a:t>
            </a:r>
            <a:r>
              <a:rPr lang="en-US" altLang="en-US" sz="1400" b="1" dirty="0">
                <a:latin typeface="+mn-lt"/>
              </a:rPr>
              <a:t> (c) </a:t>
            </a:r>
            <a:r>
              <a:rPr lang="en-US" altLang="en-US" sz="1400" dirty="0" smtClean="0">
                <a:latin typeface="+mn-lt"/>
              </a:rPr>
              <a:t>–0.21 </a:t>
            </a:r>
            <a:r>
              <a:rPr lang="en-US" altLang="en-US" sz="1400" dirty="0">
                <a:latin typeface="+mn-lt"/>
              </a:rPr>
              <a:t>V </a:t>
            </a:r>
            <a:r>
              <a:rPr lang="en-US" altLang="en-US" sz="1400" b="1" dirty="0">
                <a:latin typeface="+mn-lt"/>
              </a:rPr>
              <a:t>(d) </a:t>
            </a:r>
            <a:r>
              <a:rPr lang="en-US" altLang="en-US" sz="1400" dirty="0">
                <a:latin typeface="+mn-lt"/>
              </a:rPr>
              <a:t>0.21 V </a:t>
            </a:r>
            <a:r>
              <a:rPr lang="en-US" altLang="en-US" sz="1400" b="1" dirty="0">
                <a:latin typeface="+mn-lt"/>
              </a:rPr>
              <a:t>(e) </a:t>
            </a:r>
            <a:r>
              <a:rPr lang="en-US" altLang="en-US" sz="1400" dirty="0">
                <a:latin typeface="+mn-lt"/>
              </a:rPr>
              <a:t>0.07 V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</a:t>
            </a:r>
            <a:r>
              <a:rPr lang="en-US" sz="1600" b="1" dirty="0" smtClean="0">
                <a:solidFill>
                  <a:srgbClr val="3366FF"/>
                </a:solidFill>
              </a:rPr>
              <a:t>2</a:t>
            </a:r>
            <a:endParaRPr lang="en-US" sz="1600" b="1" dirty="0">
              <a:solidFill>
                <a:srgbClr val="3366FF"/>
              </a:solidFill>
            </a:endParaRP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The </a:t>
            </a:r>
            <a:r>
              <a:rPr lang="en-US" altLang="en-US" sz="1400" dirty="0">
                <a:latin typeface="+mn-lt"/>
              </a:rPr>
              <a:t>standard cell potential is 1.46 V for a voltaic cell based </a:t>
            </a:r>
            <a:r>
              <a:rPr lang="en-US" altLang="en-US" sz="1400" dirty="0" smtClean="0">
                <a:latin typeface="+mn-lt"/>
              </a:rPr>
              <a:t>on the </a:t>
            </a:r>
            <a:r>
              <a:rPr lang="en-US" altLang="en-US" sz="1400" dirty="0">
                <a:latin typeface="+mn-lt"/>
              </a:rPr>
              <a:t>following half-reactions</a:t>
            </a:r>
            <a:r>
              <a:rPr lang="en-US" altLang="en-US" sz="1400" dirty="0" smtClean="0">
                <a:latin typeface="+mn-lt"/>
              </a:rPr>
              <a:t>:</a:t>
            </a: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274320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In</a:t>
            </a:r>
            <a:r>
              <a:rPr lang="en-US" altLang="en-US" sz="1400" baseline="30000" dirty="0" smtClean="0">
                <a:latin typeface="+mn-lt"/>
              </a:rPr>
              <a:t>+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            In</a:t>
            </a:r>
            <a:r>
              <a:rPr lang="en-US" altLang="en-US" sz="1400" baseline="30000" dirty="0" smtClean="0">
                <a:latin typeface="+mn-lt"/>
              </a:rPr>
              <a:t>3+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+ 2 </a:t>
            </a:r>
            <a:r>
              <a:rPr lang="en-US" altLang="en-US" sz="1400" dirty="0" smtClean="0">
                <a:latin typeface="+mn-lt"/>
              </a:rPr>
              <a:t>e</a:t>
            </a:r>
            <a:r>
              <a:rPr lang="en-US" altLang="en-US" sz="1400" baseline="30000" dirty="0" smtClean="0">
                <a:latin typeface="+mn-lt"/>
              </a:rPr>
              <a:t>–</a:t>
            </a:r>
            <a:endParaRPr lang="en-US" altLang="en-US" sz="1400" dirty="0">
              <a:latin typeface="+mn-lt"/>
            </a:endParaRPr>
          </a:p>
          <a:p>
            <a:pPr marL="274320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Br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smtClean="0">
                <a:latin typeface="+mn-lt"/>
              </a:rPr>
              <a:t>l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+ 2 </a:t>
            </a:r>
            <a:r>
              <a:rPr lang="en-US" altLang="en-US" sz="1400" dirty="0" smtClean="0">
                <a:latin typeface="+mn-lt"/>
              </a:rPr>
              <a:t>e</a:t>
            </a:r>
            <a:r>
              <a:rPr lang="en-US" alt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           2 Br</a:t>
            </a:r>
            <a:r>
              <a:rPr lang="en-US" alt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</a:t>
            </a: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Using </a:t>
            </a:r>
            <a:r>
              <a:rPr lang="en-US" altLang="en-US" sz="1400" dirty="0">
                <a:latin typeface="+mn-lt"/>
              </a:rPr>
              <a:t>Table 20.1, calculate </a:t>
            </a:r>
            <a:r>
              <a:rPr lang="en-US" altLang="en-US" sz="1400" i="1" dirty="0" err="1" smtClean="0">
                <a:latin typeface="+mn-lt"/>
              </a:rPr>
              <a:t>E</a:t>
            </a:r>
            <a:r>
              <a:rPr lang="en-US" sz="1400" dirty="0" err="1">
                <a:latin typeface="+mn-lt"/>
                <a:ea typeface="Calibri"/>
              </a:rPr>
              <a:t>°</a:t>
            </a:r>
            <a:r>
              <a:rPr lang="en-US" altLang="en-US" sz="1400" i="1" baseline="-25000" dirty="0" err="1" smtClean="0">
                <a:latin typeface="+mn-lt"/>
              </a:rPr>
              <a:t>red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for the reduction of In</a:t>
            </a:r>
            <a:r>
              <a:rPr lang="en-US" altLang="en-US" sz="1400" baseline="30000" dirty="0">
                <a:latin typeface="+mn-lt"/>
              </a:rPr>
              <a:t>3+</a:t>
            </a:r>
            <a:r>
              <a:rPr lang="en-US" altLang="en-US" sz="1400" dirty="0">
                <a:latin typeface="+mn-lt"/>
              </a:rPr>
              <a:t> to In</a:t>
            </a:r>
            <a:r>
              <a:rPr lang="en-US" altLang="en-US" sz="1400" baseline="30000" dirty="0">
                <a:latin typeface="+mn-lt"/>
              </a:rPr>
              <a:t>+</a:t>
            </a:r>
            <a:r>
              <a:rPr lang="en-US" altLang="en-US" sz="1400" dirty="0">
                <a:latin typeface="+mn-lt"/>
              </a:rPr>
              <a:t>.</a:t>
            </a:r>
            <a:endParaRPr lang="en-US" altLang="en-US" sz="1400" dirty="0" smtClean="0">
              <a:latin typeface="+mn-lt"/>
            </a:endParaRP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800" y="304800"/>
            <a:ext cx="10768" cy="4316611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1"/>
            <a:ext cx="8225449" cy="37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9563" y="4621411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4539456" y="1738150"/>
            <a:ext cx="419100" cy="1047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1396678" y="2171904"/>
            <a:ext cx="419100" cy="1047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3730563" y="3637288"/>
            <a:ext cx="419100" cy="1047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4084881" y="3848304"/>
            <a:ext cx="419100" cy="104775"/>
          </a:xfrm>
          <a:prstGeom prst="rect">
            <a:avLst/>
          </a:prstGeom>
        </p:spPr>
      </p:pic>
      <p:sp>
        <p:nvSpPr>
          <p:cNvPr id="15" name="Rectangle 58"/>
          <p:cNvSpPr>
            <a:spLocks noChangeArrowheads="1"/>
          </p:cNvSpPr>
          <p:nvPr/>
        </p:nvSpPr>
        <p:spPr bwMode="auto">
          <a:xfrm>
            <a:off x="317500" y="408598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20.5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Calculating </a:t>
            </a:r>
            <a:r>
              <a:rPr lang="en-US" altLang="en-US" b="1" i="1" dirty="0" err="1" smtClean="0">
                <a:latin typeface="Arial" charset="0"/>
              </a:rPr>
              <a:t>E</a:t>
            </a:r>
            <a:r>
              <a:rPr lang="en-US" dirty="0" err="1" smtClean="0">
                <a:latin typeface="Arial"/>
                <a:ea typeface="Calibri"/>
              </a:rPr>
              <a:t>°</a:t>
            </a:r>
            <a:r>
              <a:rPr lang="en-US" altLang="en-US" b="1" baseline="-25000" dirty="0" err="1" smtClean="0">
                <a:latin typeface="Arial" charset="0"/>
              </a:rPr>
              <a:t>red</a:t>
            </a:r>
            <a:r>
              <a:rPr lang="en-US" altLang="en-US" b="1" dirty="0" smtClean="0"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from </a:t>
            </a:r>
            <a:r>
              <a:rPr lang="en-US" altLang="en-US" b="1" i="1" dirty="0" err="1" smtClean="0">
                <a:latin typeface="Arial" charset="0"/>
              </a:rPr>
              <a:t>E</a:t>
            </a:r>
            <a:r>
              <a:rPr lang="en-US" dirty="0" err="1" smtClean="0">
                <a:latin typeface="Arial"/>
                <a:ea typeface="Calibri"/>
              </a:rPr>
              <a:t>°</a:t>
            </a:r>
            <a:r>
              <a:rPr lang="en-US" altLang="en-US" b="1" baseline="-25000" dirty="0" err="1" smtClean="0">
                <a:latin typeface="Arial" charset="0"/>
              </a:rPr>
              <a:t>cell</a:t>
            </a:r>
            <a:endParaRPr lang="en-US" altLang="en-US" b="1" baseline="-25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235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4327915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6" y="4338801"/>
            <a:ext cx="8624032" cy="1311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altLang="en-US" sz="1600" b="1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Solution</a:t>
            </a: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</a:rPr>
              <a:t>Analyze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We are given the equation for a redox reaction and </a:t>
            </a:r>
            <a:r>
              <a:rPr lang="en-US" altLang="en-US" sz="1400" dirty="0" smtClean="0">
                <a:latin typeface="+mn-lt"/>
              </a:rPr>
              <a:t>asked to </a:t>
            </a:r>
            <a:r>
              <a:rPr lang="en-US" altLang="en-US" sz="1400" dirty="0">
                <a:latin typeface="+mn-lt"/>
              </a:rPr>
              <a:t>use data in Table 20.1 to calculate the standard cell potential </a:t>
            </a:r>
            <a:r>
              <a:rPr lang="en-US" altLang="en-US" sz="1400" dirty="0" smtClean="0">
                <a:latin typeface="+mn-lt"/>
              </a:rPr>
              <a:t>for the </a:t>
            </a:r>
            <a:r>
              <a:rPr lang="en-US" altLang="en-US" sz="1400" dirty="0">
                <a:latin typeface="+mn-lt"/>
              </a:rPr>
              <a:t>associated voltaic cell.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</a:rPr>
              <a:t>Plan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Our first step is to identify the half-reactions that occur at </a:t>
            </a:r>
            <a:r>
              <a:rPr lang="en-US" altLang="en-US" sz="1400" dirty="0" smtClean="0">
                <a:latin typeface="+mn-lt"/>
              </a:rPr>
              <a:t>the cathode </a:t>
            </a:r>
            <a:r>
              <a:rPr lang="en-US" altLang="en-US" sz="1400" dirty="0">
                <a:latin typeface="+mn-lt"/>
              </a:rPr>
              <a:t>and anode, which we did in Sample Exercise 20.4. </a:t>
            </a:r>
            <a:r>
              <a:rPr lang="en-US" altLang="en-US" sz="1400" dirty="0" smtClean="0">
                <a:latin typeface="+mn-lt"/>
              </a:rPr>
              <a:t>Then we </a:t>
            </a:r>
            <a:r>
              <a:rPr lang="en-US" altLang="en-US" sz="1400" dirty="0">
                <a:latin typeface="+mn-lt"/>
              </a:rPr>
              <a:t>use Table 20.1 and Equation 20.8 to calculate the standard </a:t>
            </a:r>
            <a:r>
              <a:rPr lang="en-US" altLang="en-US" sz="1400" dirty="0" smtClean="0">
                <a:latin typeface="+mn-lt"/>
              </a:rPr>
              <a:t>cell potential</a:t>
            </a:r>
            <a:r>
              <a:rPr lang="en-US" altLang="en-US" sz="1400" dirty="0">
                <a:latin typeface="+mn-lt"/>
              </a:rPr>
              <a:t>.</a:t>
            </a:r>
            <a:endParaRPr lang="en-US" altLang="en-US" sz="1400" dirty="0" smtClean="0">
              <a:latin typeface="+mn-lt"/>
            </a:endParaRP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800" y="304800"/>
            <a:ext cx="14306" cy="5735103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3" y="762000"/>
            <a:ext cx="4802311" cy="287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Use Table 20.1 to calculate </a:t>
            </a:r>
            <a:r>
              <a:rPr lang="en-US" sz="1400" i="1" dirty="0" err="1">
                <a:latin typeface="+mn-lt"/>
              </a:rPr>
              <a:t>E</a:t>
            </a:r>
            <a:r>
              <a:rPr lang="en-US" sz="1400" dirty="0" err="1">
                <a:latin typeface="+mn-lt"/>
                <a:ea typeface="Calibri"/>
              </a:rPr>
              <a:t>°</a:t>
            </a:r>
            <a:r>
              <a:rPr lang="en-US" sz="1400" baseline="-25000" dirty="0" err="1">
                <a:latin typeface="+mn-lt"/>
              </a:rPr>
              <a:t>cell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for the voltaic cell described in Sample Exercise 20.4, which is based on the reaction</a:t>
            </a: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Cr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O</a:t>
            </a:r>
            <a:r>
              <a:rPr lang="en-US" sz="1400" baseline="-25000" dirty="0">
                <a:latin typeface="+mn-lt"/>
              </a:rPr>
              <a:t>7</a:t>
            </a:r>
            <a:r>
              <a:rPr lang="en-US" sz="1400" baseline="30000" dirty="0">
                <a:latin typeface="+mn-lt"/>
              </a:rPr>
              <a:t>2–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+ 14 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+ 6 </a:t>
            </a:r>
            <a:r>
              <a:rPr lang="en-US" sz="1400" dirty="0" smtClean="0">
                <a:latin typeface="+mn-lt"/>
              </a:rPr>
              <a:t>I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</a:t>
            </a:r>
          </a:p>
          <a:p>
            <a:pPr marL="0" indent="0" algn="r" eaLnBrk="0" hangingPunct="0">
              <a:defRPr/>
            </a:pPr>
            <a:r>
              <a:rPr lang="en-US" sz="1400" dirty="0" smtClean="0">
                <a:latin typeface="+mn-lt"/>
              </a:rPr>
              <a:t>2 Cr</a:t>
            </a:r>
            <a:r>
              <a:rPr lang="en-US" sz="1400" baseline="30000" dirty="0" smtClean="0">
                <a:latin typeface="+mn-lt"/>
              </a:rPr>
              <a:t>3+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+ 3 I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s</a:t>
            </a:r>
            <a:r>
              <a:rPr lang="en-US" sz="1400" dirty="0" smtClean="0">
                <a:latin typeface="+mn-lt"/>
              </a:rPr>
              <a:t>) + 7 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O(</a:t>
            </a:r>
            <a:r>
              <a:rPr lang="en-US" sz="1400" i="1" dirty="0" smtClean="0">
                <a:latin typeface="+mn-lt"/>
              </a:rPr>
              <a:t>l</a:t>
            </a:r>
            <a:r>
              <a:rPr lang="en-US" sz="1400" dirty="0" smtClean="0">
                <a:latin typeface="+mn-lt"/>
              </a:rPr>
              <a:t>)</a:t>
            </a:r>
            <a:endParaRPr lang="en-US" sz="1400" dirty="0">
              <a:latin typeface="+mn-lt"/>
            </a:endParaRP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408598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20.6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Calculating </a:t>
            </a:r>
            <a:r>
              <a:rPr lang="en-US" altLang="en-US" b="1" i="1" dirty="0" err="1">
                <a:latin typeface="Arial" charset="0"/>
              </a:rPr>
              <a:t>E</a:t>
            </a:r>
            <a:r>
              <a:rPr lang="en-US" dirty="0" err="1">
                <a:latin typeface="Arial"/>
                <a:ea typeface="Calibri"/>
              </a:rPr>
              <a:t>°</a:t>
            </a:r>
            <a:r>
              <a:rPr lang="en-US" altLang="en-US" b="1" baseline="-25000" dirty="0" err="1">
                <a:latin typeface="Arial" charset="0"/>
              </a:rPr>
              <a:t>cell</a:t>
            </a:r>
            <a:r>
              <a:rPr lang="en-US" altLang="en-US" b="1" dirty="0" smtClean="0">
                <a:latin typeface="Arial" charset="0"/>
              </a:rPr>
              <a:t> from </a:t>
            </a:r>
            <a:r>
              <a:rPr lang="en-US" altLang="en-US" b="1" i="1" dirty="0" err="1">
                <a:latin typeface="Arial" charset="0"/>
              </a:rPr>
              <a:t>E</a:t>
            </a:r>
            <a:r>
              <a:rPr lang="en-US" dirty="0" err="1" smtClean="0">
                <a:latin typeface="Arial"/>
                <a:ea typeface="Calibri"/>
              </a:rPr>
              <a:t>°</a:t>
            </a:r>
            <a:r>
              <a:rPr lang="en-US" altLang="en-US" b="1" baseline="-25000" dirty="0" err="1" smtClean="0">
                <a:latin typeface="Arial" charset="0"/>
              </a:rPr>
              <a:t>red</a:t>
            </a:r>
            <a:endParaRPr lang="en-US" altLang="en-US" b="1" dirty="0">
              <a:latin typeface="Arial" charset="0"/>
            </a:endParaRP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9563" y="6039903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9"/>
          <a:stretch/>
        </p:blipFill>
        <p:spPr>
          <a:xfrm>
            <a:off x="5516934" y="832338"/>
            <a:ext cx="3267925" cy="33584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2966191" y="1515411"/>
            <a:ext cx="419100" cy="10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847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149699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6" y="1160585"/>
            <a:ext cx="8624032" cy="1311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</a:rPr>
              <a:t>Solve</a:t>
            </a:r>
            <a:endParaRPr lang="en-US" altLang="en-US" sz="1400" b="1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>
                <a:latin typeface="+mn-lt"/>
              </a:rPr>
              <a:t>The half-reactions are</a:t>
            </a:r>
            <a:r>
              <a:rPr lang="en-US" altLang="en-US" sz="1400" dirty="0" smtClean="0">
                <a:latin typeface="+mn-lt"/>
              </a:rPr>
              <a:t>:</a:t>
            </a: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1828800" indent="0" eaLnBrk="0" hangingPunct="0">
              <a:defRPr/>
            </a:pPr>
            <a:r>
              <a:rPr lang="pt-BR" altLang="en-US" sz="1400" b="1" i="1" dirty="0">
                <a:latin typeface="+mn-lt"/>
              </a:rPr>
              <a:t>Cathode: </a:t>
            </a:r>
            <a:r>
              <a:rPr lang="en-US" sz="1400" dirty="0">
                <a:latin typeface="+mn-lt"/>
              </a:rPr>
              <a:t>Cr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O</a:t>
            </a:r>
            <a:r>
              <a:rPr lang="en-US" sz="1400" baseline="-25000" dirty="0">
                <a:latin typeface="+mn-lt"/>
              </a:rPr>
              <a:t>7</a:t>
            </a:r>
            <a:r>
              <a:rPr lang="en-US" sz="1400" baseline="30000" dirty="0">
                <a:latin typeface="+mn-lt"/>
              </a:rPr>
              <a:t>2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pt-BR" altLang="en-US" sz="1400" dirty="0" smtClean="0">
                <a:latin typeface="+mn-lt"/>
              </a:rPr>
              <a:t>(aq) </a:t>
            </a:r>
            <a:r>
              <a:rPr lang="pt-BR" altLang="en-US" sz="1400" dirty="0">
                <a:latin typeface="+mn-lt"/>
              </a:rPr>
              <a:t>+ </a:t>
            </a:r>
            <a:r>
              <a:rPr lang="en-US" sz="1400" dirty="0">
                <a:latin typeface="+mn-lt"/>
              </a:rPr>
              <a:t>14 H</a:t>
            </a:r>
            <a:r>
              <a:rPr lang="en-US" sz="1400" baseline="30000" dirty="0">
                <a:latin typeface="+mn-lt"/>
              </a:rPr>
              <a:t>+</a:t>
            </a:r>
            <a:r>
              <a:rPr lang="en-US" sz="1400" dirty="0">
                <a:latin typeface="+mn-lt"/>
              </a:rPr>
              <a:t>(</a:t>
            </a:r>
            <a:r>
              <a:rPr lang="en-US" sz="1400" i="1" dirty="0" err="1">
                <a:latin typeface="+mn-lt"/>
              </a:rPr>
              <a:t>aq</a:t>
            </a:r>
            <a:r>
              <a:rPr lang="en-US" sz="1400" dirty="0">
                <a:latin typeface="+mn-lt"/>
              </a:rPr>
              <a:t>) + 6 </a:t>
            </a:r>
            <a:r>
              <a:rPr lang="en-US" altLang="en-US" sz="1400" dirty="0">
                <a:latin typeface="+mn-lt"/>
              </a:rPr>
              <a:t>e</a:t>
            </a:r>
            <a:r>
              <a:rPr lang="en-US" altLang="en-US" sz="1400" baseline="30000" dirty="0">
                <a:latin typeface="+mn-lt"/>
              </a:rPr>
              <a:t>–</a:t>
            </a:r>
            <a:r>
              <a:rPr lang="pt-BR" altLang="en-US" sz="1400" dirty="0" smtClean="0">
                <a:latin typeface="+mn-lt"/>
              </a:rPr>
              <a:t>           </a:t>
            </a:r>
            <a:r>
              <a:rPr lang="en-US" sz="1400" dirty="0" smtClean="0">
                <a:latin typeface="+mn-lt"/>
              </a:rPr>
              <a:t>2 </a:t>
            </a:r>
            <a:r>
              <a:rPr lang="en-US" sz="1400" dirty="0">
                <a:latin typeface="+mn-lt"/>
              </a:rPr>
              <a:t>Cr</a:t>
            </a:r>
            <a:r>
              <a:rPr lang="en-US" sz="1400" baseline="30000" dirty="0">
                <a:latin typeface="+mn-lt"/>
              </a:rPr>
              <a:t>3+</a:t>
            </a:r>
            <a:r>
              <a:rPr lang="en-US" sz="1400" dirty="0">
                <a:latin typeface="+mn-lt"/>
              </a:rPr>
              <a:t>(</a:t>
            </a:r>
            <a:r>
              <a:rPr lang="en-US" sz="1400" i="1" dirty="0" err="1">
                <a:latin typeface="+mn-lt"/>
              </a:rPr>
              <a:t>aq</a:t>
            </a:r>
            <a:r>
              <a:rPr lang="en-US" sz="1400" dirty="0">
                <a:latin typeface="+mn-lt"/>
              </a:rPr>
              <a:t>) + </a:t>
            </a:r>
            <a:r>
              <a:rPr lang="en-US" sz="1400" dirty="0" smtClean="0">
                <a:latin typeface="+mn-lt"/>
              </a:rPr>
              <a:t>7 </a:t>
            </a:r>
            <a:r>
              <a:rPr lang="en-US" sz="1400" dirty="0">
                <a:latin typeface="+mn-lt"/>
              </a:rPr>
              <a:t>H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O(</a:t>
            </a:r>
            <a:r>
              <a:rPr lang="en-US" sz="1400" i="1" dirty="0">
                <a:latin typeface="+mn-lt"/>
              </a:rPr>
              <a:t>l</a:t>
            </a:r>
            <a:r>
              <a:rPr lang="en-US" sz="1400" dirty="0" smtClean="0">
                <a:latin typeface="+mn-lt"/>
              </a:rPr>
              <a:t>)</a:t>
            </a:r>
            <a:endParaRPr lang="pt-BR" altLang="en-US" sz="1400" dirty="0">
              <a:latin typeface="+mn-lt"/>
            </a:endParaRPr>
          </a:p>
          <a:p>
            <a:pPr marL="1828800" indent="0" eaLnBrk="0" hangingPunct="0">
              <a:tabLst>
                <a:tab pos="2290763" algn="l"/>
                <a:tab pos="4173538" algn="l"/>
              </a:tabLst>
              <a:defRPr/>
            </a:pPr>
            <a:r>
              <a:rPr lang="pt-BR" altLang="en-US" sz="1400" b="1" i="1" dirty="0">
                <a:latin typeface="+mn-lt"/>
              </a:rPr>
              <a:t>Anode: </a:t>
            </a:r>
            <a:r>
              <a:rPr lang="pt-BR" altLang="en-US" sz="1400" b="1" i="1" dirty="0" smtClean="0">
                <a:latin typeface="+mn-lt"/>
              </a:rPr>
              <a:t>	</a:t>
            </a:r>
            <a:r>
              <a:rPr lang="pt-BR" altLang="en-US" sz="1400" dirty="0" smtClean="0">
                <a:latin typeface="+mn-lt"/>
              </a:rPr>
              <a:t>6 </a:t>
            </a:r>
            <a:r>
              <a:rPr lang="en-US" sz="1400" dirty="0">
                <a:latin typeface="+mn-lt"/>
              </a:rPr>
              <a:t>I</a:t>
            </a:r>
            <a:r>
              <a:rPr lang="en-US" sz="1400" baseline="30000" dirty="0">
                <a:latin typeface="+mn-lt"/>
              </a:rPr>
              <a:t>–</a:t>
            </a:r>
            <a:r>
              <a:rPr lang="en-US" sz="1400" dirty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           </a:t>
            </a:r>
            <a:r>
              <a:rPr lang="pt-BR" altLang="en-US" sz="1400" dirty="0" smtClean="0">
                <a:latin typeface="+mn-lt"/>
              </a:rPr>
              <a:t>3 I</a:t>
            </a:r>
            <a:r>
              <a:rPr lang="pt-BR" altLang="en-US" sz="1400" baseline="-25000" dirty="0" smtClean="0">
                <a:latin typeface="+mn-lt"/>
              </a:rPr>
              <a:t>2</a:t>
            </a:r>
            <a:r>
              <a:rPr lang="pt-BR" altLang="en-US" sz="1400" dirty="0" smtClean="0">
                <a:latin typeface="+mn-lt"/>
              </a:rPr>
              <a:t>(s) </a:t>
            </a:r>
            <a:r>
              <a:rPr lang="pt-BR" altLang="en-US" sz="1400" dirty="0">
                <a:latin typeface="+mn-lt"/>
              </a:rPr>
              <a:t>+ 6 </a:t>
            </a:r>
            <a:r>
              <a:rPr lang="en-US" altLang="en-US" sz="1400" dirty="0">
                <a:latin typeface="+mn-lt"/>
              </a:rPr>
              <a:t>e</a:t>
            </a:r>
            <a:r>
              <a:rPr lang="en-US" altLang="en-US" sz="1400" baseline="30000" dirty="0">
                <a:latin typeface="+mn-lt"/>
              </a:rPr>
              <a:t>–</a:t>
            </a:r>
            <a:endParaRPr lang="pt-BR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pt-BR" alt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>
                <a:latin typeface="+mn-lt"/>
              </a:rPr>
              <a:t>According to Table 20.1, the standard </a:t>
            </a:r>
            <a:r>
              <a:rPr lang="en-US" altLang="en-US" sz="1400" dirty="0" smtClean="0">
                <a:latin typeface="+mn-lt"/>
              </a:rPr>
              <a:t>reduction potential </a:t>
            </a:r>
            <a:r>
              <a:rPr lang="en-US" altLang="en-US" sz="1400" dirty="0">
                <a:latin typeface="+mn-lt"/>
              </a:rPr>
              <a:t>for the reduction of </a:t>
            </a:r>
            <a:r>
              <a:rPr lang="en-US" sz="1400" dirty="0">
                <a:latin typeface="+mn-lt"/>
              </a:rPr>
              <a:t>Cr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O</a:t>
            </a:r>
            <a:r>
              <a:rPr lang="en-US" sz="1400" baseline="-25000" dirty="0">
                <a:latin typeface="+mn-lt"/>
              </a:rPr>
              <a:t>7</a:t>
            </a:r>
            <a:r>
              <a:rPr lang="en-US" sz="1400" baseline="30000" dirty="0">
                <a:latin typeface="+mn-lt"/>
              </a:rPr>
              <a:t>2–</a:t>
            </a:r>
            <a:r>
              <a:rPr lang="en-US" altLang="en-US" sz="1400" dirty="0" smtClean="0">
                <a:latin typeface="+mn-lt"/>
              </a:rPr>
              <a:t> to Cr</a:t>
            </a:r>
            <a:r>
              <a:rPr lang="en-US" altLang="en-US" sz="1400" baseline="30000" dirty="0" smtClean="0">
                <a:latin typeface="+mn-lt"/>
              </a:rPr>
              <a:t>3</a:t>
            </a:r>
            <a:r>
              <a:rPr lang="en-US" altLang="en-US" sz="1400" baseline="30000" dirty="0">
                <a:latin typeface="+mn-lt"/>
              </a:rPr>
              <a:t>+</a:t>
            </a:r>
            <a:r>
              <a:rPr lang="en-US" altLang="en-US" sz="1400" dirty="0">
                <a:latin typeface="+mn-lt"/>
              </a:rPr>
              <a:t> is +1.33 V and the standard </a:t>
            </a:r>
            <a:r>
              <a:rPr lang="en-US" altLang="en-US" sz="1400" dirty="0" smtClean="0">
                <a:latin typeface="+mn-lt"/>
              </a:rPr>
              <a:t>reduction potential </a:t>
            </a:r>
            <a:r>
              <a:rPr lang="en-US" altLang="en-US" sz="1400" dirty="0">
                <a:latin typeface="+mn-lt"/>
              </a:rPr>
              <a:t>for the reduction of I</a:t>
            </a:r>
            <a:r>
              <a:rPr lang="en-US" altLang="en-US" sz="1400" baseline="-25000" dirty="0">
                <a:latin typeface="+mn-lt"/>
              </a:rPr>
              <a:t>2</a:t>
            </a:r>
            <a:r>
              <a:rPr lang="en-US" altLang="en-US" sz="1400" dirty="0">
                <a:latin typeface="+mn-lt"/>
              </a:rPr>
              <a:t> to </a:t>
            </a:r>
            <a:r>
              <a:rPr lang="en-US" altLang="en-US" sz="1400" dirty="0" smtClean="0">
                <a:latin typeface="+mn-lt"/>
              </a:rPr>
              <a:t>I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(</a:t>
            </a:r>
            <a:r>
              <a:rPr lang="en-US" altLang="en-US" sz="1400" dirty="0" smtClean="0">
                <a:latin typeface="+mn-lt"/>
              </a:rPr>
              <a:t>the reverse </a:t>
            </a:r>
            <a:r>
              <a:rPr lang="en-US" altLang="en-US" sz="1400" dirty="0">
                <a:latin typeface="+mn-lt"/>
              </a:rPr>
              <a:t>of the oxidation half-reaction) </a:t>
            </a:r>
            <a:r>
              <a:rPr lang="en-US" altLang="en-US" sz="1400" dirty="0" smtClean="0">
                <a:latin typeface="+mn-lt"/>
              </a:rPr>
              <a:t>is +</a:t>
            </a:r>
            <a:r>
              <a:rPr lang="en-US" altLang="en-US" sz="1400" dirty="0">
                <a:latin typeface="+mn-lt"/>
              </a:rPr>
              <a:t>0.54 V. We use these values in Equation 20.8</a:t>
            </a:r>
            <a:r>
              <a:rPr lang="en-US" altLang="en-US" sz="1400" dirty="0" smtClean="0">
                <a:latin typeface="+mn-lt"/>
              </a:rPr>
              <a:t>:</a:t>
            </a:r>
          </a:p>
          <a:p>
            <a:pPr marL="0" indent="0" algn="ctr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algn="ctr" eaLnBrk="0" hangingPunct="0">
              <a:defRPr/>
            </a:pPr>
            <a:r>
              <a:rPr lang="en-US" sz="1400" i="1" dirty="0" err="1">
                <a:latin typeface="+mn-lt"/>
              </a:rPr>
              <a:t>E</a:t>
            </a:r>
            <a:r>
              <a:rPr lang="en-US" sz="1400" dirty="0" err="1">
                <a:latin typeface="+mn-lt"/>
                <a:ea typeface="Calibri"/>
              </a:rPr>
              <a:t>°</a:t>
            </a:r>
            <a:r>
              <a:rPr lang="en-US" sz="1400" baseline="-25000" dirty="0" err="1">
                <a:latin typeface="+mn-lt"/>
              </a:rPr>
              <a:t>cell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= </a:t>
            </a:r>
            <a:r>
              <a:rPr lang="en-US" sz="1400" i="1" dirty="0" err="1">
                <a:latin typeface="+mn-lt"/>
              </a:rPr>
              <a:t>E</a:t>
            </a:r>
            <a:r>
              <a:rPr lang="en-US" sz="1400" dirty="0" err="1">
                <a:latin typeface="+mn-lt"/>
                <a:ea typeface="Calibri"/>
              </a:rPr>
              <a:t>°</a:t>
            </a:r>
            <a:r>
              <a:rPr lang="en-US" sz="1400" baseline="-25000" dirty="0" err="1">
                <a:latin typeface="+mn-lt"/>
              </a:rPr>
              <a:t>red</a:t>
            </a:r>
            <a:r>
              <a:rPr lang="en-US" altLang="en-US" sz="1400" dirty="0" smtClean="0">
                <a:latin typeface="+mn-lt"/>
              </a:rPr>
              <a:t> (cathode) – </a:t>
            </a:r>
            <a:r>
              <a:rPr lang="en-US" sz="1400" i="1" dirty="0" err="1">
                <a:latin typeface="+mn-lt"/>
              </a:rPr>
              <a:t>E</a:t>
            </a:r>
            <a:r>
              <a:rPr lang="en-US" sz="1400" dirty="0" err="1">
                <a:latin typeface="+mn-lt"/>
                <a:ea typeface="Calibri"/>
              </a:rPr>
              <a:t>°</a:t>
            </a:r>
            <a:r>
              <a:rPr lang="en-US" sz="1400" baseline="-25000" dirty="0" err="1">
                <a:latin typeface="+mn-lt"/>
              </a:rPr>
              <a:t>red</a:t>
            </a:r>
            <a:r>
              <a:rPr lang="en-US" altLang="en-US" sz="1400" dirty="0" smtClean="0">
                <a:latin typeface="+mn-lt"/>
              </a:rPr>
              <a:t> (anode) </a:t>
            </a:r>
            <a:r>
              <a:rPr lang="en-US" altLang="en-US" sz="1400" dirty="0">
                <a:latin typeface="+mn-lt"/>
              </a:rPr>
              <a:t>= 1.33 V </a:t>
            </a:r>
            <a:r>
              <a:rPr lang="en-US" altLang="en-US" sz="1400" dirty="0" smtClean="0">
                <a:latin typeface="+mn-lt"/>
              </a:rPr>
              <a:t>– </a:t>
            </a:r>
            <a:r>
              <a:rPr lang="en-US" altLang="en-US" sz="1400" dirty="0">
                <a:latin typeface="+mn-lt"/>
              </a:rPr>
              <a:t>0.54 V = 0.79 </a:t>
            </a:r>
            <a:r>
              <a:rPr lang="en-US" altLang="en-US" sz="1400" dirty="0" smtClean="0">
                <a:latin typeface="+mn-lt"/>
              </a:rPr>
              <a:t>V</a:t>
            </a: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>
                <a:latin typeface="+mn-lt"/>
              </a:rPr>
              <a:t>Although we must multiply the </a:t>
            </a:r>
            <a:r>
              <a:rPr lang="en-US" altLang="en-US" sz="1400" dirty="0" smtClean="0">
                <a:latin typeface="+mn-lt"/>
              </a:rPr>
              <a:t>iodide half-reaction </a:t>
            </a:r>
            <a:r>
              <a:rPr lang="en-US" altLang="en-US" sz="1400" dirty="0">
                <a:latin typeface="+mn-lt"/>
              </a:rPr>
              <a:t>by 3 to obtain a balanced equation</a:t>
            </a:r>
            <a:r>
              <a:rPr lang="en-US" altLang="en-US" sz="1400" dirty="0" smtClean="0">
                <a:latin typeface="+mn-lt"/>
              </a:rPr>
              <a:t>, we </a:t>
            </a:r>
            <a:r>
              <a:rPr lang="en-US" altLang="en-US" sz="1400" dirty="0">
                <a:latin typeface="+mn-lt"/>
              </a:rPr>
              <a:t>do </a:t>
            </a:r>
            <a:r>
              <a:rPr lang="en-US" altLang="en-US" sz="1400" i="1" dirty="0">
                <a:latin typeface="+mn-lt"/>
              </a:rPr>
              <a:t>not</a:t>
            </a:r>
            <a:r>
              <a:rPr lang="en-US" altLang="en-US" sz="1400" dirty="0">
                <a:latin typeface="+mn-lt"/>
              </a:rPr>
              <a:t> multiply the </a:t>
            </a:r>
            <a:r>
              <a:rPr lang="en-US" sz="1400" i="1" dirty="0" err="1">
                <a:latin typeface="+mn-lt"/>
              </a:rPr>
              <a:t>E</a:t>
            </a:r>
            <a:r>
              <a:rPr lang="en-US" sz="1400" dirty="0" err="1">
                <a:latin typeface="+mn-lt"/>
                <a:ea typeface="Calibri"/>
              </a:rPr>
              <a:t>°</a:t>
            </a:r>
            <a:r>
              <a:rPr lang="en-US" sz="1400" baseline="-25000" dirty="0" err="1">
                <a:latin typeface="+mn-lt"/>
              </a:rPr>
              <a:t>red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value by 3</a:t>
            </a:r>
            <a:r>
              <a:rPr lang="en-US" altLang="en-US" sz="1400" dirty="0" smtClean="0">
                <a:latin typeface="+mn-lt"/>
              </a:rPr>
              <a:t>. As </a:t>
            </a:r>
            <a:r>
              <a:rPr lang="en-US" altLang="en-US" sz="1400" dirty="0">
                <a:latin typeface="+mn-lt"/>
              </a:rPr>
              <a:t>we have noted, the standard </a:t>
            </a:r>
            <a:r>
              <a:rPr lang="en-US" altLang="en-US" sz="1400" dirty="0" smtClean="0">
                <a:latin typeface="+mn-lt"/>
              </a:rPr>
              <a:t>reduction potential </a:t>
            </a:r>
            <a:r>
              <a:rPr lang="en-US" altLang="en-US" sz="1400" dirty="0">
                <a:latin typeface="+mn-lt"/>
              </a:rPr>
              <a:t>is an intensive property and so is </a:t>
            </a:r>
            <a:r>
              <a:rPr lang="en-US" altLang="en-US" sz="1400" dirty="0" smtClean="0">
                <a:latin typeface="+mn-lt"/>
              </a:rPr>
              <a:t>independent of </a:t>
            </a:r>
            <a:r>
              <a:rPr lang="en-US" altLang="en-US" sz="1400" dirty="0">
                <a:latin typeface="+mn-lt"/>
              </a:rPr>
              <a:t>the stoichiometric coefficients</a:t>
            </a:r>
            <a:r>
              <a:rPr lang="en-US" altLang="en-US" sz="1400" dirty="0" smtClean="0">
                <a:latin typeface="+mn-lt"/>
              </a:rPr>
              <a:t>.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>
                <a:latin typeface="+mn-lt"/>
              </a:rPr>
              <a:t>Check</a:t>
            </a:r>
            <a:r>
              <a:rPr lang="en-US" altLang="en-US" sz="1400" dirty="0">
                <a:latin typeface="+mn-lt"/>
              </a:rPr>
              <a:t> The cell potential, 0.79 V, is a positive number. As noted earlier</a:t>
            </a:r>
            <a:r>
              <a:rPr lang="en-US" altLang="en-US" sz="1400" dirty="0" smtClean="0">
                <a:latin typeface="+mn-lt"/>
              </a:rPr>
              <a:t>, a </a:t>
            </a:r>
            <a:r>
              <a:rPr lang="en-US" altLang="en-US" sz="1400" dirty="0">
                <a:latin typeface="+mn-lt"/>
              </a:rPr>
              <a:t>voltaic cell must have a positive potential</a:t>
            </a:r>
            <a:r>
              <a:rPr lang="en-US" altLang="en-US" sz="1400" dirty="0" smtClean="0">
                <a:latin typeface="+mn-lt"/>
              </a:rPr>
              <a:t>.</a:t>
            </a:r>
            <a:endParaRPr lang="en-US" altLang="en-US" sz="1400" dirty="0">
              <a:latin typeface="+mn-lt"/>
            </a:endParaRP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800" y="304801"/>
            <a:ext cx="11908" cy="477381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3" y="762001"/>
            <a:ext cx="8624035" cy="37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408598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20.6</a:t>
            </a:r>
            <a:r>
              <a:rPr lang="en-US" altLang="en-US" b="1" dirty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Calculating </a:t>
            </a:r>
            <a:r>
              <a:rPr lang="en-US" altLang="en-US" b="1" i="1" dirty="0" err="1">
                <a:latin typeface="Arial" charset="0"/>
              </a:rPr>
              <a:t>E</a:t>
            </a:r>
            <a:r>
              <a:rPr lang="en-US" dirty="0" err="1">
                <a:latin typeface="Arial"/>
                <a:ea typeface="Calibri"/>
              </a:rPr>
              <a:t>°</a:t>
            </a:r>
            <a:r>
              <a:rPr lang="en-US" altLang="en-US" b="1" baseline="-25000" dirty="0" err="1">
                <a:latin typeface="Arial" charset="0"/>
              </a:rPr>
              <a:t>cell</a:t>
            </a:r>
            <a:r>
              <a:rPr lang="en-US" altLang="en-US" b="1" dirty="0">
                <a:latin typeface="Arial" charset="0"/>
              </a:rPr>
              <a:t> from </a:t>
            </a:r>
            <a:r>
              <a:rPr lang="en-US" altLang="en-US" b="1" i="1" dirty="0" err="1">
                <a:latin typeface="Arial" charset="0"/>
              </a:rPr>
              <a:t>E</a:t>
            </a:r>
            <a:r>
              <a:rPr lang="en-US" dirty="0" err="1">
                <a:latin typeface="Arial"/>
                <a:ea typeface="Calibri"/>
              </a:rPr>
              <a:t>°</a:t>
            </a:r>
            <a:r>
              <a:rPr lang="en-US" altLang="en-US" b="1" baseline="-25000" dirty="0" err="1">
                <a:latin typeface="Arial" charset="0"/>
              </a:rPr>
              <a:t>red</a:t>
            </a:r>
            <a:endParaRPr lang="en-US" altLang="en-US" b="1" dirty="0">
              <a:latin typeface="Arial" charset="0"/>
            </a:endParaRP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9563" y="5078610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5192110" y="1925719"/>
            <a:ext cx="419100" cy="1047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5186753" y="2118783"/>
            <a:ext cx="419100" cy="10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997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149699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6" y="1160585"/>
            <a:ext cx="8624032" cy="1418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1</a:t>
            </a: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Using </a:t>
            </a:r>
            <a:r>
              <a:rPr lang="en-US" altLang="en-US" sz="1400" dirty="0">
                <a:latin typeface="+mn-lt"/>
              </a:rPr>
              <a:t>the data in Table 20.1, what value </a:t>
            </a:r>
            <a:r>
              <a:rPr lang="en-US" altLang="en-US" sz="1400" dirty="0" smtClean="0">
                <a:latin typeface="+mn-lt"/>
              </a:rPr>
              <a:t>would you </a:t>
            </a:r>
            <a:r>
              <a:rPr lang="en-US" altLang="en-US" sz="1400" dirty="0">
                <a:latin typeface="+mn-lt"/>
              </a:rPr>
              <a:t>calculate for the standard </a:t>
            </a:r>
            <a:r>
              <a:rPr lang="en-US" altLang="en-US" sz="1400" dirty="0" err="1" smtClean="0">
                <a:latin typeface="+mn-lt"/>
              </a:rPr>
              <a:t>emf</a:t>
            </a:r>
            <a:r>
              <a:rPr lang="en-US" altLang="en-US" sz="1400" dirty="0" smtClean="0">
                <a:latin typeface="+mn-lt"/>
              </a:rPr>
              <a:t> (</a:t>
            </a:r>
            <a:r>
              <a:rPr lang="en-US" sz="1400" i="1" dirty="0" err="1" smtClean="0">
                <a:latin typeface="+mn-lt"/>
              </a:rPr>
              <a:t>E</a:t>
            </a:r>
            <a:r>
              <a:rPr lang="en-US" sz="1400" dirty="0" err="1" smtClean="0">
                <a:latin typeface="+mn-lt"/>
                <a:ea typeface="Calibri"/>
              </a:rPr>
              <a:t>°</a:t>
            </a:r>
            <a:r>
              <a:rPr lang="en-US" sz="1400" baseline="-25000" dirty="0" err="1" smtClean="0">
                <a:latin typeface="+mn-lt"/>
              </a:rPr>
              <a:t>cell</a:t>
            </a:r>
            <a:r>
              <a:rPr lang="en-US" sz="1400" baseline="-25000" dirty="0" smtClean="0">
                <a:latin typeface="+mn-lt"/>
              </a:rPr>
              <a:t> 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for a </a:t>
            </a:r>
            <a:r>
              <a:rPr lang="en-US" altLang="en-US" sz="1400" dirty="0" smtClean="0">
                <a:latin typeface="+mn-lt"/>
              </a:rPr>
              <a:t>voltaic cell </a:t>
            </a:r>
            <a:r>
              <a:rPr lang="en-US" altLang="en-US" sz="1400" dirty="0">
                <a:latin typeface="+mn-lt"/>
              </a:rPr>
              <a:t>that employs the overall cell reaction</a:t>
            </a: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	   2 Ag</a:t>
            </a:r>
            <a:r>
              <a:rPr lang="en-US" altLang="en-US" sz="1400" baseline="30000" dirty="0" smtClean="0">
                <a:latin typeface="+mn-lt"/>
              </a:rPr>
              <a:t>+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+ </a:t>
            </a:r>
            <a:r>
              <a:rPr lang="en-US" altLang="en-US" sz="1400" dirty="0" smtClean="0">
                <a:latin typeface="+mn-lt"/>
              </a:rPr>
              <a:t>Ni(</a:t>
            </a:r>
            <a:r>
              <a:rPr lang="en-US" altLang="en-US" sz="1400" i="1" dirty="0" smtClean="0">
                <a:latin typeface="+mn-lt"/>
              </a:rPr>
              <a:t>s</a:t>
            </a:r>
            <a:r>
              <a:rPr lang="en-US" altLang="en-US" sz="1400" dirty="0" smtClean="0">
                <a:latin typeface="+mn-lt"/>
              </a:rPr>
              <a:t>)           2 Ag(</a:t>
            </a:r>
            <a:r>
              <a:rPr lang="en-US" altLang="en-US" sz="1400" i="1" dirty="0" smtClean="0">
                <a:latin typeface="+mn-lt"/>
              </a:rPr>
              <a:t>s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+ </a:t>
            </a:r>
            <a:r>
              <a:rPr lang="en-US" altLang="en-US" sz="1400" dirty="0" smtClean="0">
                <a:latin typeface="+mn-lt"/>
              </a:rPr>
              <a:t>Ni</a:t>
            </a:r>
            <a:r>
              <a:rPr lang="en-US" altLang="en-US" sz="1400" baseline="30000" dirty="0" smtClean="0">
                <a:latin typeface="+mn-lt"/>
              </a:rPr>
              <a:t>2+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)?</a:t>
            </a: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</a:rPr>
              <a:t>(a) </a:t>
            </a:r>
            <a:r>
              <a:rPr lang="en-US" altLang="en-US" sz="1400" dirty="0" smtClean="0">
                <a:latin typeface="+mn-lt"/>
              </a:rPr>
              <a:t>+0.52 </a:t>
            </a:r>
            <a:r>
              <a:rPr lang="en-US" altLang="en-US" sz="1400" dirty="0">
                <a:latin typeface="+mn-lt"/>
              </a:rPr>
              <a:t>V </a:t>
            </a:r>
            <a:r>
              <a:rPr lang="en-US" altLang="en-US" sz="1400" b="1" dirty="0">
                <a:latin typeface="+mn-lt"/>
              </a:rPr>
              <a:t>(b) </a:t>
            </a:r>
            <a:r>
              <a:rPr lang="en-US" altLang="en-US" sz="1400" dirty="0" smtClean="0">
                <a:latin typeface="+mn-lt"/>
              </a:rPr>
              <a:t>–0.52 </a:t>
            </a:r>
            <a:r>
              <a:rPr lang="en-US" altLang="en-US" sz="1400" dirty="0">
                <a:latin typeface="+mn-lt"/>
              </a:rPr>
              <a:t>V </a:t>
            </a:r>
            <a:r>
              <a:rPr lang="en-US" altLang="en-US" sz="1400" b="1" dirty="0">
                <a:latin typeface="+mn-lt"/>
              </a:rPr>
              <a:t>(c) </a:t>
            </a:r>
            <a:r>
              <a:rPr lang="en-US" altLang="en-US" sz="1400" dirty="0">
                <a:latin typeface="+mn-lt"/>
              </a:rPr>
              <a:t>+1.08 V </a:t>
            </a:r>
            <a:r>
              <a:rPr lang="en-US" altLang="en-US" sz="1400" b="1" dirty="0">
                <a:latin typeface="+mn-lt"/>
              </a:rPr>
              <a:t>(d) </a:t>
            </a:r>
            <a:r>
              <a:rPr lang="en-US" altLang="en-US" sz="1400" dirty="0" smtClean="0">
                <a:latin typeface="+mn-lt"/>
              </a:rPr>
              <a:t>–1.08 </a:t>
            </a:r>
            <a:r>
              <a:rPr lang="en-US" altLang="en-US" sz="1400" dirty="0">
                <a:latin typeface="+mn-lt"/>
              </a:rPr>
              <a:t>V </a:t>
            </a:r>
            <a:r>
              <a:rPr lang="en-US" altLang="en-US" sz="1400" b="1" dirty="0">
                <a:latin typeface="+mn-lt"/>
              </a:rPr>
              <a:t>(e) </a:t>
            </a:r>
            <a:r>
              <a:rPr lang="en-US" altLang="en-US" sz="1400" dirty="0">
                <a:latin typeface="+mn-lt"/>
              </a:rPr>
              <a:t>+0.80 </a:t>
            </a:r>
            <a:r>
              <a:rPr lang="en-US" altLang="en-US" sz="1400" dirty="0" smtClean="0">
                <a:latin typeface="+mn-lt"/>
              </a:rPr>
              <a:t>V</a:t>
            </a: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</a:t>
            </a:r>
            <a:r>
              <a:rPr lang="en-US" sz="1600" b="1" dirty="0" smtClean="0">
                <a:solidFill>
                  <a:srgbClr val="3366FF"/>
                </a:solidFill>
              </a:rPr>
              <a:t>2</a:t>
            </a:r>
            <a:endParaRPr lang="en-US" sz="1600" b="1" dirty="0">
              <a:solidFill>
                <a:srgbClr val="3366FF"/>
              </a:solidFill>
            </a:endParaRPr>
          </a:p>
          <a:p>
            <a:pPr marL="0" indent="0" eaLnBrk="0" hangingPunct="0">
              <a:defRPr/>
            </a:pPr>
            <a:endParaRPr lang="en-US" altLang="en-US" sz="10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Using </a:t>
            </a:r>
            <a:r>
              <a:rPr lang="en-US" altLang="en-US" sz="1400" dirty="0">
                <a:latin typeface="+mn-lt"/>
              </a:rPr>
              <a:t>data in Table 20.1, calculate the </a:t>
            </a:r>
            <a:r>
              <a:rPr lang="en-US" altLang="en-US" sz="1400" dirty="0" smtClean="0">
                <a:latin typeface="+mn-lt"/>
              </a:rPr>
              <a:t>standard </a:t>
            </a:r>
            <a:r>
              <a:rPr lang="en-US" altLang="en-US" sz="1400" dirty="0" err="1" smtClean="0">
                <a:latin typeface="+mn-lt"/>
              </a:rPr>
              <a:t>emf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for a cell that employs the overall cell reaction</a:t>
            </a: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	   2 Al(</a:t>
            </a:r>
            <a:r>
              <a:rPr lang="en-US" altLang="en-US" sz="1400" i="1" dirty="0" smtClean="0">
                <a:latin typeface="+mn-lt"/>
              </a:rPr>
              <a:t>s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+ 3 </a:t>
            </a:r>
            <a:r>
              <a:rPr lang="en-US" altLang="en-US" sz="1400" dirty="0" smtClean="0">
                <a:latin typeface="+mn-lt"/>
              </a:rPr>
              <a:t>I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smtClean="0">
                <a:latin typeface="+mn-lt"/>
              </a:rPr>
              <a:t>s</a:t>
            </a:r>
            <a:r>
              <a:rPr lang="en-US" altLang="en-US" sz="1400" dirty="0" smtClean="0">
                <a:latin typeface="+mn-lt"/>
              </a:rPr>
              <a:t>)          2 Al</a:t>
            </a:r>
            <a:r>
              <a:rPr lang="en-US" altLang="en-US" sz="1400" baseline="30000" dirty="0" smtClean="0">
                <a:latin typeface="+mn-lt"/>
              </a:rPr>
              <a:t>3+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+ 6 </a:t>
            </a:r>
            <a:r>
              <a:rPr lang="en-US" altLang="en-US" sz="1400" dirty="0" smtClean="0">
                <a:latin typeface="+mn-lt"/>
              </a:rPr>
              <a:t>I</a:t>
            </a:r>
            <a:r>
              <a:rPr lang="en-US" alt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).</a:t>
            </a: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800" y="304800"/>
            <a:ext cx="8545" cy="3425657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3" y="762001"/>
            <a:ext cx="8624035" cy="37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408598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20.6</a:t>
            </a:r>
            <a:r>
              <a:rPr lang="en-US" altLang="en-US" b="1" dirty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Calculating </a:t>
            </a:r>
            <a:r>
              <a:rPr lang="en-US" altLang="en-US" b="1" i="1" dirty="0" err="1">
                <a:latin typeface="Arial" charset="0"/>
              </a:rPr>
              <a:t>E</a:t>
            </a:r>
            <a:r>
              <a:rPr lang="en-US" dirty="0" err="1">
                <a:latin typeface="Arial"/>
                <a:ea typeface="Calibri"/>
              </a:rPr>
              <a:t>°</a:t>
            </a:r>
            <a:r>
              <a:rPr lang="en-US" altLang="en-US" b="1" baseline="-25000" dirty="0" err="1">
                <a:latin typeface="Arial" charset="0"/>
              </a:rPr>
              <a:t>cell</a:t>
            </a:r>
            <a:r>
              <a:rPr lang="en-US" altLang="en-US" b="1" dirty="0">
                <a:latin typeface="Arial" charset="0"/>
              </a:rPr>
              <a:t> from </a:t>
            </a:r>
            <a:r>
              <a:rPr lang="en-US" altLang="en-US" b="1" i="1" dirty="0" err="1">
                <a:latin typeface="Arial" charset="0"/>
              </a:rPr>
              <a:t>E</a:t>
            </a:r>
            <a:r>
              <a:rPr lang="en-US" dirty="0" err="1">
                <a:latin typeface="Arial"/>
                <a:ea typeface="Calibri"/>
              </a:rPr>
              <a:t>°</a:t>
            </a:r>
            <a:r>
              <a:rPr lang="en-US" altLang="en-US" b="1" baseline="-25000" dirty="0" err="1">
                <a:latin typeface="Arial" charset="0"/>
              </a:rPr>
              <a:t>red</a:t>
            </a:r>
            <a:endParaRPr lang="en-US" altLang="en-US" b="1" dirty="0">
              <a:latin typeface="Arial" charset="0"/>
            </a:endParaRP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9563" y="3730457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3969927" y="3344211"/>
            <a:ext cx="419100" cy="1047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4131206" y="2101565"/>
            <a:ext cx="419100" cy="10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584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156895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5" y="1167780"/>
            <a:ext cx="8723313" cy="1856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b="1" dirty="0">
                <a:latin typeface="+mn-lt"/>
              </a:rPr>
              <a:t>Comment</a:t>
            </a:r>
            <a:r>
              <a:rPr lang="en-US" sz="1400" dirty="0">
                <a:latin typeface="+mn-lt"/>
              </a:rPr>
              <a:t> A common mnemonic for remembering oxidation </a:t>
            </a:r>
            <a:r>
              <a:rPr lang="en-US" sz="1400" dirty="0" smtClean="0">
                <a:latin typeface="+mn-lt"/>
              </a:rPr>
              <a:t>and reduction </a:t>
            </a:r>
            <a:r>
              <a:rPr lang="en-US" sz="1400" dirty="0">
                <a:latin typeface="+mn-lt"/>
              </a:rPr>
              <a:t>is “LEO the lion says GER”: </a:t>
            </a:r>
            <a:r>
              <a:rPr lang="en-US" sz="1400" i="1" dirty="0">
                <a:latin typeface="+mn-lt"/>
              </a:rPr>
              <a:t>l</a:t>
            </a:r>
            <a:r>
              <a:rPr lang="en-US" sz="1400" dirty="0">
                <a:latin typeface="+mn-lt"/>
              </a:rPr>
              <a:t>osing </a:t>
            </a:r>
            <a:r>
              <a:rPr lang="en-US" sz="1400" i="1" dirty="0">
                <a:latin typeface="+mn-lt"/>
              </a:rPr>
              <a:t>e</a:t>
            </a:r>
            <a:r>
              <a:rPr lang="en-US" sz="1400" dirty="0">
                <a:latin typeface="+mn-lt"/>
              </a:rPr>
              <a:t>lectrons is </a:t>
            </a:r>
            <a:r>
              <a:rPr lang="en-US" sz="1400" i="1" dirty="0">
                <a:latin typeface="+mn-lt"/>
              </a:rPr>
              <a:t>o</a:t>
            </a:r>
            <a:r>
              <a:rPr lang="en-US" sz="1400" dirty="0">
                <a:latin typeface="+mn-lt"/>
              </a:rPr>
              <a:t>xidation</a:t>
            </a:r>
            <a:r>
              <a:rPr lang="en-US" sz="1400" dirty="0" smtClean="0">
                <a:latin typeface="+mn-lt"/>
              </a:rPr>
              <a:t>; 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aining </a:t>
            </a:r>
            <a:r>
              <a:rPr lang="en-US" sz="1400" i="1" dirty="0">
                <a:latin typeface="+mn-lt"/>
              </a:rPr>
              <a:t>e</a:t>
            </a:r>
            <a:r>
              <a:rPr lang="en-US" sz="1400" dirty="0">
                <a:latin typeface="+mn-lt"/>
              </a:rPr>
              <a:t>lectrons is </a:t>
            </a:r>
            <a:r>
              <a:rPr lang="en-US" sz="1400" i="1" dirty="0">
                <a:latin typeface="+mn-lt"/>
              </a:rPr>
              <a:t>r</a:t>
            </a:r>
            <a:r>
              <a:rPr lang="en-US" sz="1400" dirty="0">
                <a:latin typeface="+mn-lt"/>
              </a:rPr>
              <a:t>eduction.</a:t>
            </a: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1</a:t>
            </a:r>
          </a:p>
          <a:p>
            <a:pPr marL="0" indent="0" eaLnBrk="0" hangingPunct="0">
              <a:defRPr/>
            </a:pPr>
            <a:endParaRPr 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What </a:t>
            </a:r>
            <a:r>
              <a:rPr lang="en-US" sz="1400" dirty="0">
                <a:latin typeface="+mn-lt"/>
              </a:rPr>
              <a:t>is the reducing agent in the following reaction?</a:t>
            </a: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algn="ctr" eaLnBrk="0" hangingPunct="0">
              <a:defRPr/>
            </a:pPr>
            <a:r>
              <a:rPr lang="en-US" sz="1400" dirty="0" smtClean="0">
                <a:latin typeface="+mn-lt"/>
              </a:rPr>
              <a:t>2 Br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+ 2 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          Br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+ 2 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O(</a:t>
            </a:r>
            <a:r>
              <a:rPr lang="en-US" sz="1400" i="1" dirty="0" smtClean="0">
                <a:latin typeface="+mn-lt"/>
              </a:rPr>
              <a:t>l</a:t>
            </a:r>
            <a:r>
              <a:rPr lang="en-US" sz="1400" dirty="0" smtClean="0">
                <a:latin typeface="+mn-lt"/>
              </a:rPr>
              <a:t>)</a:t>
            </a: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(</a:t>
            </a:r>
            <a:r>
              <a:rPr lang="en-US" sz="1400" b="1" dirty="0">
                <a:latin typeface="+mn-lt"/>
              </a:rPr>
              <a:t>a) </a:t>
            </a:r>
            <a:r>
              <a:rPr lang="en-US" sz="1400" dirty="0" smtClean="0">
                <a:latin typeface="+mn-lt"/>
              </a:rPr>
              <a:t>Br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b="1" dirty="0">
                <a:latin typeface="+mn-lt"/>
              </a:rPr>
              <a:t>(b) 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b="1" dirty="0">
                <a:latin typeface="+mn-lt"/>
              </a:rPr>
              <a:t>(c)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b="1" dirty="0">
                <a:latin typeface="+mn-lt"/>
              </a:rPr>
              <a:t>(d) </a:t>
            </a:r>
            <a:r>
              <a:rPr lang="en-US" sz="1400" dirty="0" smtClean="0">
                <a:latin typeface="+mn-lt"/>
              </a:rPr>
              <a:t>Br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</a:t>
            </a: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</a:t>
            </a:r>
            <a:r>
              <a:rPr lang="en-US" sz="1600" b="1" dirty="0" smtClean="0">
                <a:solidFill>
                  <a:srgbClr val="3366FF"/>
                </a:solidFill>
              </a:rPr>
              <a:t>2</a:t>
            </a:r>
            <a:endParaRPr lang="en-US" sz="1600" b="1" dirty="0">
              <a:solidFill>
                <a:srgbClr val="3366FF"/>
              </a:solidFill>
            </a:endParaRPr>
          </a:p>
          <a:p>
            <a:pPr marL="0" indent="0" eaLnBrk="0" hangingPunct="0">
              <a:defRPr/>
            </a:pPr>
            <a:endParaRPr 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Identify </a:t>
            </a:r>
            <a:r>
              <a:rPr lang="en-US" sz="1400" dirty="0">
                <a:latin typeface="+mn-lt"/>
              </a:rPr>
              <a:t>the oxidizing and reducing agents in the reaction</a:t>
            </a: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algn="ctr" eaLnBrk="0" hangingPunct="0">
              <a:defRPr/>
            </a:pPr>
            <a:r>
              <a:rPr lang="en-US" sz="1400" dirty="0" smtClean="0">
                <a:latin typeface="+mn-lt"/>
              </a:rPr>
              <a:t>2 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O(</a:t>
            </a:r>
            <a:r>
              <a:rPr lang="en-US" sz="1400" i="1" dirty="0" smtClean="0">
                <a:latin typeface="+mn-lt"/>
              </a:rPr>
              <a:t>l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Al(</a:t>
            </a:r>
            <a:r>
              <a:rPr lang="en-US" sz="1400" i="1" dirty="0" smtClean="0">
                <a:latin typeface="+mn-lt"/>
              </a:rPr>
              <a:t>s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MnO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          Al(OH)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baseline="30000" dirty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MnO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s</a:t>
            </a:r>
            <a:r>
              <a:rPr lang="en-US" sz="1400" dirty="0" smtClean="0">
                <a:latin typeface="+mn-lt"/>
              </a:rPr>
              <a:t>)</a:t>
            </a: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800" y="304800"/>
            <a:ext cx="15875" cy="4368248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1"/>
            <a:ext cx="8440739" cy="21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20.1</a:t>
            </a:r>
            <a:r>
              <a:rPr lang="en-US" altLang="en-US" b="1" dirty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Identifying Oxidizing and Reducing Agents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11944" y="4673048"/>
            <a:ext cx="440531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4966615" y="2749428"/>
            <a:ext cx="419100" cy="1047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4651985" y="4425828"/>
            <a:ext cx="419100" cy="10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522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870531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642616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20.7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Determining Half-Reactions at Electrodes and </a:t>
            </a:r>
            <a:r>
              <a:rPr lang="en-US" altLang="en-US" b="1" dirty="0" smtClean="0">
                <a:latin typeface="Arial" charset="0"/>
              </a:rPr>
              <a:t>	Calculating </a:t>
            </a:r>
            <a:r>
              <a:rPr lang="en-US" altLang="en-US" b="1" dirty="0">
                <a:latin typeface="Arial" charset="0"/>
              </a:rPr>
              <a:t>Cell </a:t>
            </a:r>
            <a:r>
              <a:rPr lang="en-US" altLang="en-US" b="1" dirty="0" smtClean="0">
                <a:latin typeface="Arial" charset="0"/>
              </a:rPr>
              <a:t>Potentials</a:t>
            </a:r>
            <a:endParaRPr lang="en-US" altLang="en-US" b="1" dirty="0">
              <a:latin typeface="Arial" charset="0"/>
            </a:endParaRP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2515130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800"/>
            <a:ext cx="0" cy="5555482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5848559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2535245"/>
            <a:ext cx="8459787" cy="963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altLang="en-US" sz="1600" b="1" dirty="0">
                <a:solidFill>
                  <a:srgbClr val="3366FF"/>
                </a:solidFill>
              </a:rPr>
              <a:t>Solution</a:t>
            </a:r>
            <a:endParaRPr lang="en-US" altLang="en-US" sz="1600" dirty="0">
              <a:solidFill>
                <a:schemeClr val="bg1"/>
              </a:solidFill>
            </a:endParaRPr>
          </a:p>
          <a:p>
            <a:pPr marL="283464" indent="-283464" eaLnBrk="0" hangingPunct="0">
              <a:defRPr/>
            </a:pPr>
            <a:endParaRPr lang="en-US" sz="1000" b="1" dirty="0" smtClean="0">
              <a:latin typeface="Times New Roman" pitchFamily="18" charset="0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Analyze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We have to look up </a:t>
            </a:r>
            <a:r>
              <a:rPr lang="en-US" sz="1400" i="1" dirty="0" err="1">
                <a:latin typeface="+mn-lt"/>
              </a:rPr>
              <a:t>E</a:t>
            </a:r>
            <a:r>
              <a:rPr lang="en-US" sz="1400" dirty="0" err="1">
                <a:latin typeface="+mn-lt"/>
                <a:ea typeface="Calibri"/>
              </a:rPr>
              <a:t>°</a:t>
            </a:r>
            <a:r>
              <a:rPr lang="en-US" sz="1400" baseline="-25000" dirty="0" err="1">
                <a:latin typeface="+mn-lt"/>
              </a:rPr>
              <a:t>red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for two half-reactions. We </a:t>
            </a:r>
            <a:r>
              <a:rPr lang="en-US" sz="1400" dirty="0" smtClean="0">
                <a:latin typeface="+mn-lt"/>
              </a:rPr>
              <a:t>then use </a:t>
            </a:r>
            <a:r>
              <a:rPr lang="en-US" sz="1400" dirty="0">
                <a:latin typeface="+mn-lt"/>
              </a:rPr>
              <a:t>these values first to determine the cathode and the anode </a:t>
            </a:r>
            <a:r>
              <a:rPr lang="en-US" sz="1400" dirty="0" smtClean="0">
                <a:latin typeface="+mn-lt"/>
              </a:rPr>
              <a:t>and then </a:t>
            </a:r>
            <a:r>
              <a:rPr lang="en-US" sz="1400" dirty="0">
                <a:latin typeface="+mn-lt"/>
              </a:rPr>
              <a:t>to calculate the standard cell potential, </a:t>
            </a:r>
            <a:r>
              <a:rPr lang="en-US" sz="1400" i="1" dirty="0" err="1">
                <a:latin typeface="+mn-lt"/>
              </a:rPr>
              <a:t>E</a:t>
            </a:r>
            <a:r>
              <a:rPr lang="en-US" sz="1400" dirty="0" err="1">
                <a:latin typeface="+mn-lt"/>
                <a:ea typeface="Calibri"/>
              </a:rPr>
              <a:t>°</a:t>
            </a:r>
            <a:r>
              <a:rPr lang="en-US" sz="1400" baseline="-25000" dirty="0" err="1">
                <a:latin typeface="+mn-lt"/>
              </a:rPr>
              <a:t>cell</a:t>
            </a:r>
            <a:r>
              <a:rPr lang="en-US" sz="1400" dirty="0" smtClean="0">
                <a:latin typeface="+mn-lt"/>
              </a:rPr>
              <a:t>.</a:t>
            </a: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Plan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The cathode will have the reduction with the more </a:t>
            </a:r>
            <a:r>
              <a:rPr lang="en-US" sz="1400" dirty="0" smtClean="0">
                <a:latin typeface="+mn-lt"/>
              </a:rPr>
              <a:t>positive </a:t>
            </a:r>
            <a:r>
              <a:rPr lang="en-US" sz="1400" i="1" dirty="0" err="1">
                <a:latin typeface="+mn-lt"/>
              </a:rPr>
              <a:t>E</a:t>
            </a:r>
            <a:r>
              <a:rPr lang="en-US" sz="1400" dirty="0" err="1">
                <a:latin typeface="+mn-lt"/>
                <a:ea typeface="Calibri"/>
              </a:rPr>
              <a:t>°</a:t>
            </a:r>
            <a:r>
              <a:rPr lang="en-US" sz="1400" baseline="-25000" dirty="0" err="1">
                <a:latin typeface="+mn-lt"/>
              </a:rPr>
              <a:t>red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value, and the anode will have the less positive </a:t>
            </a:r>
            <a:r>
              <a:rPr lang="en-US" sz="1400" i="1" dirty="0" err="1">
                <a:latin typeface="+mn-lt"/>
              </a:rPr>
              <a:t>E</a:t>
            </a:r>
            <a:r>
              <a:rPr lang="en-US" sz="1400" dirty="0" err="1">
                <a:latin typeface="+mn-lt"/>
                <a:ea typeface="Calibri"/>
              </a:rPr>
              <a:t>°</a:t>
            </a:r>
            <a:r>
              <a:rPr lang="en-US" sz="1400" baseline="-25000" dirty="0" err="1">
                <a:latin typeface="+mn-lt"/>
              </a:rPr>
              <a:t>red</a:t>
            </a:r>
            <a:r>
              <a:rPr lang="en-US" sz="1400" dirty="0" smtClean="0">
                <a:latin typeface="+mn-lt"/>
              </a:rPr>
              <a:t>. </a:t>
            </a:r>
            <a:r>
              <a:rPr lang="en-US" sz="1400" dirty="0">
                <a:latin typeface="+mn-lt"/>
              </a:rPr>
              <a:t>To </a:t>
            </a:r>
            <a:r>
              <a:rPr lang="en-US" sz="1400" dirty="0" smtClean="0">
                <a:latin typeface="+mn-lt"/>
              </a:rPr>
              <a:t>write the </a:t>
            </a:r>
            <a:r>
              <a:rPr lang="en-US" sz="1400" dirty="0">
                <a:latin typeface="+mn-lt"/>
              </a:rPr>
              <a:t>half-reaction at the anode, we reverse the half-reaction </a:t>
            </a:r>
            <a:r>
              <a:rPr lang="en-US" sz="1400" dirty="0" smtClean="0">
                <a:latin typeface="+mn-lt"/>
              </a:rPr>
              <a:t>written for </a:t>
            </a:r>
            <a:r>
              <a:rPr lang="en-US" sz="1400" dirty="0">
                <a:latin typeface="+mn-lt"/>
              </a:rPr>
              <a:t>the reduction, so that the half-reaction is written as </a:t>
            </a:r>
            <a:r>
              <a:rPr lang="en-US" sz="1400" dirty="0" smtClean="0">
                <a:latin typeface="+mn-lt"/>
              </a:rPr>
              <a:t>an oxidation.</a:t>
            </a: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>
                <a:latin typeface="+mn-lt"/>
              </a:rPr>
              <a:t>Solve</a:t>
            </a:r>
          </a:p>
          <a:p>
            <a:pPr marL="283464" indent="-283464" eaLnBrk="0" hangingPunct="0">
              <a:defRPr/>
            </a:pPr>
            <a:r>
              <a:rPr lang="en-US" sz="1400" b="1" dirty="0" smtClean="0">
                <a:latin typeface="+mn-lt"/>
              </a:rPr>
              <a:t>(a)</a:t>
            </a:r>
            <a:r>
              <a:rPr lang="en-US" sz="1400" dirty="0" smtClean="0">
                <a:latin typeface="+mn-lt"/>
              </a:rPr>
              <a:t>	According </a:t>
            </a:r>
            <a:r>
              <a:rPr lang="en-US" sz="1400" dirty="0">
                <a:latin typeface="+mn-lt"/>
              </a:rPr>
              <a:t>to Appendix E, </a:t>
            </a:r>
            <a:r>
              <a:rPr lang="en-US" sz="1400" i="1" dirty="0" err="1">
                <a:latin typeface="+mn-lt"/>
              </a:rPr>
              <a:t>E</a:t>
            </a:r>
            <a:r>
              <a:rPr lang="en-US" sz="1400" dirty="0" err="1">
                <a:latin typeface="+mn-lt"/>
                <a:ea typeface="Calibri"/>
              </a:rPr>
              <a:t>°</a:t>
            </a:r>
            <a:r>
              <a:rPr lang="en-US" sz="1400" baseline="-25000" dirty="0" err="1">
                <a:latin typeface="+mn-lt"/>
              </a:rPr>
              <a:t>red</a:t>
            </a:r>
            <a:r>
              <a:rPr lang="en-US" sz="1400" baseline="-25000" dirty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(</a:t>
            </a:r>
            <a:r>
              <a:rPr lang="en-US" sz="1400" dirty="0" smtClean="0">
                <a:latin typeface="+mn-lt"/>
              </a:rPr>
              <a:t>Cd</a:t>
            </a:r>
            <a:r>
              <a:rPr lang="en-US" sz="1400" baseline="30000" dirty="0" smtClean="0">
                <a:latin typeface="+mn-lt"/>
              </a:rPr>
              <a:t>2+</a:t>
            </a:r>
            <a:r>
              <a:rPr lang="en-US" sz="1400" dirty="0" smtClean="0">
                <a:latin typeface="+mn-lt"/>
              </a:rPr>
              <a:t>/Cd) </a:t>
            </a:r>
            <a:r>
              <a:rPr lang="en-US" sz="1400" dirty="0">
                <a:latin typeface="+mn-lt"/>
              </a:rPr>
              <a:t>= </a:t>
            </a:r>
            <a:r>
              <a:rPr lang="en-US" sz="1400" dirty="0" smtClean="0">
                <a:latin typeface="+mn-lt"/>
              </a:rPr>
              <a:t>–0.40 </a:t>
            </a:r>
            <a:r>
              <a:rPr lang="en-US" sz="1400" dirty="0">
                <a:latin typeface="+mn-lt"/>
              </a:rPr>
              <a:t>V </a:t>
            </a:r>
            <a:r>
              <a:rPr lang="en-US" sz="1400" dirty="0" smtClean="0">
                <a:latin typeface="+mn-lt"/>
              </a:rPr>
              <a:t>and </a:t>
            </a:r>
            <a:r>
              <a:rPr lang="en-US" sz="1400" i="1" dirty="0" err="1">
                <a:latin typeface="+mn-lt"/>
              </a:rPr>
              <a:t>E</a:t>
            </a:r>
            <a:r>
              <a:rPr lang="en-US" sz="1400" dirty="0" err="1">
                <a:latin typeface="+mn-lt"/>
                <a:ea typeface="Calibri"/>
              </a:rPr>
              <a:t>°</a:t>
            </a:r>
            <a:r>
              <a:rPr lang="en-US" sz="1400" baseline="-25000" dirty="0" err="1">
                <a:latin typeface="+mn-lt"/>
              </a:rPr>
              <a:t>red</a:t>
            </a:r>
            <a:r>
              <a:rPr lang="en-US" sz="1400" baseline="-25000" dirty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(</a:t>
            </a:r>
            <a:r>
              <a:rPr lang="en-US" sz="1400" dirty="0" smtClean="0">
                <a:latin typeface="+mn-lt"/>
              </a:rPr>
              <a:t>Sn</a:t>
            </a:r>
            <a:r>
              <a:rPr lang="en-US" sz="1400" baseline="30000" dirty="0" smtClean="0">
                <a:latin typeface="+mn-lt"/>
              </a:rPr>
              <a:t>2+</a:t>
            </a:r>
            <a:r>
              <a:rPr lang="en-US" sz="1400" dirty="0" smtClean="0">
                <a:latin typeface="+mn-lt"/>
              </a:rPr>
              <a:t>/</a:t>
            </a:r>
            <a:r>
              <a:rPr lang="en-US" sz="1400" dirty="0" err="1" smtClean="0">
                <a:latin typeface="+mn-lt"/>
              </a:rPr>
              <a:t>Sn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= </a:t>
            </a:r>
            <a:r>
              <a:rPr lang="en-US" sz="1400" dirty="0" smtClean="0">
                <a:latin typeface="+mn-lt"/>
              </a:rPr>
              <a:t>–0.14 </a:t>
            </a:r>
            <a:r>
              <a:rPr lang="en-US" sz="1400" dirty="0">
                <a:latin typeface="+mn-lt"/>
              </a:rPr>
              <a:t>V. The standard reduction </a:t>
            </a:r>
            <a:r>
              <a:rPr lang="en-US" sz="1400" dirty="0" smtClean="0">
                <a:latin typeface="+mn-lt"/>
              </a:rPr>
              <a:t>potential for </a:t>
            </a:r>
            <a:r>
              <a:rPr lang="en-US" sz="1400" dirty="0">
                <a:latin typeface="+mn-lt"/>
              </a:rPr>
              <a:t>Sn</a:t>
            </a:r>
            <a:r>
              <a:rPr lang="en-US" sz="1400" baseline="30000" dirty="0">
                <a:latin typeface="+mn-lt"/>
              </a:rPr>
              <a:t>2+</a:t>
            </a:r>
            <a:r>
              <a:rPr lang="en-US" sz="1400" dirty="0">
                <a:latin typeface="+mn-lt"/>
              </a:rPr>
              <a:t> is more positive (less negative) than that for Cd</a:t>
            </a:r>
            <a:r>
              <a:rPr lang="en-US" sz="1400" baseline="30000" dirty="0">
                <a:latin typeface="+mn-lt"/>
              </a:rPr>
              <a:t>2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. Hence</a:t>
            </a:r>
            <a:r>
              <a:rPr lang="en-US" sz="1400" dirty="0">
                <a:latin typeface="+mn-lt"/>
              </a:rPr>
              <a:t>, the reduction of Sn</a:t>
            </a:r>
            <a:r>
              <a:rPr lang="en-US" sz="1400" baseline="30000" dirty="0">
                <a:latin typeface="+mn-lt"/>
              </a:rPr>
              <a:t>2+</a:t>
            </a:r>
            <a:r>
              <a:rPr lang="en-US" sz="1400" dirty="0">
                <a:latin typeface="+mn-lt"/>
              </a:rPr>
              <a:t> is the reaction that occurs at </a:t>
            </a:r>
            <a:r>
              <a:rPr lang="en-US" sz="1400" dirty="0" smtClean="0">
                <a:latin typeface="+mn-lt"/>
              </a:rPr>
              <a:t>the cathode:</a:t>
            </a:r>
          </a:p>
          <a:p>
            <a:pPr marL="0" lvl="1" indent="0" algn="ctr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lvl="1" indent="0" algn="ctr" eaLnBrk="0" hangingPunct="0">
              <a:defRPr/>
            </a:pPr>
            <a:r>
              <a:rPr lang="en-US" sz="1400" i="1" dirty="0" smtClean="0">
                <a:latin typeface="+mn-lt"/>
              </a:rPr>
              <a:t>Cathode</a:t>
            </a:r>
            <a:r>
              <a:rPr lang="en-US" sz="1400" i="1" dirty="0">
                <a:latin typeface="+mn-lt"/>
              </a:rPr>
              <a:t>: </a:t>
            </a:r>
            <a:r>
              <a:rPr lang="en-US" sz="1400" dirty="0" smtClean="0">
                <a:latin typeface="+mn-lt"/>
              </a:rPr>
              <a:t>Sn</a:t>
            </a:r>
            <a:r>
              <a:rPr lang="en-US" sz="1400" baseline="30000" dirty="0" smtClean="0">
                <a:latin typeface="+mn-lt"/>
              </a:rPr>
              <a:t>2+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+ 2 </a:t>
            </a:r>
            <a:r>
              <a:rPr lang="en-US" sz="1400" dirty="0" smtClean="0">
                <a:latin typeface="+mn-lt"/>
              </a:rPr>
              <a:t>e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           </a:t>
            </a:r>
            <a:r>
              <a:rPr lang="en-US" sz="1400" dirty="0" err="1" smtClean="0">
                <a:latin typeface="+mn-lt"/>
              </a:rPr>
              <a:t>Sn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s</a:t>
            </a:r>
            <a:r>
              <a:rPr lang="en-US" sz="1400" dirty="0" smtClean="0">
                <a:latin typeface="+mn-lt"/>
              </a:rPr>
              <a:t>)</a:t>
            </a:r>
          </a:p>
          <a:p>
            <a:pPr marL="283464" lvl="1" indent="-283464" eaLnBrk="0" hangingPunct="0">
              <a:defRPr/>
            </a:pPr>
            <a:r>
              <a:rPr lang="en-US" sz="1400" dirty="0" smtClean="0">
                <a:latin typeface="+mn-lt"/>
              </a:rPr>
              <a:t>	</a:t>
            </a:r>
            <a:endParaRPr lang="en-US" sz="1400" dirty="0">
              <a:latin typeface="+mn-lt"/>
            </a:endParaRP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4" y="1030000"/>
            <a:ext cx="8591972" cy="289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A voltaic cell is based on the two standard half-reactions</a:t>
            </a:r>
          </a:p>
          <a:p>
            <a:pPr marL="2684463" indent="0" eaLnBrk="0" hangingPunct="0">
              <a:spcBef>
                <a:spcPts val="800"/>
              </a:spcBef>
              <a:defRPr/>
            </a:pPr>
            <a:r>
              <a:rPr lang="en-US" sz="1400" dirty="0" smtClean="0">
                <a:latin typeface="+mn-lt"/>
              </a:rPr>
              <a:t>Cd</a:t>
            </a:r>
            <a:r>
              <a:rPr lang="en-US" sz="1400" baseline="30000" dirty="0" smtClean="0">
                <a:latin typeface="+mn-lt"/>
              </a:rPr>
              <a:t>2+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+ 2 </a:t>
            </a:r>
            <a:r>
              <a:rPr lang="en-US" sz="1400" dirty="0" smtClean="0">
                <a:latin typeface="+mn-lt"/>
              </a:rPr>
              <a:t>e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           Cd(</a:t>
            </a:r>
            <a:r>
              <a:rPr lang="en-US" sz="1400" i="1" dirty="0" smtClean="0">
                <a:latin typeface="+mn-lt"/>
              </a:rPr>
              <a:t>s</a:t>
            </a:r>
            <a:r>
              <a:rPr lang="en-US" sz="1400" dirty="0" smtClean="0">
                <a:latin typeface="+mn-lt"/>
              </a:rPr>
              <a:t>)</a:t>
            </a:r>
            <a:endParaRPr lang="en-US" sz="1400" dirty="0">
              <a:latin typeface="+mn-lt"/>
            </a:endParaRPr>
          </a:p>
          <a:p>
            <a:pPr marL="2684463" indent="0" eaLnBrk="0" hangingPunct="0">
              <a:defRPr/>
            </a:pPr>
            <a:r>
              <a:rPr lang="en-US" sz="1400" dirty="0" smtClean="0">
                <a:latin typeface="+mn-lt"/>
              </a:rPr>
              <a:t>Sn</a:t>
            </a:r>
            <a:r>
              <a:rPr lang="en-US" sz="1400" baseline="30000" dirty="0" smtClean="0">
                <a:latin typeface="+mn-lt"/>
              </a:rPr>
              <a:t>2+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+ 2 </a:t>
            </a:r>
            <a:r>
              <a:rPr lang="en-US" sz="1400" dirty="0" smtClean="0">
                <a:latin typeface="+mn-lt"/>
              </a:rPr>
              <a:t>e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           </a:t>
            </a:r>
            <a:r>
              <a:rPr lang="en-US" sz="1400" dirty="0" err="1" smtClean="0">
                <a:latin typeface="+mn-lt"/>
              </a:rPr>
              <a:t>Sn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s</a:t>
            </a:r>
            <a:r>
              <a:rPr lang="en-US" sz="1400" dirty="0" smtClean="0">
                <a:latin typeface="+mn-lt"/>
              </a:rPr>
              <a:t>)</a:t>
            </a:r>
            <a:endParaRPr lang="en-US" sz="1400" dirty="0">
              <a:latin typeface="+mn-lt"/>
            </a:endParaRPr>
          </a:p>
          <a:p>
            <a:pPr marL="0" indent="0" eaLnBrk="0" hangingPunct="0">
              <a:spcBef>
                <a:spcPts val="800"/>
              </a:spcBef>
              <a:defRPr/>
            </a:pPr>
            <a:r>
              <a:rPr lang="en-US" sz="1400" dirty="0" smtClean="0">
                <a:latin typeface="+mn-lt"/>
              </a:rPr>
              <a:t>Use </a:t>
            </a:r>
            <a:r>
              <a:rPr lang="en-US" sz="1400" dirty="0">
                <a:latin typeface="+mn-lt"/>
              </a:rPr>
              <a:t>data in Appendix E to determine</a:t>
            </a:r>
            <a:r>
              <a:rPr lang="en-US" sz="1400" b="1" dirty="0">
                <a:latin typeface="+mn-lt"/>
              </a:rPr>
              <a:t> (a) </a:t>
            </a:r>
            <a:r>
              <a:rPr lang="en-US" sz="1400" dirty="0">
                <a:latin typeface="+mn-lt"/>
              </a:rPr>
              <a:t>which half-reaction occurs at the cathode and which occurs at the anode and </a:t>
            </a:r>
            <a:r>
              <a:rPr lang="en-US" sz="1400" b="1" dirty="0">
                <a:latin typeface="+mn-lt"/>
              </a:rPr>
              <a:t>(b) </a:t>
            </a:r>
            <a:r>
              <a:rPr lang="en-US" sz="1400" dirty="0" smtClean="0">
                <a:latin typeface="+mn-lt"/>
              </a:rPr>
              <a:t>the standard </a:t>
            </a:r>
            <a:r>
              <a:rPr lang="en-US" sz="1400" dirty="0">
                <a:latin typeface="+mn-lt"/>
              </a:rPr>
              <a:t>cell potential.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4246441" y="1463023"/>
            <a:ext cx="419100" cy="1047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4222996" y="1685761"/>
            <a:ext cx="419100" cy="1047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5055334" y="5612992"/>
            <a:ext cx="419100" cy="10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080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870531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642616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20.7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Determining Half-Reactions at Electrodes and </a:t>
            </a:r>
            <a:r>
              <a:rPr lang="en-US" altLang="en-US" b="1" dirty="0" smtClean="0">
                <a:latin typeface="Arial" charset="0"/>
              </a:rPr>
              <a:t>	Calculating </a:t>
            </a:r>
            <a:r>
              <a:rPr lang="en-US" altLang="en-US" b="1" dirty="0">
                <a:latin typeface="Arial" charset="0"/>
              </a:rPr>
              <a:t>Cell </a:t>
            </a:r>
            <a:r>
              <a:rPr lang="en-US" altLang="en-US" b="1" dirty="0" smtClean="0">
                <a:latin typeface="Arial" charset="0"/>
              </a:rPr>
              <a:t>Potentials</a:t>
            </a:r>
            <a:endParaRPr lang="en-US" altLang="en-US" b="1" dirty="0">
              <a:latin typeface="Arial" charset="0"/>
            </a:endParaRP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401438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800"/>
            <a:ext cx="0" cy="4418344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4723144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421552"/>
            <a:ext cx="8459787" cy="1403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lvl="1" indent="-283464" eaLnBrk="0" hangingPunct="0">
              <a:tabLst/>
              <a:defRPr/>
            </a:pP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	The 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anode reaction, therefore, is the loss of electrons by Cd:</a:t>
            </a:r>
          </a:p>
          <a:p>
            <a:pPr marL="0" lvl="1" indent="0" algn="ctr" eaLnBrk="0" hangingPunct="0">
              <a:tabLst/>
              <a:defRPr/>
            </a:pPr>
            <a:endParaRPr lang="en-US" sz="1400" dirty="0" smtClean="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  <a:p>
            <a:pPr marL="0" lvl="1" indent="0" algn="ctr" eaLnBrk="0" hangingPunct="0">
              <a:tabLst/>
              <a:defRPr/>
            </a:pPr>
            <a:r>
              <a:rPr lang="en-US" sz="1400" i="1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Anode</a:t>
            </a:r>
            <a:r>
              <a:rPr lang="en-US" sz="1400" i="1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: 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Cd(</a:t>
            </a:r>
            <a:r>
              <a:rPr lang="en-US" sz="1400" i="1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s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)           Cd</a:t>
            </a:r>
            <a:r>
              <a:rPr lang="en-US" sz="1400" baseline="300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2+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(</a:t>
            </a:r>
            <a:r>
              <a:rPr lang="en-US" sz="1400" i="1" dirty="0" err="1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aq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) 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+ 2 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e</a:t>
            </a:r>
            <a:r>
              <a:rPr lang="en-US" sz="1400" baseline="300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–</a:t>
            </a:r>
            <a:endParaRPr lang="en-US" sz="1400" baseline="30000" dirty="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  <a:p>
            <a:pPr marL="283464" indent="-283464" eaLnBrk="0" hangingPunct="0">
              <a:defRPr/>
            </a:pPr>
            <a:endParaRPr lang="en-US" sz="1400" b="1" dirty="0" smtClean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b="1" dirty="0" smtClean="0">
                <a:latin typeface="+mn-lt"/>
              </a:rPr>
              <a:t>(b)	</a:t>
            </a:r>
            <a:r>
              <a:rPr lang="en-US" sz="1400" dirty="0" smtClean="0">
                <a:latin typeface="+mn-lt"/>
              </a:rPr>
              <a:t>The </a:t>
            </a:r>
            <a:r>
              <a:rPr lang="en-US" sz="1400" dirty="0">
                <a:latin typeface="+mn-lt"/>
              </a:rPr>
              <a:t>cell potential is given by the difference in the standard </a:t>
            </a:r>
            <a:r>
              <a:rPr lang="en-US" sz="1400" dirty="0" smtClean="0">
                <a:latin typeface="+mn-lt"/>
              </a:rPr>
              <a:t>reduction potentials </a:t>
            </a:r>
            <a:r>
              <a:rPr lang="en-US" sz="1400" dirty="0">
                <a:latin typeface="+mn-lt"/>
              </a:rPr>
              <a:t>at the cathode and anode (Equation 20.8</a:t>
            </a:r>
            <a:r>
              <a:rPr lang="en-US" sz="1400" dirty="0" smtClean="0">
                <a:latin typeface="+mn-lt"/>
              </a:rPr>
              <a:t>): </a:t>
            </a:r>
            <a:endParaRPr lang="en-US" sz="1400" dirty="0">
              <a:latin typeface="+mn-lt"/>
            </a:endParaRPr>
          </a:p>
          <a:p>
            <a:pPr marL="0" lvl="0" indent="0" eaLnBrk="0" hangingPunct="0">
              <a:tabLst/>
              <a:defRPr/>
            </a:pPr>
            <a:r>
              <a:rPr lang="en-US" sz="1400" dirty="0" smtClean="0">
                <a:latin typeface="+mn-lt"/>
              </a:rPr>
              <a:t>	</a:t>
            </a:r>
            <a:endParaRPr lang="en-US" sz="1400" dirty="0">
              <a:solidFill>
                <a:srgbClr val="000000"/>
              </a:solidFill>
              <a:latin typeface="Times New Roman"/>
              <a:ea typeface="ＭＳ Ｐゴシック" pitchFamily="34" charset="-128"/>
            </a:endParaRPr>
          </a:p>
          <a:p>
            <a:pPr marL="0" lvl="0" indent="0" algn="ctr" eaLnBrk="0" hangingPunct="0">
              <a:tabLst/>
              <a:defRPr/>
            </a:pPr>
            <a:r>
              <a:rPr lang="en-US" sz="1400" i="1" dirty="0" err="1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E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Calibri"/>
              </a:rPr>
              <a:t>°</a:t>
            </a:r>
            <a:r>
              <a:rPr lang="en-US" sz="1400" baseline="-25000" dirty="0" err="1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cell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 = </a:t>
            </a:r>
            <a:r>
              <a:rPr lang="en-US" sz="1400" i="1" dirty="0" err="1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E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Calibri"/>
              </a:rPr>
              <a:t>°</a:t>
            </a:r>
            <a:r>
              <a:rPr lang="en-US" sz="1400" baseline="-25000" dirty="0" err="1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red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 (cathode) – </a:t>
            </a:r>
            <a:r>
              <a:rPr lang="en-US" sz="1400" i="1" dirty="0" err="1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E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Calibri"/>
              </a:rPr>
              <a:t>°</a:t>
            </a:r>
            <a:r>
              <a:rPr lang="en-US" sz="1400" baseline="-25000" dirty="0" err="1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red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 (anode)</a:t>
            </a:r>
          </a:p>
          <a:p>
            <a:pPr marL="3200400" lvl="0" indent="0" eaLnBrk="0" hangingPunct="0"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= (–0.14 V) – (–0.40 V) = 0.26 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V</a:t>
            </a: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dirty="0" smtClean="0">
                <a:latin typeface="+mn-lt"/>
              </a:rPr>
              <a:t>	Notice </a:t>
            </a:r>
            <a:r>
              <a:rPr lang="en-US" sz="1400" dirty="0">
                <a:latin typeface="+mn-lt"/>
              </a:rPr>
              <a:t>that it is unimportant that the </a:t>
            </a:r>
            <a:r>
              <a:rPr lang="en-US" sz="1400" i="1" dirty="0" err="1">
                <a:latin typeface="+mn-lt"/>
              </a:rPr>
              <a:t>E</a:t>
            </a:r>
            <a:r>
              <a:rPr lang="en-US" sz="1400" dirty="0" err="1">
                <a:latin typeface="+mn-lt"/>
                <a:ea typeface="Calibri"/>
              </a:rPr>
              <a:t>°</a:t>
            </a:r>
            <a:r>
              <a:rPr lang="en-US" sz="1400" baseline="-25000" dirty="0" err="1">
                <a:latin typeface="+mn-lt"/>
              </a:rPr>
              <a:t>red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values of both </a:t>
            </a:r>
            <a:r>
              <a:rPr lang="en-US" sz="1400" dirty="0" smtClean="0">
                <a:latin typeface="+mn-lt"/>
              </a:rPr>
              <a:t>half-reactions are </a:t>
            </a:r>
            <a:r>
              <a:rPr lang="en-US" sz="1400" dirty="0">
                <a:latin typeface="+mn-lt"/>
              </a:rPr>
              <a:t>negative; the negative values merely </a:t>
            </a:r>
            <a:r>
              <a:rPr lang="en-US" sz="1400" dirty="0" smtClean="0">
                <a:latin typeface="+mn-lt"/>
              </a:rPr>
              <a:t>indicate how </a:t>
            </a:r>
            <a:r>
              <a:rPr lang="en-US" sz="1400" dirty="0">
                <a:latin typeface="+mn-lt"/>
              </a:rPr>
              <a:t>these reductions compare to the reference reaction, </a:t>
            </a:r>
            <a:r>
              <a:rPr lang="en-US" sz="1400" dirty="0" smtClean="0">
                <a:latin typeface="+mn-lt"/>
              </a:rPr>
              <a:t>the reduction </a:t>
            </a:r>
            <a:r>
              <a:rPr lang="en-US" sz="1400" dirty="0">
                <a:latin typeface="+mn-lt"/>
              </a:rPr>
              <a:t>of 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).</a:t>
            </a: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b="1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Check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The cell potential is positive, as it must be for a voltaic cell</a:t>
            </a:r>
            <a:r>
              <a:rPr lang="en-US" sz="1400" dirty="0" smtClean="0">
                <a:latin typeface="+mn-lt"/>
              </a:rPr>
              <a:t>.</a:t>
            </a:r>
            <a:endParaRPr lang="en-US" sz="1400" dirty="0">
              <a:latin typeface="+mn-lt"/>
            </a:endParaRP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4" y="1030000"/>
            <a:ext cx="8591972" cy="289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4286226" y="1960888"/>
            <a:ext cx="419100" cy="10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309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870531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642616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20.7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Determining Half-Reactions at Electrodes and </a:t>
            </a:r>
            <a:r>
              <a:rPr lang="en-US" altLang="en-US" b="1" dirty="0" smtClean="0">
                <a:latin typeface="Arial" charset="0"/>
              </a:rPr>
              <a:t>	Calculating </a:t>
            </a:r>
            <a:r>
              <a:rPr lang="en-US" altLang="en-US" b="1" dirty="0">
                <a:latin typeface="Arial" charset="0"/>
              </a:rPr>
              <a:t>Cell </a:t>
            </a:r>
            <a:r>
              <a:rPr lang="en-US" altLang="en-US" b="1" dirty="0" smtClean="0">
                <a:latin typeface="Arial" charset="0"/>
              </a:rPr>
              <a:t>Potentials</a:t>
            </a:r>
            <a:endParaRPr lang="en-US" altLang="en-US" b="1" dirty="0">
              <a:latin typeface="Arial" charset="0"/>
            </a:endParaRP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401438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800"/>
            <a:ext cx="0" cy="5555482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584730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421551"/>
            <a:ext cx="8459787" cy="3396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1</a:t>
            </a:r>
          </a:p>
          <a:p>
            <a:pPr marL="0" indent="0" eaLnBrk="0" hangingPunct="0">
              <a:defRPr/>
            </a:pPr>
            <a:endParaRPr 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Consider </a:t>
            </a:r>
            <a:r>
              <a:rPr lang="en-US" sz="1400" dirty="0">
                <a:latin typeface="+mn-lt"/>
              </a:rPr>
              <a:t>three voltaic cells, each similar to the one </a:t>
            </a:r>
            <a:r>
              <a:rPr lang="en-US" sz="1400" dirty="0" smtClean="0">
                <a:latin typeface="+mn-lt"/>
              </a:rPr>
              <a:t>shown in </a:t>
            </a:r>
            <a:r>
              <a:rPr lang="en-US" sz="1400" dirty="0">
                <a:latin typeface="+mn-lt"/>
              </a:rPr>
              <a:t>Figure 20.5. In each voltaic cell, one half-cell contains </a:t>
            </a:r>
            <a:r>
              <a:rPr lang="en-US" sz="1400" dirty="0" smtClean="0">
                <a:latin typeface="+mn-lt"/>
              </a:rPr>
              <a:t>a 1.0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Fe(NO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)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solution with an Fe electrode. The </a:t>
            </a:r>
            <a:r>
              <a:rPr lang="en-US" sz="1400" dirty="0" smtClean="0">
                <a:latin typeface="+mn-lt"/>
              </a:rPr>
              <a:t>contents of </a:t>
            </a:r>
            <a:r>
              <a:rPr lang="en-US" sz="1400" dirty="0">
                <a:latin typeface="+mn-lt"/>
              </a:rPr>
              <a:t>the other half-cells are as follows:</a:t>
            </a:r>
          </a:p>
          <a:p>
            <a:pPr marL="91440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914400" indent="0" eaLnBrk="0" hangingPunct="0">
              <a:defRPr/>
            </a:pPr>
            <a:r>
              <a:rPr lang="en-US" sz="1400" dirty="0" smtClean="0">
                <a:latin typeface="+mn-lt"/>
              </a:rPr>
              <a:t>Cell </a:t>
            </a:r>
            <a:r>
              <a:rPr lang="en-US" sz="1400" dirty="0">
                <a:latin typeface="+mn-lt"/>
              </a:rPr>
              <a:t>1: a 1.0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CuCl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solution with a Cu electrode</a:t>
            </a:r>
          </a:p>
          <a:p>
            <a:pPr marL="914400" indent="0" eaLnBrk="0" hangingPunct="0">
              <a:defRPr/>
            </a:pPr>
            <a:r>
              <a:rPr lang="en-US" sz="1400" dirty="0">
                <a:latin typeface="+mn-lt"/>
              </a:rPr>
              <a:t>Cell 2: a 1.0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NiCl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solution with a Ni electrode</a:t>
            </a:r>
          </a:p>
          <a:p>
            <a:pPr marL="914400" indent="0" eaLnBrk="0" hangingPunct="0">
              <a:defRPr/>
            </a:pPr>
            <a:r>
              <a:rPr lang="en-US" sz="1400" dirty="0">
                <a:latin typeface="+mn-lt"/>
              </a:rPr>
              <a:t>Cell 3: a 1.0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ZnCl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solution with a Zn electrode</a:t>
            </a: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In </a:t>
            </a:r>
            <a:r>
              <a:rPr lang="en-US" sz="1400" dirty="0">
                <a:latin typeface="+mn-lt"/>
              </a:rPr>
              <a:t>which voltaic cell(s) does iron act as the anode?</a:t>
            </a:r>
          </a:p>
          <a:p>
            <a:pPr marL="0" indent="0" eaLnBrk="0" hangingPunct="0">
              <a:defRPr/>
            </a:pPr>
            <a:r>
              <a:rPr lang="en-US" sz="1400" b="1" dirty="0">
                <a:latin typeface="+mn-lt"/>
              </a:rPr>
              <a:t>(a) </a:t>
            </a:r>
            <a:r>
              <a:rPr lang="en-US" sz="1400" dirty="0">
                <a:latin typeface="+mn-lt"/>
              </a:rPr>
              <a:t>Cell 1</a:t>
            </a:r>
          </a:p>
          <a:p>
            <a:pPr marL="0" indent="0" eaLnBrk="0" hangingPunct="0">
              <a:defRPr/>
            </a:pPr>
            <a:r>
              <a:rPr lang="en-US" sz="1400" b="1" dirty="0">
                <a:latin typeface="+mn-lt"/>
              </a:rPr>
              <a:t>(b) </a:t>
            </a:r>
            <a:r>
              <a:rPr lang="en-US" sz="1400" dirty="0">
                <a:latin typeface="+mn-lt"/>
              </a:rPr>
              <a:t>Cell 2</a:t>
            </a:r>
          </a:p>
          <a:p>
            <a:pPr marL="0" indent="0" eaLnBrk="0" hangingPunct="0">
              <a:defRPr/>
            </a:pPr>
            <a:r>
              <a:rPr lang="en-US" sz="1400" b="1" dirty="0">
                <a:latin typeface="+mn-lt"/>
              </a:rPr>
              <a:t>(c) </a:t>
            </a:r>
            <a:r>
              <a:rPr lang="en-US" sz="1400" dirty="0">
                <a:latin typeface="+mn-lt"/>
              </a:rPr>
              <a:t>Cell 3</a:t>
            </a:r>
          </a:p>
          <a:p>
            <a:pPr marL="0" indent="0" eaLnBrk="0" hangingPunct="0">
              <a:defRPr/>
            </a:pPr>
            <a:r>
              <a:rPr lang="en-US" sz="1400" b="1" dirty="0">
                <a:latin typeface="+mn-lt"/>
              </a:rPr>
              <a:t>(d) </a:t>
            </a:r>
            <a:r>
              <a:rPr lang="en-US" sz="1400" dirty="0">
                <a:latin typeface="+mn-lt"/>
              </a:rPr>
              <a:t>Cells 1 and 2</a:t>
            </a:r>
          </a:p>
          <a:p>
            <a:pPr marL="0" indent="0" eaLnBrk="0" hangingPunct="0">
              <a:defRPr/>
            </a:pPr>
            <a:r>
              <a:rPr lang="en-US" sz="1400" b="1" dirty="0">
                <a:latin typeface="+mn-lt"/>
              </a:rPr>
              <a:t>(e) </a:t>
            </a:r>
            <a:r>
              <a:rPr lang="en-US" sz="1400" dirty="0">
                <a:latin typeface="+mn-lt"/>
              </a:rPr>
              <a:t>All three cells</a:t>
            </a: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</a:t>
            </a:r>
            <a:r>
              <a:rPr lang="en-US" sz="1600" b="1" dirty="0" smtClean="0">
                <a:solidFill>
                  <a:srgbClr val="3366FF"/>
                </a:solidFill>
              </a:rPr>
              <a:t>2</a:t>
            </a:r>
            <a:endParaRPr lang="en-US" sz="1600" b="1" dirty="0">
              <a:solidFill>
                <a:srgbClr val="3366FF"/>
              </a:solidFill>
            </a:endParaRPr>
          </a:p>
          <a:p>
            <a:pPr marL="0" indent="0" eaLnBrk="0" hangingPunct="0">
              <a:defRPr/>
            </a:pPr>
            <a:endParaRPr 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A </a:t>
            </a:r>
            <a:r>
              <a:rPr lang="en-US" sz="1400" dirty="0">
                <a:latin typeface="+mn-lt"/>
              </a:rPr>
              <a:t>voltaic cell is based on a Co</a:t>
            </a:r>
            <a:r>
              <a:rPr lang="en-US" sz="1400" baseline="30000" dirty="0">
                <a:latin typeface="+mn-lt"/>
              </a:rPr>
              <a:t>2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/Co </a:t>
            </a:r>
            <a:r>
              <a:rPr lang="en-US" sz="1400" dirty="0">
                <a:latin typeface="+mn-lt"/>
              </a:rPr>
              <a:t>half-cell and a </a:t>
            </a:r>
            <a:r>
              <a:rPr lang="en-US" sz="1400" dirty="0" err="1" smtClean="0">
                <a:latin typeface="+mn-lt"/>
              </a:rPr>
              <a:t>AgCl</a:t>
            </a:r>
            <a:r>
              <a:rPr lang="en-US" sz="1400" dirty="0" smtClean="0">
                <a:latin typeface="+mn-lt"/>
              </a:rPr>
              <a:t>/Ag half-cell</a:t>
            </a:r>
            <a:r>
              <a:rPr lang="en-US" sz="1400" dirty="0">
                <a:latin typeface="+mn-lt"/>
              </a:rPr>
              <a:t>. </a:t>
            </a:r>
            <a:r>
              <a:rPr lang="en-US" sz="1400" b="1" dirty="0">
                <a:latin typeface="+mn-lt"/>
              </a:rPr>
              <a:t>(a) </a:t>
            </a:r>
            <a:r>
              <a:rPr lang="en-US" sz="1400" dirty="0">
                <a:latin typeface="+mn-lt"/>
              </a:rPr>
              <a:t>What half-reaction occurs at the anode</a:t>
            </a:r>
            <a:r>
              <a:rPr lang="en-US" sz="1400" dirty="0" smtClean="0">
                <a:latin typeface="+mn-lt"/>
              </a:rPr>
              <a:t>? </a:t>
            </a:r>
            <a:r>
              <a:rPr lang="en-US" sz="1400" b="1" dirty="0" smtClean="0">
                <a:latin typeface="+mn-lt"/>
              </a:rPr>
              <a:t>(</a:t>
            </a:r>
            <a:r>
              <a:rPr lang="en-US" sz="1400" b="1" dirty="0">
                <a:latin typeface="+mn-lt"/>
              </a:rPr>
              <a:t>b) </a:t>
            </a:r>
            <a:r>
              <a:rPr lang="en-US" sz="1400" dirty="0">
                <a:latin typeface="+mn-lt"/>
              </a:rPr>
              <a:t>What is the standard cell potential?</a:t>
            </a: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4" y="1030000"/>
            <a:ext cx="8591972" cy="289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9002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77597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642616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20.8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 smtClean="0">
                <a:latin typeface="Arial" charset="0"/>
              </a:rPr>
              <a:t>Determining </a:t>
            </a:r>
            <a:r>
              <a:rPr lang="en-US" altLang="en-US" b="1" dirty="0">
                <a:latin typeface="Arial" charset="0"/>
              </a:rPr>
              <a:t>Relative Strengths of </a:t>
            </a:r>
            <a:r>
              <a:rPr lang="en-US" altLang="en-US" b="1" dirty="0" smtClean="0">
                <a:latin typeface="Arial" charset="0"/>
              </a:rPr>
              <a:t>	Oxidizing </a:t>
            </a:r>
            <a:r>
              <a:rPr lang="en-US" altLang="en-US" b="1" dirty="0">
                <a:latin typeface="Arial" charset="0"/>
              </a:rPr>
              <a:t>Agents</a:t>
            </a: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4672177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799"/>
            <a:ext cx="0" cy="5743051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6047851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4692292"/>
            <a:ext cx="8459787" cy="758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altLang="en-US" sz="1600" b="1" dirty="0">
                <a:solidFill>
                  <a:srgbClr val="3366FF"/>
                </a:solidFill>
              </a:rPr>
              <a:t>Solution</a:t>
            </a:r>
            <a:endParaRPr lang="en-US" altLang="en-US" sz="1600" dirty="0">
              <a:solidFill>
                <a:schemeClr val="bg1"/>
              </a:solidFill>
            </a:endParaRPr>
          </a:p>
          <a:p>
            <a:pPr marL="283464" indent="-283464" eaLnBrk="0" hangingPunct="0">
              <a:defRPr/>
            </a:pPr>
            <a:endParaRPr lang="en-US" sz="1000" b="1" dirty="0" smtClean="0">
              <a:latin typeface="Times New Roman" pitchFamily="18" charset="0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Analyze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We are asked to rank the abilities of several ions to act </a:t>
            </a:r>
            <a:r>
              <a:rPr lang="en-US" sz="1400" dirty="0" smtClean="0">
                <a:latin typeface="+mn-lt"/>
              </a:rPr>
              <a:t>as oxidizing </a:t>
            </a:r>
            <a:r>
              <a:rPr lang="en-US" sz="1400" dirty="0">
                <a:latin typeface="+mn-lt"/>
              </a:rPr>
              <a:t>agents.</a:t>
            </a: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Plan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The more readily an ion is reduced (the more positive its </a:t>
            </a:r>
            <a:r>
              <a:rPr lang="en-US" sz="1400" i="1" dirty="0" err="1">
                <a:latin typeface="+mn-lt"/>
              </a:rPr>
              <a:t>E</a:t>
            </a:r>
            <a:r>
              <a:rPr lang="en-US" sz="1400" dirty="0" err="1">
                <a:latin typeface="+mn-lt"/>
                <a:ea typeface="Calibri"/>
              </a:rPr>
              <a:t>°</a:t>
            </a:r>
            <a:r>
              <a:rPr lang="en-US" sz="1400" baseline="-25000" dirty="0" err="1">
                <a:latin typeface="+mn-lt"/>
              </a:rPr>
              <a:t>red</a:t>
            </a:r>
            <a:r>
              <a:rPr lang="en-US" sz="1400" dirty="0" smtClean="0">
                <a:latin typeface="+mn-lt"/>
              </a:rPr>
              <a:t> value</a:t>
            </a:r>
            <a:r>
              <a:rPr lang="en-US" sz="1400" dirty="0">
                <a:latin typeface="+mn-lt"/>
              </a:rPr>
              <a:t>), the stronger it is as an oxidizing agent.</a:t>
            </a: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4" y="1030000"/>
            <a:ext cx="4814034" cy="1150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Using Table 20.1, rank the following ions in the order of increasing strength as oxidizing agents: </a:t>
            </a:r>
            <a:r>
              <a:rPr lang="en-US" sz="1400" dirty="0" smtClean="0">
                <a:latin typeface="+mn-lt"/>
              </a:rPr>
              <a:t>NO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), Ag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Cr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O</a:t>
            </a:r>
            <a:r>
              <a:rPr lang="en-US" sz="1400" baseline="-25000" dirty="0">
                <a:latin typeface="+mn-lt"/>
              </a:rPr>
              <a:t>7</a:t>
            </a:r>
            <a:r>
              <a:rPr lang="en-US" sz="1400" baseline="30000" dirty="0">
                <a:latin typeface="+mn-lt"/>
              </a:rPr>
              <a:t>2–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).</a:t>
            </a:r>
            <a:endParaRPr lang="en-US" sz="1400" dirty="0"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9"/>
          <a:stretch/>
        </p:blipFill>
        <p:spPr>
          <a:xfrm>
            <a:off x="5282472" y="1139446"/>
            <a:ext cx="3267925" cy="335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88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77597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642616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20.8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 smtClean="0">
                <a:latin typeface="Arial" charset="0"/>
              </a:rPr>
              <a:t>Determining </a:t>
            </a:r>
            <a:r>
              <a:rPr lang="en-US" altLang="en-US" b="1" dirty="0">
                <a:latin typeface="Arial" charset="0"/>
              </a:rPr>
              <a:t>Relative Strengths of </a:t>
            </a:r>
            <a:r>
              <a:rPr lang="en-US" altLang="en-US" b="1" dirty="0" smtClean="0">
                <a:latin typeface="Arial" charset="0"/>
              </a:rPr>
              <a:t>	Oxidizing </a:t>
            </a:r>
            <a:r>
              <a:rPr lang="en-US" altLang="en-US" b="1" dirty="0">
                <a:latin typeface="Arial" charset="0"/>
              </a:rPr>
              <a:t>Agents</a:t>
            </a: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436608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799"/>
            <a:ext cx="0" cy="5590653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5895452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456723"/>
            <a:ext cx="8672512" cy="57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sz="1400" b="1" dirty="0" smtClean="0">
                <a:latin typeface="+mn-lt"/>
              </a:rPr>
              <a:t>Solve</a:t>
            </a:r>
            <a:endParaRPr lang="en-US" sz="1400" b="1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From Table 20.1, we have</a:t>
            </a:r>
            <a:r>
              <a:rPr lang="en-US" sz="1400" dirty="0" smtClean="0">
                <a:latin typeface="+mn-lt"/>
              </a:rPr>
              <a:t>:</a:t>
            </a: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1645920" indent="0" eaLnBrk="0" hangingPunct="0">
              <a:tabLst>
                <a:tab pos="2290763" algn="l"/>
                <a:tab pos="6002338" algn="l"/>
              </a:tabLst>
              <a:defRPr/>
            </a:pPr>
            <a:r>
              <a:rPr lang="pt-BR" sz="1400" dirty="0" smtClean="0">
                <a:latin typeface="+mn-lt"/>
              </a:rPr>
              <a:t>NO</a:t>
            </a:r>
            <a:r>
              <a:rPr lang="en-US" sz="1400" baseline="-25000" dirty="0">
                <a:latin typeface="+mn-lt"/>
              </a:rPr>
              <a:t>3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pt-BR" sz="1400" dirty="0" smtClean="0">
                <a:latin typeface="+mn-lt"/>
              </a:rPr>
              <a:t>(</a:t>
            </a:r>
            <a:r>
              <a:rPr lang="pt-BR" sz="1400" i="1" dirty="0" smtClean="0">
                <a:latin typeface="+mn-lt"/>
              </a:rPr>
              <a:t>aq</a:t>
            </a:r>
            <a:r>
              <a:rPr lang="pt-BR" sz="1400" dirty="0" smtClean="0">
                <a:latin typeface="+mn-lt"/>
              </a:rPr>
              <a:t>) </a:t>
            </a:r>
            <a:r>
              <a:rPr lang="pt-BR" sz="1400" dirty="0">
                <a:latin typeface="+mn-lt"/>
              </a:rPr>
              <a:t>+ 4 </a:t>
            </a:r>
            <a:r>
              <a:rPr lang="pt-BR" sz="1400" dirty="0" smtClean="0">
                <a:latin typeface="+mn-lt"/>
              </a:rPr>
              <a:t>H</a:t>
            </a:r>
            <a:r>
              <a:rPr lang="pt-BR" sz="1400" baseline="30000" dirty="0" smtClean="0">
                <a:latin typeface="+mn-lt"/>
              </a:rPr>
              <a:t>+</a:t>
            </a:r>
            <a:r>
              <a:rPr lang="pt-BR" sz="1400" dirty="0" smtClean="0">
                <a:latin typeface="+mn-lt"/>
              </a:rPr>
              <a:t>(</a:t>
            </a:r>
            <a:r>
              <a:rPr lang="pt-BR" sz="1400" i="1" dirty="0" smtClean="0">
                <a:latin typeface="+mn-lt"/>
              </a:rPr>
              <a:t>aq</a:t>
            </a:r>
            <a:r>
              <a:rPr lang="pt-BR" sz="1400" dirty="0" smtClean="0">
                <a:latin typeface="+mn-lt"/>
              </a:rPr>
              <a:t>) </a:t>
            </a:r>
            <a:r>
              <a:rPr lang="pt-BR" sz="1400" dirty="0">
                <a:latin typeface="+mn-lt"/>
              </a:rPr>
              <a:t>+ 3 </a:t>
            </a:r>
            <a:r>
              <a:rPr lang="pt-BR" sz="1400" dirty="0" smtClean="0">
                <a:latin typeface="+mn-lt"/>
              </a:rPr>
              <a:t>e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pt-BR" sz="1400" dirty="0" smtClean="0">
                <a:latin typeface="+mn-lt"/>
              </a:rPr>
              <a:t>            NO(</a:t>
            </a:r>
            <a:r>
              <a:rPr lang="pt-BR" sz="1400" i="1" dirty="0" smtClean="0">
                <a:latin typeface="+mn-lt"/>
              </a:rPr>
              <a:t>g</a:t>
            </a:r>
            <a:r>
              <a:rPr lang="pt-BR" sz="1400" dirty="0" smtClean="0">
                <a:latin typeface="+mn-lt"/>
              </a:rPr>
              <a:t>) </a:t>
            </a:r>
            <a:r>
              <a:rPr lang="pt-BR" sz="1400" dirty="0">
                <a:latin typeface="+mn-lt"/>
              </a:rPr>
              <a:t>+ 2 </a:t>
            </a:r>
            <a:r>
              <a:rPr lang="pt-BR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pt-BR" sz="1400" dirty="0" smtClean="0">
                <a:latin typeface="+mn-lt"/>
              </a:rPr>
              <a:t>O(</a:t>
            </a:r>
            <a:r>
              <a:rPr lang="pt-BR" sz="1400" i="1" dirty="0" smtClean="0">
                <a:latin typeface="+mn-lt"/>
              </a:rPr>
              <a:t>l</a:t>
            </a:r>
            <a:r>
              <a:rPr lang="pt-BR" sz="1400" dirty="0" smtClean="0">
                <a:latin typeface="+mn-lt"/>
              </a:rPr>
              <a:t>) 	</a:t>
            </a:r>
            <a:r>
              <a:rPr lang="en-US" sz="1400" i="1" dirty="0">
                <a:latin typeface="+mn-lt"/>
              </a:rPr>
              <a:t> </a:t>
            </a:r>
            <a:r>
              <a:rPr lang="en-US" sz="1400" i="1" dirty="0" smtClean="0">
                <a:latin typeface="+mn-lt"/>
              </a:rPr>
              <a:t>	</a:t>
            </a:r>
            <a:r>
              <a:rPr lang="en-US" sz="1400" i="1" dirty="0" err="1" smtClean="0">
                <a:latin typeface="+mn-lt"/>
              </a:rPr>
              <a:t>E</a:t>
            </a:r>
            <a:r>
              <a:rPr lang="en-US" sz="1400" dirty="0" err="1" smtClean="0">
                <a:latin typeface="+mn-lt"/>
                <a:ea typeface="Calibri"/>
              </a:rPr>
              <a:t>°</a:t>
            </a:r>
            <a:r>
              <a:rPr lang="en-US" sz="1400" baseline="-25000" dirty="0" err="1" smtClean="0">
                <a:latin typeface="+mn-lt"/>
              </a:rPr>
              <a:t>red</a:t>
            </a:r>
            <a:r>
              <a:rPr lang="pt-BR" sz="1400" dirty="0" smtClean="0">
                <a:latin typeface="+mn-lt"/>
              </a:rPr>
              <a:t> </a:t>
            </a:r>
            <a:r>
              <a:rPr lang="pt-BR" sz="1400" dirty="0">
                <a:latin typeface="+mn-lt"/>
              </a:rPr>
              <a:t>= +0.96 V</a:t>
            </a:r>
          </a:p>
          <a:p>
            <a:pPr marL="2670048" indent="0" eaLnBrk="0" hangingPunct="0">
              <a:tabLst>
                <a:tab pos="2290763" algn="l"/>
                <a:tab pos="6002338" algn="l"/>
              </a:tabLst>
              <a:defRPr/>
            </a:pPr>
            <a:r>
              <a:rPr lang="pt-BR" sz="1400" dirty="0" smtClean="0">
                <a:latin typeface="+mn-lt"/>
              </a:rPr>
              <a:t>Ag</a:t>
            </a:r>
            <a:r>
              <a:rPr lang="pt-BR" sz="1400" baseline="30000" dirty="0" smtClean="0">
                <a:latin typeface="+mn-lt"/>
              </a:rPr>
              <a:t>+</a:t>
            </a:r>
            <a:r>
              <a:rPr lang="pt-BR" sz="1400" dirty="0" smtClean="0">
                <a:latin typeface="+mn-lt"/>
              </a:rPr>
              <a:t>(</a:t>
            </a:r>
            <a:r>
              <a:rPr lang="pt-BR" sz="1400" i="1" dirty="0" smtClean="0">
                <a:latin typeface="+mn-lt"/>
              </a:rPr>
              <a:t>aq</a:t>
            </a:r>
            <a:r>
              <a:rPr lang="pt-BR" sz="1400" dirty="0" smtClean="0">
                <a:latin typeface="+mn-lt"/>
              </a:rPr>
              <a:t>) </a:t>
            </a:r>
            <a:r>
              <a:rPr lang="pt-BR" sz="1400" dirty="0">
                <a:latin typeface="+mn-lt"/>
              </a:rPr>
              <a:t>+ </a:t>
            </a:r>
            <a:r>
              <a:rPr lang="pt-BR" sz="1400" dirty="0" smtClean="0">
                <a:latin typeface="+mn-lt"/>
              </a:rPr>
              <a:t>e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pt-BR" sz="1400" dirty="0" smtClean="0">
                <a:latin typeface="+mn-lt"/>
              </a:rPr>
              <a:t>            Ag(</a:t>
            </a:r>
            <a:r>
              <a:rPr lang="pt-BR" sz="1400" i="1" dirty="0" smtClean="0">
                <a:latin typeface="+mn-lt"/>
              </a:rPr>
              <a:t>s</a:t>
            </a:r>
            <a:r>
              <a:rPr lang="pt-BR" sz="1400" dirty="0" smtClean="0">
                <a:latin typeface="+mn-lt"/>
              </a:rPr>
              <a:t>) 	</a:t>
            </a:r>
            <a:r>
              <a:rPr lang="en-US" sz="1400" i="1" dirty="0">
                <a:latin typeface="+mn-lt"/>
              </a:rPr>
              <a:t> </a:t>
            </a:r>
            <a:r>
              <a:rPr lang="en-US" sz="1400" i="1" dirty="0" smtClean="0">
                <a:latin typeface="+mn-lt"/>
              </a:rPr>
              <a:t>	</a:t>
            </a:r>
            <a:r>
              <a:rPr lang="en-US" sz="1400" i="1" dirty="0" err="1" smtClean="0">
                <a:latin typeface="+mn-lt"/>
              </a:rPr>
              <a:t>E</a:t>
            </a:r>
            <a:r>
              <a:rPr lang="en-US" sz="1400" dirty="0" err="1" smtClean="0">
                <a:latin typeface="+mn-lt"/>
                <a:ea typeface="Calibri"/>
              </a:rPr>
              <a:t>°</a:t>
            </a:r>
            <a:r>
              <a:rPr lang="en-US" sz="1400" baseline="-25000" dirty="0" err="1" smtClean="0">
                <a:latin typeface="+mn-lt"/>
              </a:rPr>
              <a:t>red</a:t>
            </a:r>
            <a:r>
              <a:rPr lang="pt-BR" sz="1400" dirty="0" smtClean="0">
                <a:latin typeface="+mn-lt"/>
              </a:rPr>
              <a:t> </a:t>
            </a:r>
            <a:r>
              <a:rPr lang="pt-BR" sz="1400" dirty="0">
                <a:latin typeface="+mn-lt"/>
              </a:rPr>
              <a:t>= +0.80 V</a:t>
            </a:r>
          </a:p>
          <a:p>
            <a:pPr marL="1371600" indent="0" eaLnBrk="0" hangingPunct="0">
              <a:tabLst>
                <a:tab pos="2290763" algn="l"/>
                <a:tab pos="6400800" algn="l"/>
              </a:tabLst>
              <a:defRPr/>
            </a:pPr>
            <a:r>
              <a:rPr lang="en-US" sz="1400" dirty="0">
                <a:latin typeface="+mn-lt"/>
              </a:rPr>
              <a:t>Cr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O</a:t>
            </a:r>
            <a:r>
              <a:rPr lang="en-US" sz="1400" baseline="-25000" dirty="0">
                <a:latin typeface="+mn-lt"/>
              </a:rPr>
              <a:t>7</a:t>
            </a:r>
            <a:r>
              <a:rPr lang="en-US" sz="1400" baseline="30000" dirty="0">
                <a:latin typeface="+mn-lt"/>
              </a:rPr>
              <a:t>2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pt-BR" sz="1400" dirty="0" smtClean="0">
                <a:latin typeface="+mn-lt"/>
              </a:rPr>
              <a:t>(</a:t>
            </a:r>
            <a:r>
              <a:rPr lang="pt-BR" sz="1400" i="1" dirty="0" smtClean="0">
                <a:latin typeface="+mn-lt"/>
              </a:rPr>
              <a:t>aq</a:t>
            </a:r>
            <a:r>
              <a:rPr lang="pt-BR" sz="1400" dirty="0" smtClean="0">
                <a:latin typeface="+mn-lt"/>
              </a:rPr>
              <a:t>) </a:t>
            </a:r>
            <a:r>
              <a:rPr lang="pt-BR" sz="1400" dirty="0">
                <a:latin typeface="+mn-lt"/>
              </a:rPr>
              <a:t>+ 14 </a:t>
            </a:r>
            <a:r>
              <a:rPr lang="pt-BR" sz="1400" dirty="0" smtClean="0">
                <a:latin typeface="+mn-lt"/>
              </a:rPr>
              <a:t>H</a:t>
            </a:r>
            <a:r>
              <a:rPr lang="pt-BR" sz="1400" baseline="30000" dirty="0" smtClean="0">
                <a:latin typeface="+mn-lt"/>
              </a:rPr>
              <a:t>+</a:t>
            </a:r>
            <a:r>
              <a:rPr lang="pt-BR" sz="1400" dirty="0" smtClean="0">
                <a:latin typeface="+mn-lt"/>
              </a:rPr>
              <a:t>(</a:t>
            </a:r>
            <a:r>
              <a:rPr lang="pt-BR" sz="1400" i="1" dirty="0" smtClean="0">
                <a:latin typeface="+mn-lt"/>
              </a:rPr>
              <a:t>aq</a:t>
            </a:r>
            <a:r>
              <a:rPr lang="pt-BR" sz="1400" dirty="0" smtClean="0">
                <a:latin typeface="+mn-lt"/>
              </a:rPr>
              <a:t>) </a:t>
            </a:r>
            <a:r>
              <a:rPr lang="pt-BR" sz="1400" dirty="0">
                <a:latin typeface="+mn-lt"/>
              </a:rPr>
              <a:t>+ 6 </a:t>
            </a:r>
            <a:r>
              <a:rPr lang="pt-BR" sz="1400" dirty="0" smtClean="0">
                <a:latin typeface="+mn-lt"/>
              </a:rPr>
              <a:t>e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pt-BR" sz="1400" dirty="0" smtClean="0">
                <a:latin typeface="+mn-lt"/>
              </a:rPr>
              <a:t>            2 Cr</a:t>
            </a:r>
            <a:r>
              <a:rPr lang="pt-BR" sz="1400" baseline="30000" dirty="0" smtClean="0">
                <a:latin typeface="+mn-lt"/>
              </a:rPr>
              <a:t>3+</a:t>
            </a:r>
            <a:r>
              <a:rPr lang="pt-BR" sz="1400" dirty="0" smtClean="0">
                <a:latin typeface="+mn-lt"/>
              </a:rPr>
              <a:t>(</a:t>
            </a:r>
            <a:r>
              <a:rPr lang="pt-BR" sz="1400" i="1" dirty="0" smtClean="0">
                <a:latin typeface="+mn-lt"/>
              </a:rPr>
              <a:t>aq</a:t>
            </a:r>
            <a:r>
              <a:rPr lang="pt-BR" sz="1400" dirty="0" smtClean="0">
                <a:latin typeface="+mn-lt"/>
              </a:rPr>
              <a:t>) </a:t>
            </a:r>
            <a:r>
              <a:rPr lang="pt-BR" sz="1400" dirty="0">
                <a:latin typeface="+mn-lt"/>
              </a:rPr>
              <a:t>+ 7 </a:t>
            </a:r>
            <a:r>
              <a:rPr lang="pt-BR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pt-BR" sz="1400" dirty="0" smtClean="0">
                <a:latin typeface="+mn-lt"/>
              </a:rPr>
              <a:t>O(</a:t>
            </a:r>
            <a:r>
              <a:rPr lang="pt-BR" sz="1400" i="1" dirty="0" smtClean="0">
                <a:latin typeface="+mn-lt"/>
              </a:rPr>
              <a:t>l</a:t>
            </a:r>
            <a:r>
              <a:rPr lang="pt-BR" sz="1400" dirty="0" smtClean="0">
                <a:latin typeface="+mn-lt"/>
              </a:rPr>
              <a:t>)	</a:t>
            </a:r>
            <a:r>
              <a:rPr lang="en-US" sz="1400" i="1" dirty="0" err="1" smtClean="0">
                <a:latin typeface="+mn-lt"/>
              </a:rPr>
              <a:t>E</a:t>
            </a:r>
            <a:r>
              <a:rPr lang="en-US" sz="1400" dirty="0" err="1" smtClean="0">
                <a:latin typeface="+mn-lt"/>
                <a:ea typeface="Calibri"/>
              </a:rPr>
              <a:t>°</a:t>
            </a:r>
            <a:r>
              <a:rPr lang="en-US" sz="1400" baseline="-25000" dirty="0" err="1" smtClean="0">
                <a:latin typeface="+mn-lt"/>
              </a:rPr>
              <a:t>red</a:t>
            </a:r>
            <a:r>
              <a:rPr lang="pt-BR" sz="1400" dirty="0" smtClean="0">
                <a:latin typeface="+mn-lt"/>
              </a:rPr>
              <a:t> </a:t>
            </a:r>
            <a:r>
              <a:rPr lang="pt-BR" sz="1400" dirty="0">
                <a:latin typeface="+mn-lt"/>
              </a:rPr>
              <a:t>= +1.33 </a:t>
            </a:r>
            <a:r>
              <a:rPr lang="pt-BR" sz="1400" dirty="0" smtClean="0">
                <a:latin typeface="+mn-lt"/>
              </a:rPr>
              <a:t>V</a:t>
            </a:r>
          </a:p>
          <a:p>
            <a:pPr marL="0" indent="0" eaLnBrk="0" hangingPunct="0">
              <a:defRPr/>
            </a:pPr>
            <a:endParaRPr lang="pt-BR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Because the standard reduction potential </a:t>
            </a:r>
            <a:r>
              <a:rPr lang="en-US" sz="1400" dirty="0" smtClean="0">
                <a:latin typeface="+mn-lt"/>
              </a:rPr>
              <a:t>of </a:t>
            </a:r>
            <a:r>
              <a:rPr lang="en-US" sz="1400" dirty="0">
                <a:latin typeface="+mn-lt"/>
              </a:rPr>
              <a:t>Cr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O</a:t>
            </a:r>
            <a:r>
              <a:rPr lang="en-US" sz="1400" baseline="-25000" dirty="0">
                <a:latin typeface="+mn-lt"/>
              </a:rPr>
              <a:t>7</a:t>
            </a:r>
            <a:r>
              <a:rPr lang="en-US" sz="1400" baseline="30000" dirty="0">
                <a:latin typeface="+mn-lt"/>
              </a:rPr>
              <a:t>2–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is the most positive, Cr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O</a:t>
            </a:r>
            <a:r>
              <a:rPr lang="en-US" sz="1400" baseline="-25000" dirty="0">
                <a:latin typeface="+mn-lt"/>
              </a:rPr>
              <a:t>7</a:t>
            </a:r>
            <a:r>
              <a:rPr lang="en-US" sz="1400" baseline="30000" dirty="0">
                <a:latin typeface="+mn-lt"/>
              </a:rPr>
              <a:t>2–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is the </a:t>
            </a:r>
            <a:r>
              <a:rPr lang="en-US" sz="1400" dirty="0" smtClean="0">
                <a:latin typeface="+mn-lt"/>
              </a:rPr>
              <a:t>strongest oxidizing </a:t>
            </a:r>
            <a:r>
              <a:rPr lang="en-US" sz="1400" dirty="0">
                <a:latin typeface="+mn-lt"/>
              </a:rPr>
              <a:t>agent of the three. The rank order is</a:t>
            </a:r>
            <a:r>
              <a:rPr lang="en-US" sz="1400" dirty="0" smtClean="0">
                <a:latin typeface="+mn-lt"/>
              </a:rPr>
              <a:t>:</a:t>
            </a: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algn="ctr" eaLnBrk="0" hangingPunct="0">
              <a:defRPr/>
            </a:pPr>
            <a:r>
              <a:rPr lang="pt-BR" sz="1400" dirty="0">
                <a:latin typeface="+mn-lt"/>
              </a:rPr>
              <a:t>Ag</a:t>
            </a:r>
            <a:r>
              <a:rPr lang="pt-BR" sz="1400" baseline="30000" dirty="0">
                <a:latin typeface="+mn-lt"/>
              </a:rPr>
              <a:t>+</a:t>
            </a:r>
            <a:r>
              <a:rPr lang="pt-BR" sz="1400" dirty="0">
                <a:latin typeface="+mn-lt"/>
              </a:rPr>
              <a:t> </a:t>
            </a:r>
            <a:r>
              <a:rPr lang="pt-BR" sz="1400" dirty="0" smtClean="0">
                <a:latin typeface="+mn-lt"/>
              </a:rPr>
              <a:t>&lt; NO</a:t>
            </a:r>
            <a:r>
              <a:rPr lang="pt-BR" sz="1400" baseline="-25000" dirty="0" smtClean="0">
                <a:latin typeface="+mn-lt"/>
              </a:rPr>
              <a:t>3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pt-BR" sz="1400" dirty="0" smtClean="0">
                <a:latin typeface="+mn-lt"/>
              </a:rPr>
              <a:t> &lt; </a:t>
            </a:r>
            <a:r>
              <a:rPr lang="en-US" sz="1400" dirty="0">
                <a:latin typeface="+mn-lt"/>
              </a:rPr>
              <a:t>Cr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O</a:t>
            </a:r>
            <a:r>
              <a:rPr lang="en-US" sz="1400" baseline="-25000" dirty="0">
                <a:latin typeface="+mn-lt"/>
              </a:rPr>
              <a:t>7</a:t>
            </a:r>
            <a:r>
              <a:rPr lang="en-US" sz="1400" baseline="30000" dirty="0">
                <a:latin typeface="+mn-lt"/>
              </a:rPr>
              <a:t>2–</a:t>
            </a:r>
            <a:endParaRPr lang="pt-BR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pt-BR" sz="1400" dirty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1</a:t>
            </a:r>
          </a:p>
          <a:p>
            <a:pPr marL="0" indent="0" eaLnBrk="0" hangingPunct="0">
              <a:defRPr/>
            </a:pPr>
            <a:endParaRPr lang="en-US" sz="10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Based </a:t>
            </a:r>
            <a:r>
              <a:rPr lang="en-US" sz="1400" dirty="0">
                <a:latin typeface="+mn-lt"/>
              </a:rPr>
              <a:t>on the data in Table 20.1, which of the following </a:t>
            </a:r>
            <a:r>
              <a:rPr lang="en-US" sz="1400" dirty="0" smtClean="0">
                <a:latin typeface="+mn-lt"/>
              </a:rPr>
              <a:t>species would </a:t>
            </a:r>
            <a:r>
              <a:rPr lang="en-US" sz="1400" dirty="0">
                <a:latin typeface="+mn-lt"/>
              </a:rPr>
              <a:t>you expect to be the strongest oxidizing agent?</a:t>
            </a:r>
          </a:p>
          <a:p>
            <a:pPr marL="0" indent="0" eaLnBrk="0" hangingPunct="0">
              <a:defRPr/>
            </a:pPr>
            <a:r>
              <a:rPr lang="en-US" sz="1400" b="1" dirty="0">
                <a:latin typeface="+mn-lt"/>
              </a:rPr>
              <a:t>(a) </a:t>
            </a:r>
            <a:r>
              <a:rPr lang="en-US" sz="1400" dirty="0" err="1" smtClean="0">
                <a:latin typeface="+mn-lt"/>
              </a:rPr>
              <a:t>Cl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b="1" dirty="0">
                <a:latin typeface="+mn-lt"/>
              </a:rPr>
              <a:t>(b) </a:t>
            </a:r>
            <a:r>
              <a:rPr lang="en-US" sz="1400" dirty="0" smtClean="0">
                <a:latin typeface="+mn-lt"/>
              </a:rPr>
              <a:t>Cl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b="1" dirty="0">
                <a:latin typeface="+mn-lt"/>
              </a:rPr>
              <a:t>(c) </a:t>
            </a:r>
            <a:r>
              <a:rPr lang="en-US" sz="1400" dirty="0" smtClean="0">
                <a:latin typeface="+mn-lt"/>
              </a:rPr>
              <a:t>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b="1" dirty="0">
                <a:latin typeface="+mn-lt"/>
              </a:rPr>
              <a:t>(d) 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b="1" dirty="0">
                <a:latin typeface="+mn-lt"/>
              </a:rPr>
              <a:t>(e) </a:t>
            </a:r>
            <a:r>
              <a:rPr lang="en-US" sz="1400" dirty="0" smtClean="0">
                <a:latin typeface="+mn-lt"/>
              </a:rPr>
              <a:t>Na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</a:t>
            </a: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</a:t>
            </a:r>
            <a:r>
              <a:rPr lang="en-US" sz="1600" b="1" dirty="0" smtClean="0">
                <a:solidFill>
                  <a:srgbClr val="3366FF"/>
                </a:solidFill>
              </a:rPr>
              <a:t>2</a:t>
            </a:r>
            <a:endParaRPr lang="en-US" sz="1600" b="1" dirty="0">
              <a:solidFill>
                <a:srgbClr val="3366FF"/>
              </a:solidFill>
            </a:endParaRPr>
          </a:p>
          <a:p>
            <a:pPr marL="0" indent="0" eaLnBrk="0" hangingPunct="0">
              <a:defRPr/>
            </a:pPr>
            <a:endParaRPr 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Using </a:t>
            </a:r>
            <a:r>
              <a:rPr lang="en-US" sz="1400" dirty="0">
                <a:latin typeface="+mn-lt"/>
              </a:rPr>
              <a:t>Table 20.1, rank the following species from the </a:t>
            </a:r>
            <a:r>
              <a:rPr lang="en-US" sz="1400" dirty="0" smtClean="0">
                <a:latin typeface="+mn-lt"/>
              </a:rPr>
              <a:t>strongest to </a:t>
            </a:r>
            <a:r>
              <a:rPr lang="en-US" sz="1400" dirty="0">
                <a:latin typeface="+mn-lt"/>
              </a:rPr>
              <a:t>the weakest reducing agent: </a:t>
            </a:r>
            <a:r>
              <a:rPr lang="en-US" sz="1400" dirty="0" smtClean="0">
                <a:latin typeface="+mn-lt"/>
              </a:rPr>
              <a:t>I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>
                <a:latin typeface="+mn-lt"/>
              </a:rPr>
              <a:t>), </a:t>
            </a:r>
            <a:r>
              <a:rPr lang="en-US" sz="1400" dirty="0" smtClean="0">
                <a:latin typeface="+mn-lt"/>
              </a:rPr>
              <a:t>Fe(</a:t>
            </a:r>
            <a:r>
              <a:rPr lang="en-US" sz="1400" i="1" dirty="0" smtClean="0">
                <a:latin typeface="+mn-lt"/>
              </a:rPr>
              <a:t>s</a:t>
            </a:r>
            <a:r>
              <a:rPr lang="en-US" sz="1400" dirty="0" smtClean="0">
                <a:latin typeface="+mn-lt"/>
              </a:rPr>
              <a:t>), Al(</a:t>
            </a:r>
            <a:r>
              <a:rPr lang="en-US" sz="1400" i="1" dirty="0" smtClean="0">
                <a:latin typeface="+mn-lt"/>
              </a:rPr>
              <a:t>s</a:t>
            </a:r>
            <a:r>
              <a:rPr lang="en-US" sz="1400" dirty="0" smtClean="0">
                <a:latin typeface="+mn-lt"/>
              </a:rPr>
              <a:t>).</a:t>
            </a:r>
            <a:endParaRPr lang="en-US" sz="1400" dirty="0">
              <a:latin typeface="+mn-lt"/>
            </a:endParaRP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4" y="1030000"/>
            <a:ext cx="4814034" cy="329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4045935" y="2629104"/>
            <a:ext cx="419100" cy="1047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4047156" y="2218796"/>
            <a:ext cx="419100" cy="1047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4058880" y="2429811"/>
            <a:ext cx="419100" cy="10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806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4319567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5" y="4330452"/>
            <a:ext cx="8723313" cy="1631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altLang="en-US" sz="1600" b="1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Solution</a:t>
            </a: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</a:rPr>
              <a:t>Analyze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We are given two reactions and must determine </a:t>
            </a:r>
            <a:r>
              <a:rPr lang="en-US" altLang="en-US" sz="1400" dirty="0" smtClean="0">
                <a:latin typeface="+mn-lt"/>
              </a:rPr>
              <a:t>whether each </a:t>
            </a:r>
            <a:r>
              <a:rPr lang="en-US" altLang="en-US" sz="1400" dirty="0">
                <a:latin typeface="+mn-lt"/>
              </a:rPr>
              <a:t>is spontaneous.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</a:rPr>
              <a:t>Plan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To determine whether a redox reaction is spontaneous </a:t>
            </a:r>
            <a:r>
              <a:rPr lang="en-US" altLang="en-US" sz="1400" dirty="0" smtClean="0">
                <a:latin typeface="+mn-lt"/>
              </a:rPr>
              <a:t>under standard </a:t>
            </a:r>
            <a:r>
              <a:rPr lang="en-US" altLang="en-US" sz="1400" dirty="0">
                <a:latin typeface="+mn-lt"/>
              </a:rPr>
              <a:t>conditions, we first need to write its reduction </a:t>
            </a:r>
            <a:r>
              <a:rPr lang="en-US" altLang="en-US" sz="1400" dirty="0" smtClean="0">
                <a:latin typeface="+mn-lt"/>
              </a:rPr>
              <a:t>and oxidation </a:t>
            </a:r>
            <a:r>
              <a:rPr lang="en-US" altLang="en-US" sz="1400" dirty="0">
                <a:latin typeface="+mn-lt"/>
              </a:rPr>
              <a:t>half-reactions. We can then use the standard </a:t>
            </a:r>
            <a:r>
              <a:rPr lang="en-US" altLang="en-US" sz="1400" dirty="0" smtClean="0">
                <a:latin typeface="+mn-lt"/>
              </a:rPr>
              <a:t>reduction potentials </a:t>
            </a:r>
            <a:r>
              <a:rPr lang="en-US" altLang="en-US" sz="1400" dirty="0">
                <a:latin typeface="+mn-lt"/>
              </a:rPr>
              <a:t>and Equation 20.10 to calculate the standard </a:t>
            </a:r>
            <a:r>
              <a:rPr lang="en-US" altLang="en-US" sz="1400" dirty="0" err="1">
                <a:latin typeface="+mn-lt"/>
              </a:rPr>
              <a:t>emf</a:t>
            </a:r>
            <a:r>
              <a:rPr lang="en-US" altLang="en-US" sz="1400" dirty="0">
                <a:latin typeface="+mn-lt"/>
              </a:rPr>
              <a:t>, </a:t>
            </a:r>
            <a:r>
              <a:rPr lang="en-US" sz="1400" i="1" dirty="0">
                <a:latin typeface="+mn-lt"/>
              </a:rPr>
              <a:t>E</a:t>
            </a:r>
            <a:r>
              <a:rPr lang="en-US" sz="1400" dirty="0">
                <a:latin typeface="+mn-lt"/>
                <a:ea typeface="Calibri"/>
              </a:rPr>
              <a:t>°</a:t>
            </a:r>
            <a:r>
              <a:rPr lang="en-US" altLang="en-US" sz="1400" dirty="0" smtClean="0">
                <a:latin typeface="+mn-lt"/>
              </a:rPr>
              <a:t>, for </a:t>
            </a:r>
            <a:r>
              <a:rPr lang="en-US" altLang="en-US" sz="1400" dirty="0">
                <a:latin typeface="+mn-lt"/>
              </a:rPr>
              <a:t>the reaction. If a reaction is spontaneous, its standard </a:t>
            </a:r>
            <a:r>
              <a:rPr lang="en-US" altLang="en-US" sz="1400" dirty="0" err="1" smtClean="0">
                <a:latin typeface="+mn-lt"/>
              </a:rPr>
              <a:t>emf</a:t>
            </a:r>
            <a:r>
              <a:rPr lang="en-US" altLang="en-US" sz="1400" dirty="0" smtClean="0">
                <a:latin typeface="+mn-lt"/>
              </a:rPr>
              <a:t> must </a:t>
            </a:r>
            <a:r>
              <a:rPr lang="en-US" altLang="en-US" sz="1400" dirty="0">
                <a:latin typeface="+mn-lt"/>
              </a:rPr>
              <a:t>be a positive number.</a:t>
            </a: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800" y="304800"/>
            <a:ext cx="14254" cy="5714177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1"/>
            <a:ext cx="5130557" cy="139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Use Table 20.1 to determine whether the following reactions are spontaneous under standard conditions.</a:t>
            </a: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b="1" dirty="0" smtClean="0">
                <a:latin typeface="+mn-lt"/>
              </a:rPr>
              <a:t>(</a:t>
            </a:r>
            <a:r>
              <a:rPr lang="en-US" sz="1400" b="1" dirty="0">
                <a:latin typeface="+mn-lt"/>
              </a:rPr>
              <a:t>a</a:t>
            </a:r>
            <a:r>
              <a:rPr lang="en-US" sz="1400" b="1" dirty="0" smtClean="0">
                <a:latin typeface="+mn-lt"/>
              </a:rPr>
              <a:t>)	</a:t>
            </a:r>
            <a:r>
              <a:rPr lang="en-US" sz="1400" dirty="0" smtClean="0">
                <a:latin typeface="+mn-lt"/>
              </a:rPr>
              <a:t>Cu(</a:t>
            </a:r>
            <a:r>
              <a:rPr lang="en-US" sz="1400" i="1" dirty="0" smtClean="0">
                <a:latin typeface="+mn-lt"/>
              </a:rPr>
              <a:t>s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+ 2 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          Cu</a:t>
            </a:r>
            <a:r>
              <a:rPr lang="en-US" sz="1400" baseline="30000" dirty="0" smtClean="0">
                <a:latin typeface="+mn-lt"/>
              </a:rPr>
              <a:t>2+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</a:t>
            </a: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b="1" dirty="0">
                <a:latin typeface="+mn-lt"/>
              </a:rPr>
              <a:t>(b</a:t>
            </a:r>
            <a:r>
              <a:rPr lang="en-US" sz="1400" b="1" dirty="0" smtClean="0">
                <a:latin typeface="+mn-lt"/>
              </a:rPr>
              <a:t>)</a:t>
            </a:r>
            <a:r>
              <a:rPr lang="en-US" sz="1400" dirty="0" smtClean="0">
                <a:latin typeface="+mn-lt"/>
              </a:rPr>
              <a:t>	Cl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+ 2 </a:t>
            </a:r>
            <a:r>
              <a:rPr lang="en-US" sz="1400" dirty="0" smtClean="0">
                <a:latin typeface="+mn-lt"/>
              </a:rPr>
              <a:t>I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           2 </a:t>
            </a:r>
            <a:r>
              <a:rPr lang="en-US" sz="1400" dirty="0" err="1" smtClean="0">
                <a:latin typeface="+mn-lt"/>
              </a:rPr>
              <a:t>Cl</a:t>
            </a:r>
            <a:r>
              <a:rPr lang="en-US" sz="1400" baseline="30000" dirty="0" smtClean="0"/>
              <a:t>–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I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s</a:t>
            </a:r>
            <a:r>
              <a:rPr lang="en-US" sz="1400" dirty="0" smtClean="0">
                <a:latin typeface="+mn-lt"/>
              </a:rPr>
              <a:t>)</a:t>
            </a:r>
            <a:endParaRPr lang="en-US" sz="1400" dirty="0">
              <a:latin typeface="+mn-lt"/>
            </a:endParaRP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20.9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Determining Spontaneity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9563" y="6018977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9"/>
          <a:stretch/>
        </p:blipFill>
        <p:spPr>
          <a:xfrm>
            <a:off x="5418875" y="820616"/>
            <a:ext cx="3267925" cy="33584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1944817" y="1515412"/>
            <a:ext cx="419100" cy="1047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1933095" y="1726427"/>
            <a:ext cx="419100" cy="10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057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173145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5" y="1184030"/>
            <a:ext cx="8723313" cy="1617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</a:rPr>
              <a:t>Solve</a:t>
            </a:r>
            <a:endParaRPr lang="en-US" altLang="en-US" sz="1400" b="1" dirty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altLang="en-US" sz="1400" b="1" dirty="0">
                <a:latin typeface="+mn-lt"/>
              </a:rPr>
              <a:t>(a</a:t>
            </a:r>
            <a:r>
              <a:rPr lang="en-US" altLang="en-US" sz="1400" b="1" dirty="0" smtClean="0">
                <a:latin typeface="+mn-lt"/>
              </a:rPr>
              <a:t>)</a:t>
            </a:r>
            <a:r>
              <a:rPr lang="en-US" altLang="en-US" sz="1400" dirty="0" smtClean="0">
                <a:latin typeface="+mn-lt"/>
              </a:rPr>
              <a:t>	We </a:t>
            </a:r>
            <a:r>
              <a:rPr lang="en-US" altLang="en-US" sz="1400" dirty="0">
                <a:latin typeface="+mn-lt"/>
              </a:rPr>
              <a:t>first must identify the oxidation and reduction </a:t>
            </a:r>
            <a:r>
              <a:rPr lang="en-US" altLang="en-US" sz="1400" dirty="0" smtClean="0">
                <a:latin typeface="+mn-lt"/>
              </a:rPr>
              <a:t>half-reactions that </a:t>
            </a:r>
            <a:r>
              <a:rPr lang="en-US" altLang="en-US" sz="1400" dirty="0">
                <a:latin typeface="+mn-lt"/>
              </a:rPr>
              <a:t>when combined give the overall reaction</a:t>
            </a:r>
            <a:r>
              <a:rPr lang="en-US" altLang="en-US" sz="1400" dirty="0" smtClean="0">
                <a:latin typeface="+mn-lt"/>
              </a:rPr>
              <a:t>.</a:t>
            </a:r>
          </a:p>
          <a:p>
            <a:pPr marL="283464" indent="-283464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2228850" indent="-1588" eaLnBrk="0" hangingPunct="0">
              <a:defRPr/>
            </a:pPr>
            <a:r>
              <a:rPr lang="en-US" altLang="en-US" sz="1400" i="1" dirty="0">
                <a:latin typeface="+mn-lt"/>
              </a:rPr>
              <a:t>Reduction: </a:t>
            </a:r>
            <a:r>
              <a:rPr lang="en-US" altLang="en-US" sz="1400" b="1" i="1" dirty="0" smtClean="0">
                <a:latin typeface="+mn-lt"/>
              </a:rPr>
              <a:t>	</a:t>
            </a:r>
            <a:r>
              <a:rPr lang="en-US" altLang="en-US" sz="1400" dirty="0" smtClean="0">
                <a:latin typeface="+mn-lt"/>
              </a:rPr>
              <a:t>2 H</a:t>
            </a:r>
            <a:r>
              <a:rPr lang="en-US" altLang="en-US" sz="1400" baseline="30000" dirty="0" smtClean="0">
                <a:latin typeface="+mn-lt"/>
              </a:rPr>
              <a:t>+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+ 2 </a:t>
            </a:r>
            <a:r>
              <a:rPr lang="en-US" altLang="en-US" sz="1400" dirty="0" smtClean="0">
                <a:latin typeface="+mn-lt"/>
              </a:rPr>
              <a:t>e</a:t>
            </a:r>
            <a:r>
              <a:rPr lang="en-US" alt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            H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smtClean="0">
                <a:latin typeface="+mn-lt"/>
              </a:rPr>
              <a:t>g</a:t>
            </a:r>
            <a:r>
              <a:rPr lang="en-US" altLang="en-US" sz="1400" dirty="0" smtClean="0">
                <a:latin typeface="+mn-lt"/>
              </a:rPr>
              <a:t>)</a:t>
            </a:r>
            <a:endParaRPr lang="en-US" altLang="en-US" sz="1400" dirty="0">
              <a:latin typeface="+mn-lt"/>
            </a:endParaRPr>
          </a:p>
          <a:p>
            <a:pPr marL="2228850" indent="-1588" eaLnBrk="0" hangingPunct="0">
              <a:defRPr/>
            </a:pPr>
            <a:r>
              <a:rPr lang="en-US" altLang="en-US" sz="1400" i="1" dirty="0">
                <a:latin typeface="+mn-lt"/>
              </a:rPr>
              <a:t>Oxidation: </a:t>
            </a:r>
            <a:r>
              <a:rPr lang="en-US" altLang="en-US" sz="1400" b="1" i="1" dirty="0" smtClean="0">
                <a:latin typeface="+mn-lt"/>
              </a:rPr>
              <a:t>	                </a:t>
            </a:r>
            <a:r>
              <a:rPr lang="en-US" altLang="en-US" sz="1400" dirty="0" smtClean="0">
                <a:latin typeface="+mn-lt"/>
              </a:rPr>
              <a:t>Cu(</a:t>
            </a:r>
            <a:r>
              <a:rPr lang="en-US" altLang="en-US" sz="1400" i="1" dirty="0" smtClean="0">
                <a:latin typeface="+mn-lt"/>
              </a:rPr>
              <a:t>s</a:t>
            </a:r>
            <a:r>
              <a:rPr lang="en-US" altLang="en-US" sz="1400" dirty="0" smtClean="0">
                <a:latin typeface="+mn-lt"/>
              </a:rPr>
              <a:t>)           Cu</a:t>
            </a:r>
            <a:r>
              <a:rPr lang="en-US" altLang="en-US" sz="1400" baseline="30000" dirty="0" smtClean="0">
                <a:latin typeface="+mn-lt"/>
              </a:rPr>
              <a:t>2+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+ 2 </a:t>
            </a:r>
            <a:r>
              <a:rPr lang="en-US" altLang="en-US" sz="1400" dirty="0" smtClean="0">
                <a:latin typeface="+mn-lt"/>
              </a:rPr>
              <a:t>e</a:t>
            </a:r>
            <a:r>
              <a:rPr lang="en-US" altLang="en-US" sz="1400" baseline="30000" dirty="0" smtClean="0">
                <a:latin typeface="+mn-lt"/>
              </a:rPr>
              <a:t>–</a:t>
            </a:r>
            <a:endParaRPr lang="en-US" alt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altLang="en-US" sz="1400" dirty="0" smtClean="0">
                <a:latin typeface="+mn-lt"/>
              </a:rPr>
              <a:t>	We </a:t>
            </a:r>
            <a:r>
              <a:rPr lang="en-US" altLang="en-US" sz="1400" dirty="0">
                <a:latin typeface="+mn-lt"/>
              </a:rPr>
              <a:t>look up standard reduction potentials for both </a:t>
            </a:r>
            <a:r>
              <a:rPr lang="en-US" altLang="en-US" sz="1400" dirty="0" smtClean="0">
                <a:latin typeface="+mn-lt"/>
              </a:rPr>
              <a:t>half-reactions and </a:t>
            </a:r>
            <a:r>
              <a:rPr lang="en-US" altLang="en-US" sz="1400" dirty="0">
                <a:latin typeface="+mn-lt"/>
              </a:rPr>
              <a:t>use them to calculate </a:t>
            </a:r>
            <a:r>
              <a:rPr lang="en-US" sz="1400" i="1" dirty="0">
                <a:latin typeface="+mn-lt"/>
              </a:rPr>
              <a:t>E</a:t>
            </a:r>
            <a:r>
              <a:rPr lang="en-US" sz="1400" dirty="0">
                <a:latin typeface="+mn-lt"/>
                <a:ea typeface="Calibri"/>
              </a:rPr>
              <a:t>°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using Equation 20.10</a:t>
            </a:r>
            <a:r>
              <a:rPr lang="en-US" altLang="en-US" sz="1400" dirty="0" smtClean="0">
                <a:latin typeface="+mn-lt"/>
              </a:rPr>
              <a:t>:</a:t>
            </a:r>
          </a:p>
          <a:p>
            <a:pPr marL="283464" indent="-283464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283464" indent="-283464" algn="ctr" eaLnBrk="0" hangingPunct="0">
              <a:defRPr/>
            </a:pPr>
            <a:r>
              <a:rPr lang="en-US" sz="1400" i="1" dirty="0" smtClean="0">
                <a:latin typeface="+mn-lt"/>
              </a:rPr>
              <a:t>E</a:t>
            </a:r>
            <a:r>
              <a:rPr lang="en-US" sz="1400" dirty="0" smtClean="0">
                <a:latin typeface="+mn-lt"/>
                <a:ea typeface="Calibri"/>
              </a:rPr>
              <a:t>°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= </a:t>
            </a:r>
            <a:r>
              <a:rPr lang="en-US" sz="1400" i="1" dirty="0" err="1">
                <a:latin typeface="+mn-lt"/>
              </a:rPr>
              <a:t>E</a:t>
            </a:r>
            <a:r>
              <a:rPr lang="en-US" sz="1400" dirty="0" err="1">
                <a:latin typeface="+mn-lt"/>
                <a:ea typeface="Calibri"/>
              </a:rPr>
              <a:t>°</a:t>
            </a:r>
            <a:r>
              <a:rPr lang="en-US" sz="1400" baseline="-25000" dirty="0" err="1">
                <a:latin typeface="+mn-lt"/>
              </a:rPr>
              <a:t>red</a:t>
            </a:r>
            <a:r>
              <a:rPr lang="en-US" altLang="en-US" sz="1400" dirty="0" smtClean="0">
                <a:latin typeface="+mn-lt"/>
              </a:rPr>
              <a:t> (reduction process) – </a:t>
            </a:r>
            <a:r>
              <a:rPr lang="en-US" sz="1400" i="1" dirty="0" err="1">
                <a:latin typeface="+mn-lt"/>
              </a:rPr>
              <a:t>E</a:t>
            </a:r>
            <a:r>
              <a:rPr lang="en-US" sz="1400" dirty="0" err="1">
                <a:latin typeface="+mn-lt"/>
                <a:ea typeface="Calibri"/>
              </a:rPr>
              <a:t>°</a:t>
            </a:r>
            <a:r>
              <a:rPr lang="en-US" sz="1400" baseline="-25000" dirty="0" err="1">
                <a:latin typeface="+mn-lt"/>
              </a:rPr>
              <a:t>red</a:t>
            </a:r>
            <a:r>
              <a:rPr lang="en-US" altLang="en-US" sz="1400" dirty="0" smtClean="0">
                <a:latin typeface="+mn-lt"/>
              </a:rPr>
              <a:t> (oxidation process)</a:t>
            </a:r>
            <a:endParaRPr lang="en-US" altLang="en-US" sz="1400" dirty="0">
              <a:latin typeface="+mn-lt"/>
            </a:endParaRPr>
          </a:p>
          <a:p>
            <a:pPr marL="2463800" indent="-1588" eaLnBrk="0" hangingPunct="0">
              <a:defRPr/>
            </a:pPr>
            <a:r>
              <a:rPr lang="en-US" altLang="en-US" sz="1400" dirty="0">
                <a:latin typeface="+mn-lt"/>
              </a:rPr>
              <a:t>= </a:t>
            </a:r>
            <a:r>
              <a:rPr lang="en-US" altLang="en-US" sz="1400" dirty="0" smtClean="0">
                <a:latin typeface="+mn-lt"/>
              </a:rPr>
              <a:t>(0 V) – (0.34 V) </a:t>
            </a:r>
            <a:r>
              <a:rPr lang="en-US" altLang="en-US" sz="1400" dirty="0">
                <a:latin typeface="+mn-lt"/>
              </a:rPr>
              <a:t>= </a:t>
            </a:r>
            <a:r>
              <a:rPr lang="en-US" altLang="en-US" sz="1400" dirty="0" smtClean="0">
                <a:latin typeface="+mn-lt"/>
              </a:rPr>
              <a:t>–0.34 V</a:t>
            </a:r>
          </a:p>
          <a:p>
            <a:pPr marL="283464" indent="-283464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altLang="en-US" sz="1400" dirty="0" smtClean="0">
                <a:latin typeface="+mn-lt"/>
              </a:rPr>
              <a:t>	Because </a:t>
            </a:r>
            <a:r>
              <a:rPr lang="en-US" sz="1400" i="1" dirty="0">
                <a:latin typeface="+mn-lt"/>
              </a:rPr>
              <a:t>E</a:t>
            </a:r>
            <a:r>
              <a:rPr lang="en-US" sz="1400" dirty="0">
                <a:latin typeface="+mn-lt"/>
                <a:ea typeface="Calibri"/>
              </a:rPr>
              <a:t>°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is negative, the reaction is not spontaneous in </a:t>
            </a:r>
            <a:r>
              <a:rPr lang="en-US" altLang="en-US" sz="1400" dirty="0" smtClean="0">
                <a:latin typeface="+mn-lt"/>
              </a:rPr>
              <a:t>the direction </a:t>
            </a:r>
            <a:r>
              <a:rPr lang="en-US" altLang="en-US" sz="1400" dirty="0">
                <a:latin typeface="+mn-lt"/>
              </a:rPr>
              <a:t>written. Copper metal does not react with </a:t>
            </a:r>
            <a:r>
              <a:rPr lang="en-US" altLang="en-US" sz="1400" dirty="0" smtClean="0">
                <a:latin typeface="+mn-lt"/>
              </a:rPr>
              <a:t>acids as </a:t>
            </a:r>
            <a:r>
              <a:rPr lang="en-US" altLang="en-US" sz="1400" dirty="0">
                <a:latin typeface="+mn-lt"/>
              </a:rPr>
              <a:t>written in Equation (a). The reverse reaction, however, </a:t>
            </a:r>
            <a:r>
              <a:rPr lang="en-US" altLang="en-US" sz="1400" dirty="0" smtClean="0">
                <a:latin typeface="+mn-lt"/>
              </a:rPr>
              <a:t>is spontaneous </a:t>
            </a:r>
            <a:r>
              <a:rPr lang="en-US" altLang="en-US" sz="1400" dirty="0">
                <a:latin typeface="+mn-lt"/>
              </a:rPr>
              <a:t>and has a positive </a:t>
            </a:r>
            <a:r>
              <a:rPr lang="en-US" sz="1400" i="1" dirty="0" smtClean="0">
                <a:latin typeface="+mn-lt"/>
              </a:rPr>
              <a:t>E</a:t>
            </a:r>
            <a:r>
              <a:rPr lang="en-US" sz="1400" dirty="0" smtClean="0">
                <a:latin typeface="+mn-lt"/>
                <a:ea typeface="Calibri"/>
              </a:rPr>
              <a:t>°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value</a:t>
            </a:r>
            <a:r>
              <a:rPr lang="en-US" altLang="en-US" sz="1400" dirty="0" smtClean="0">
                <a:latin typeface="+mn-lt"/>
              </a:rPr>
              <a:t>:</a:t>
            </a:r>
          </a:p>
          <a:p>
            <a:pPr marL="283464" indent="-283464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283464" indent="-283464" algn="ctr" eaLnBrk="0" hangingPunct="0">
              <a:defRPr/>
            </a:pPr>
            <a:r>
              <a:rPr lang="pt-BR" altLang="en-US" sz="1400" dirty="0" smtClean="0">
                <a:latin typeface="+mn-lt"/>
              </a:rPr>
              <a:t>Cu</a:t>
            </a:r>
            <a:r>
              <a:rPr lang="pt-BR" altLang="en-US" sz="1400" baseline="30000" dirty="0" smtClean="0">
                <a:latin typeface="+mn-lt"/>
              </a:rPr>
              <a:t>2+</a:t>
            </a:r>
            <a:r>
              <a:rPr lang="pt-BR" altLang="en-US" sz="1400" dirty="0" smtClean="0">
                <a:latin typeface="+mn-lt"/>
              </a:rPr>
              <a:t>(</a:t>
            </a:r>
            <a:r>
              <a:rPr lang="pt-BR" altLang="en-US" sz="1400" i="1" dirty="0" smtClean="0">
                <a:latin typeface="+mn-lt"/>
              </a:rPr>
              <a:t>aq</a:t>
            </a:r>
            <a:r>
              <a:rPr lang="pt-BR" altLang="en-US" sz="1400" dirty="0" smtClean="0">
                <a:latin typeface="+mn-lt"/>
              </a:rPr>
              <a:t>) </a:t>
            </a:r>
            <a:r>
              <a:rPr lang="pt-BR" altLang="en-US" sz="1400" dirty="0">
                <a:latin typeface="+mn-lt"/>
              </a:rPr>
              <a:t>+ </a:t>
            </a:r>
            <a:r>
              <a:rPr lang="pt-BR" altLang="en-US" sz="1400" dirty="0" smtClean="0">
                <a:latin typeface="+mn-lt"/>
              </a:rPr>
              <a:t>H</a:t>
            </a:r>
            <a:r>
              <a:rPr lang="pt-BR" altLang="en-US" sz="1400" baseline="-25000" dirty="0" smtClean="0">
                <a:latin typeface="+mn-lt"/>
              </a:rPr>
              <a:t>2</a:t>
            </a:r>
            <a:r>
              <a:rPr lang="pt-BR" altLang="en-US" sz="1400" dirty="0" smtClean="0">
                <a:latin typeface="+mn-lt"/>
              </a:rPr>
              <a:t>(</a:t>
            </a:r>
            <a:r>
              <a:rPr lang="pt-BR" altLang="en-US" sz="1400" i="1" dirty="0" smtClean="0">
                <a:latin typeface="+mn-lt"/>
              </a:rPr>
              <a:t>g</a:t>
            </a:r>
            <a:r>
              <a:rPr lang="pt-BR" altLang="en-US" sz="1400" dirty="0" smtClean="0">
                <a:latin typeface="+mn-lt"/>
              </a:rPr>
              <a:t>)           Cu(</a:t>
            </a:r>
            <a:r>
              <a:rPr lang="pt-BR" altLang="en-US" sz="1400" i="1" dirty="0" smtClean="0">
                <a:latin typeface="+mn-lt"/>
              </a:rPr>
              <a:t>s</a:t>
            </a:r>
            <a:r>
              <a:rPr lang="pt-BR" altLang="en-US" sz="1400" dirty="0" smtClean="0">
                <a:latin typeface="+mn-lt"/>
              </a:rPr>
              <a:t>) </a:t>
            </a:r>
            <a:r>
              <a:rPr lang="pt-BR" altLang="en-US" sz="1400" dirty="0">
                <a:latin typeface="+mn-lt"/>
              </a:rPr>
              <a:t>+ 2 </a:t>
            </a:r>
            <a:r>
              <a:rPr lang="pt-BR" altLang="en-US" sz="1400" dirty="0" smtClean="0">
                <a:latin typeface="+mn-lt"/>
              </a:rPr>
              <a:t>H</a:t>
            </a:r>
            <a:r>
              <a:rPr lang="pt-BR" altLang="en-US" sz="1400" baseline="30000" dirty="0" smtClean="0">
                <a:latin typeface="+mn-lt"/>
              </a:rPr>
              <a:t>+</a:t>
            </a:r>
            <a:r>
              <a:rPr lang="pt-BR" altLang="en-US" sz="1400" dirty="0" smtClean="0">
                <a:latin typeface="+mn-lt"/>
              </a:rPr>
              <a:t>(</a:t>
            </a:r>
            <a:r>
              <a:rPr lang="pt-BR" altLang="en-US" sz="1400" i="1" dirty="0" smtClean="0">
                <a:latin typeface="+mn-lt"/>
              </a:rPr>
              <a:t>aq</a:t>
            </a:r>
            <a:r>
              <a:rPr lang="pt-BR" altLang="en-US" sz="1400" dirty="0" smtClean="0">
                <a:latin typeface="+mn-lt"/>
              </a:rPr>
              <a:t>)    </a:t>
            </a:r>
            <a:r>
              <a:rPr lang="en-US" sz="1400" i="1" dirty="0" smtClean="0">
                <a:latin typeface="+mn-lt"/>
              </a:rPr>
              <a:t> E</a:t>
            </a:r>
            <a:r>
              <a:rPr lang="en-US" sz="1400" dirty="0" smtClean="0">
                <a:latin typeface="+mn-lt"/>
                <a:ea typeface="Calibri"/>
              </a:rPr>
              <a:t>°</a:t>
            </a:r>
            <a:r>
              <a:rPr lang="pt-BR" altLang="en-US" sz="1400" dirty="0" smtClean="0">
                <a:latin typeface="+mn-lt"/>
              </a:rPr>
              <a:t> </a:t>
            </a:r>
            <a:r>
              <a:rPr lang="pt-BR" altLang="en-US" sz="1400" dirty="0">
                <a:latin typeface="+mn-lt"/>
              </a:rPr>
              <a:t>= +0.34 V</a:t>
            </a:r>
            <a:endParaRPr lang="en-US" alt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altLang="en-US" sz="1400" dirty="0" smtClean="0">
                <a:latin typeface="+mn-lt"/>
              </a:rPr>
              <a:t>	Thus</a:t>
            </a:r>
            <a:r>
              <a:rPr lang="en-US" altLang="en-US" sz="1400" dirty="0">
                <a:latin typeface="+mn-lt"/>
              </a:rPr>
              <a:t>, Cu</a:t>
            </a:r>
            <a:r>
              <a:rPr lang="en-US" altLang="en-US" sz="1400" baseline="30000" dirty="0">
                <a:latin typeface="+mn-lt"/>
              </a:rPr>
              <a:t>2+</a:t>
            </a:r>
            <a:r>
              <a:rPr lang="en-US" altLang="en-US" sz="1400" dirty="0">
                <a:latin typeface="+mn-lt"/>
              </a:rPr>
              <a:t> can be reduced by H</a:t>
            </a:r>
            <a:r>
              <a:rPr lang="en-US" altLang="en-US" sz="1400" baseline="-25000" dirty="0">
                <a:latin typeface="+mn-lt"/>
              </a:rPr>
              <a:t>2</a:t>
            </a:r>
            <a:r>
              <a:rPr lang="en-US" altLang="en-US" sz="1400" dirty="0">
                <a:latin typeface="+mn-lt"/>
              </a:rPr>
              <a:t>.</a:t>
            </a: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800" y="304801"/>
            <a:ext cx="11944" cy="4788054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1"/>
            <a:ext cx="5130557" cy="37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20.9</a:t>
            </a:r>
            <a:r>
              <a:rPr lang="en-US" altLang="en-US" b="1" dirty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Determining Spontaneity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9563" y="5092854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5206512" y="1940534"/>
            <a:ext cx="419100" cy="1047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5218236" y="2139826"/>
            <a:ext cx="419100" cy="1047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3905148" y="4285150"/>
            <a:ext cx="419100" cy="10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484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173145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5" y="1184030"/>
            <a:ext cx="8723313" cy="1977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altLang="en-US" sz="1400" b="1" dirty="0">
                <a:latin typeface="+mn-lt"/>
              </a:rPr>
              <a:t>(</a:t>
            </a:r>
            <a:r>
              <a:rPr lang="en-US" altLang="en-US" sz="1400" b="1" dirty="0" smtClean="0">
                <a:latin typeface="+mn-lt"/>
              </a:rPr>
              <a:t>b)</a:t>
            </a:r>
            <a:r>
              <a:rPr lang="en-US" altLang="en-US" sz="1400" dirty="0">
                <a:latin typeface="+mn-lt"/>
              </a:rPr>
              <a:t>	</a:t>
            </a:r>
            <a:r>
              <a:rPr lang="en-US" altLang="en-US" sz="1400" dirty="0" smtClean="0">
                <a:latin typeface="+mn-lt"/>
              </a:rPr>
              <a:t>We </a:t>
            </a:r>
            <a:r>
              <a:rPr lang="en-US" altLang="en-US" sz="1400" dirty="0">
                <a:latin typeface="+mn-lt"/>
              </a:rPr>
              <a:t>follow a procedure analogous to that in (a</a:t>
            </a:r>
            <a:r>
              <a:rPr lang="en-US" altLang="en-US" sz="1400" dirty="0" smtClean="0">
                <a:latin typeface="+mn-lt"/>
              </a:rPr>
              <a:t>):</a:t>
            </a:r>
          </a:p>
          <a:p>
            <a:pPr marL="283464" indent="-283464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2568575" indent="-282575" eaLnBrk="0" hangingPunct="0">
              <a:defRPr/>
            </a:pPr>
            <a:r>
              <a:rPr lang="en-US" altLang="en-US" sz="1400" i="1" dirty="0">
                <a:latin typeface="+mn-lt"/>
              </a:rPr>
              <a:t>Reduction: </a:t>
            </a:r>
            <a:r>
              <a:rPr lang="en-US" altLang="en-US" sz="1400" b="1" i="1" dirty="0" smtClean="0">
                <a:latin typeface="+mn-lt"/>
              </a:rPr>
              <a:t>	</a:t>
            </a:r>
            <a:r>
              <a:rPr lang="en-US" altLang="en-US" sz="1400" dirty="0" smtClean="0">
                <a:latin typeface="+mn-lt"/>
              </a:rPr>
              <a:t>Cl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smtClean="0">
                <a:latin typeface="+mn-lt"/>
              </a:rPr>
              <a:t>g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+ 2 </a:t>
            </a:r>
            <a:r>
              <a:rPr lang="en-US" altLang="en-US" sz="1400" dirty="0" smtClean="0">
                <a:latin typeface="+mn-lt"/>
              </a:rPr>
              <a:t>e</a:t>
            </a:r>
            <a:r>
              <a:rPr lang="en-US" alt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            2 </a:t>
            </a:r>
            <a:r>
              <a:rPr lang="en-US" altLang="en-US" sz="1400" dirty="0" err="1" smtClean="0">
                <a:latin typeface="+mn-lt"/>
              </a:rPr>
              <a:t>Cl</a:t>
            </a:r>
            <a:r>
              <a:rPr lang="en-US" alt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</a:t>
            </a:r>
            <a:endParaRPr lang="en-US" altLang="en-US" sz="1400" dirty="0">
              <a:latin typeface="+mn-lt"/>
            </a:endParaRPr>
          </a:p>
          <a:p>
            <a:pPr marL="2568575" indent="-282575" eaLnBrk="0" hangingPunct="0">
              <a:defRPr/>
            </a:pPr>
            <a:r>
              <a:rPr lang="en-US" altLang="en-US" sz="1400" i="1" dirty="0">
                <a:latin typeface="+mn-lt"/>
              </a:rPr>
              <a:t>Oxidation: </a:t>
            </a:r>
            <a:r>
              <a:rPr lang="en-US" altLang="en-US" sz="1400" i="1" dirty="0" smtClean="0">
                <a:latin typeface="+mn-lt"/>
              </a:rPr>
              <a:t>                    </a:t>
            </a:r>
            <a:r>
              <a:rPr lang="en-US" altLang="en-US" sz="1400" dirty="0" smtClean="0">
                <a:latin typeface="+mn-lt"/>
              </a:rPr>
              <a:t>2 I</a:t>
            </a:r>
            <a:r>
              <a:rPr lang="en-US" alt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            I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smtClean="0">
                <a:latin typeface="+mn-lt"/>
              </a:rPr>
              <a:t>s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+ 2 </a:t>
            </a:r>
            <a:r>
              <a:rPr lang="en-US" altLang="en-US" sz="1400" dirty="0" smtClean="0">
                <a:latin typeface="+mn-lt"/>
              </a:rPr>
              <a:t>e</a:t>
            </a:r>
            <a:r>
              <a:rPr lang="en-US" altLang="en-US" sz="1400" baseline="30000" dirty="0" smtClean="0">
                <a:latin typeface="+mn-lt"/>
              </a:rPr>
              <a:t>–</a:t>
            </a:r>
            <a:endParaRPr lang="en-US" alt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altLang="en-US" sz="1400" dirty="0" smtClean="0">
                <a:latin typeface="+mn-lt"/>
              </a:rPr>
              <a:t>	In </a:t>
            </a:r>
            <a:r>
              <a:rPr lang="en-US" altLang="en-US" sz="1400" dirty="0">
                <a:latin typeface="+mn-lt"/>
              </a:rPr>
              <a:t>this case: </a:t>
            </a:r>
            <a:r>
              <a:rPr lang="en-US" altLang="en-US" sz="1400" dirty="0" smtClean="0">
                <a:latin typeface="+mn-lt"/>
              </a:rPr>
              <a:t>	</a:t>
            </a:r>
            <a:r>
              <a:rPr lang="en-US" sz="1400" i="1" dirty="0">
                <a:latin typeface="+mn-lt"/>
              </a:rPr>
              <a:t>E</a:t>
            </a:r>
            <a:r>
              <a:rPr lang="en-US" sz="1400" dirty="0">
                <a:latin typeface="+mn-lt"/>
                <a:ea typeface="Calibri"/>
              </a:rPr>
              <a:t>°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= </a:t>
            </a:r>
            <a:r>
              <a:rPr lang="en-US" altLang="en-US" sz="1400" dirty="0" smtClean="0">
                <a:latin typeface="+mn-lt"/>
              </a:rPr>
              <a:t>(1.36 V) – (0.54 V) </a:t>
            </a:r>
            <a:r>
              <a:rPr lang="en-US" altLang="en-US" sz="1400" dirty="0">
                <a:latin typeface="+mn-lt"/>
              </a:rPr>
              <a:t>= +0.82 </a:t>
            </a:r>
            <a:r>
              <a:rPr lang="en-US" altLang="en-US" sz="1400" dirty="0" smtClean="0">
                <a:latin typeface="+mn-lt"/>
              </a:rPr>
              <a:t>V</a:t>
            </a:r>
          </a:p>
          <a:p>
            <a:pPr marL="283464" indent="-283464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altLang="en-US" sz="1400" dirty="0" smtClean="0">
                <a:latin typeface="+mn-lt"/>
              </a:rPr>
              <a:t>	Because </a:t>
            </a:r>
            <a:r>
              <a:rPr lang="en-US" altLang="en-US" sz="1400" dirty="0">
                <a:latin typeface="+mn-lt"/>
              </a:rPr>
              <a:t>the value of </a:t>
            </a:r>
            <a:r>
              <a:rPr lang="en-US" sz="1400" i="1" dirty="0">
                <a:latin typeface="+mn-lt"/>
              </a:rPr>
              <a:t>E</a:t>
            </a:r>
            <a:r>
              <a:rPr lang="en-US" sz="1400" dirty="0">
                <a:latin typeface="+mn-lt"/>
                <a:ea typeface="Calibri"/>
              </a:rPr>
              <a:t>°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is positive, this reaction is </a:t>
            </a:r>
            <a:r>
              <a:rPr lang="en-US" altLang="en-US" sz="1400" dirty="0" smtClean="0">
                <a:latin typeface="+mn-lt"/>
              </a:rPr>
              <a:t>spontaneous and </a:t>
            </a:r>
            <a:r>
              <a:rPr lang="en-US" altLang="en-US" sz="1400" dirty="0">
                <a:latin typeface="+mn-lt"/>
              </a:rPr>
              <a:t>could be used to build a voltaic cell</a:t>
            </a:r>
            <a:r>
              <a:rPr lang="en-US" altLang="en-US" sz="1400" dirty="0" smtClean="0">
                <a:latin typeface="+mn-lt"/>
              </a:rPr>
              <a:t>.</a:t>
            </a: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1</a:t>
            </a: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Which </a:t>
            </a:r>
            <a:r>
              <a:rPr lang="en-US" altLang="en-US" sz="1400" dirty="0">
                <a:latin typeface="+mn-lt"/>
              </a:rPr>
              <a:t>of the following elements is capable of </a:t>
            </a:r>
            <a:r>
              <a:rPr lang="en-US" altLang="en-US" sz="1400" dirty="0" smtClean="0">
                <a:latin typeface="+mn-lt"/>
              </a:rPr>
              <a:t>oxidizing Fe</a:t>
            </a:r>
            <a:r>
              <a:rPr lang="en-US" altLang="en-US" sz="1400" baseline="30000" dirty="0" smtClean="0">
                <a:latin typeface="+mn-lt"/>
              </a:rPr>
              <a:t>2+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ions to </a:t>
            </a:r>
            <a:r>
              <a:rPr lang="en-US" altLang="en-US" sz="1400" dirty="0" smtClean="0">
                <a:latin typeface="+mn-lt"/>
              </a:rPr>
              <a:t>Fe</a:t>
            </a:r>
            <a:r>
              <a:rPr lang="en-US" altLang="en-US" sz="1400" baseline="30000" dirty="0" smtClean="0">
                <a:latin typeface="+mn-lt"/>
              </a:rPr>
              <a:t>3+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ions: chlorine, bromine, iodine?</a:t>
            </a:r>
          </a:p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</a:rPr>
              <a:t>(a) </a:t>
            </a:r>
            <a:r>
              <a:rPr lang="en-US" altLang="en-US" sz="1400" dirty="0" smtClean="0">
                <a:latin typeface="+mn-lt"/>
              </a:rPr>
              <a:t>I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b="1" dirty="0">
                <a:latin typeface="+mn-lt"/>
              </a:rPr>
              <a:t>(b) </a:t>
            </a:r>
            <a:r>
              <a:rPr lang="en-US" altLang="en-US" sz="1400" dirty="0" smtClean="0">
                <a:latin typeface="+mn-lt"/>
              </a:rPr>
              <a:t>Cl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b="1" dirty="0">
                <a:latin typeface="+mn-lt"/>
              </a:rPr>
              <a:t>(c) </a:t>
            </a:r>
            <a:r>
              <a:rPr lang="en-US" altLang="en-US" sz="1400" dirty="0" smtClean="0">
                <a:latin typeface="+mn-lt"/>
              </a:rPr>
              <a:t>Cl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and </a:t>
            </a:r>
            <a:r>
              <a:rPr lang="en-US" altLang="en-US" sz="1400" dirty="0" smtClean="0">
                <a:latin typeface="+mn-lt"/>
              </a:rPr>
              <a:t>I</a:t>
            </a:r>
            <a:r>
              <a:rPr lang="en-US" altLang="en-US" sz="1400" baseline="-25000" dirty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b="1" dirty="0">
                <a:latin typeface="+mn-lt"/>
              </a:rPr>
              <a:t>(d) </a:t>
            </a:r>
            <a:r>
              <a:rPr lang="en-US" altLang="en-US" sz="1400" dirty="0" smtClean="0">
                <a:latin typeface="+mn-lt"/>
              </a:rPr>
              <a:t>Cl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and </a:t>
            </a:r>
            <a:r>
              <a:rPr lang="en-US" altLang="en-US" sz="1400" dirty="0" smtClean="0">
                <a:latin typeface="+mn-lt"/>
              </a:rPr>
              <a:t>Br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b="1" dirty="0" smtClean="0">
                <a:latin typeface="+mn-lt"/>
              </a:rPr>
              <a:t> </a:t>
            </a:r>
            <a:r>
              <a:rPr lang="en-US" altLang="en-US" sz="1400" b="1" dirty="0">
                <a:latin typeface="+mn-lt"/>
              </a:rPr>
              <a:t>(e) </a:t>
            </a:r>
            <a:r>
              <a:rPr lang="en-US" altLang="en-US" sz="1400" dirty="0">
                <a:latin typeface="+mn-lt"/>
              </a:rPr>
              <a:t>all three </a:t>
            </a:r>
            <a:r>
              <a:rPr lang="en-US" altLang="en-US" sz="1400" dirty="0" smtClean="0">
                <a:latin typeface="+mn-lt"/>
              </a:rPr>
              <a:t>elements</a:t>
            </a: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</a:t>
            </a:r>
            <a:r>
              <a:rPr lang="en-US" sz="1600" b="1" dirty="0" smtClean="0">
                <a:solidFill>
                  <a:srgbClr val="3366FF"/>
                </a:solidFill>
              </a:rPr>
              <a:t>2</a:t>
            </a:r>
            <a:endParaRPr lang="en-US" sz="1600" b="1" dirty="0">
              <a:solidFill>
                <a:srgbClr val="3366FF"/>
              </a:solidFill>
            </a:endParaRPr>
          </a:p>
          <a:p>
            <a:pPr marL="0" indent="0" eaLnBrk="0" hangingPunct="0">
              <a:defRPr/>
            </a:pPr>
            <a:endParaRPr lang="en-US" altLang="en-US" sz="10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Using </a:t>
            </a:r>
            <a:r>
              <a:rPr lang="en-US" altLang="en-US" sz="1400" dirty="0">
                <a:latin typeface="+mn-lt"/>
              </a:rPr>
              <a:t>the standard reduction potentials listed in Appendix E</a:t>
            </a:r>
            <a:r>
              <a:rPr lang="en-US" altLang="en-US" sz="1400" dirty="0" smtClean="0">
                <a:latin typeface="+mn-lt"/>
              </a:rPr>
              <a:t>, determine </a:t>
            </a:r>
            <a:r>
              <a:rPr lang="en-US" altLang="en-US" sz="1400" dirty="0">
                <a:latin typeface="+mn-lt"/>
              </a:rPr>
              <a:t>which of the following reactions are </a:t>
            </a:r>
            <a:r>
              <a:rPr lang="en-US" altLang="en-US" sz="1400" dirty="0" smtClean="0">
                <a:latin typeface="+mn-lt"/>
              </a:rPr>
              <a:t>spontaneous under </a:t>
            </a:r>
            <a:r>
              <a:rPr lang="en-US" altLang="en-US" sz="1400" dirty="0">
                <a:latin typeface="+mn-lt"/>
              </a:rPr>
              <a:t>standard conditions</a:t>
            </a:r>
            <a:r>
              <a:rPr lang="en-US" altLang="en-US" sz="1400" dirty="0" smtClean="0">
                <a:latin typeface="+mn-lt"/>
              </a:rPr>
              <a:t>: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pt-BR" altLang="en-US" sz="1400" b="1" dirty="0" smtClean="0">
                <a:latin typeface="+mn-lt"/>
              </a:rPr>
              <a:t>(a) </a:t>
            </a:r>
            <a:r>
              <a:rPr lang="pt-BR" altLang="en-US" sz="1400" dirty="0" smtClean="0">
                <a:latin typeface="+mn-lt"/>
              </a:rPr>
              <a:t>I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pt-BR" altLang="en-US" sz="1400" dirty="0" smtClean="0">
                <a:latin typeface="+mn-lt"/>
              </a:rPr>
              <a:t>(</a:t>
            </a:r>
            <a:r>
              <a:rPr lang="pt-BR" altLang="en-US" sz="1400" i="1" dirty="0" smtClean="0">
                <a:latin typeface="+mn-lt"/>
              </a:rPr>
              <a:t>s</a:t>
            </a:r>
            <a:r>
              <a:rPr lang="pt-BR" altLang="en-US" sz="1400" dirty="0" smtClean="0">
                <a:latin typeface="+mn-lt"/>
              </a:rPr>
              <a:t>) + 5 Cu</a:t>
            </a:r>
            <a:r>
              <a:rPr lang="pt-BR" altLang="en-US" sz="1400" baseline="30000" dirty="0" smtClean="0">
                <a:latin typeface="+mn-lt"/>
              </a:rPr>
              <a:t>2+</a:t>
            </a:r>
            <a:r>
              <a:rPr lang="pt-BR" altLang="en-US" sz="1400" dirty="0" smtClean="0">
                <a:latin typeface="+mn-lt"/>
              </a:rPr>
              <a:t>(</a:t>
            </a:r>
            <a:r>
              <a:rPr lang="pt-BR" altLang="en-US" sz="1400" i="1" dirty="0" smtClean="0">
                <a:latin typeface="+mn-lt"/>
              </a:rPr>
              <a:t>aq</a:t>
            </a:r>
            <a:r>
              <a:rPr lang="pt-BR" altLang="en-US" sz="1400" dirty="0" smtClean="0">
                <a:latin typeface="+mn-lt"/>
              </a:rPr>
              <a:t>) + 6 H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pt-BR" altLang="en-US" sz="1400" dirty="0" smtClean="0">
                <a:latin typeface="+mn-lt"/>
              </a:rPr>
              <a:t>O(</a:t>
            </a:r>
            <a:r>
              <a:rPr lang="pt-BR" altLang="en-US" sz="1400" i="1" dirty="0" smtClean="0">
                <a:latin typeface="+mn-lt"/>
              </a:rPr>
              <a:t>l</a:t>
            </a:r>
            <a:r>
              <a:rPr lang="pt-BR" altLang="en-US" sz="1400" dirty="0" smtClean="0">
                <a:latin typeface="+mn-lt"/>
              </a:rPr>
              <a:t>)           2 IO</a:t>
            </a:r>
            <a:r>
              <a:rPr lang="pt-BR" altLang="en-US" sz="1400" baseline="-25000" dirty="0" smtClean="0">
                <a:latin typeface="+mn-lt"/>
              </a:rPr>
              <a:t>3</a:t>
            </a:r>
            <a:r>
              <a:rPr lang="en-US" altLang="en-US" sz="1400" baseline="30000" dirty="0" smtClean="0">
                <a:latin typeface="+mn-lt"/>
              </a:rPr>
              <a:t>–</a:t>
            </a:r>
            <a:r>
              <a:rPr lang="pt-BR" altLang="en-US" sz="1400" dirty="0" smtClean="0">
                <a:latin typeface="+mn-lt"/>
              </a:rPr>
              <a:t>(</a:t>
            </a:r>
            <a:r>
              <a:rPr lang="pt-BR" altLang="en-US" sz="1400" i="1" dirty="0" smtClean="0">
                <a:latin typeface="+mn-lt"/>
              </a:rPr>
              <a:t>aq</a:t>
            </a:r>
            <a:r>
              <a:rPr lang="pt-BR" altLang="en-US" sz="1400" dirty="0" smtClean="0">
                <a:latin typeface="+mn-lt"/>
              </a:rPr>
              <a:t>) + 5 Cu(</a:t>
            </a:r>
            <a:r>
              <a:rPr lang="pt-BR" altLang="en-US" sz="1400" i="1" dirty="0" smtClean="0">
                <a:latin typeface="+mn-lt"/>
              </a:rPr>
              <a:t>s</a:t>
            </a:r>
            <a:r>
              <a:rPr lang="pt-BR" altLang="en-US" sz="1400" dirty="0" smtClean="0">
                <a:latin typeface="+mn-lt"/>
              </a:rPr>
              <a:t>) + 12 H</a:t>
            </a:r>
            <a:r>
              <a:rPr lang="pt-BR" altLang="en-US" sz="1400" baseline="30000" dirty="0" smtClean="0">
                <a:latin typeface="+mn-lt"/>
              </a:rPr>
              <a:t>+</a:t>
            </a:r>
            <a:r>
              <a:rPr lang="pt-BR" altLang="en-US" sz="1400" dirty="0" smtClean="0">
                <a:latin typeface="+mn-lt"/>
              </a:rPr>
              <a:t>(</a:t>
            </a:r>
            <a:r>
              <a:rPr lang="pt-BR" altLang="en-US" sz="1400" i="1" dirty="0" smtClean="0">
                <a:latin typeface="+mn-lt"/>
              </a:rPr>
              <a:t>aq</a:t>
            </a:r>
            <a:r>
              <a:rPr lang="pt-BR" altLang="en-US" sz="1400" dirty="0" smtClean="0">
                <a:latin typeface="+mn-lt"/>
              </a:rPr>
              <a:t>)</a:t>
            </a:r>
          </a:p>
          <a:p>
            <a:pPr marL="0" indent="0" eaLnBrk="0" hangingPunct="0">
              <a:defRPr/>
            </a:pPr>
            <a:r>
              <a:rPr lang="pt-BR" altLang="en-US" sz="1400" b="1" dirty="0" smtClean="0">
                <a:latin typeface="+mn-lt"/>
              </a:rPr>
              <a:t>(b) </a:t>
            </a:r>
            <a:r>
              <a:rPr lang="pt-BR" altLang="en-US" sz="1400" dirty="0" smtClean="0">
                <a:latin typeface="+mn-lt"/>
              </a:rPr>
              <a:t>Hg</a:t>
            </a:r>
            <a:r>
              <a:rPr lang="pt-BR" altLang="en-US" sz="1400" baseline="30000" dirty="0">
                <a:latin typeface="+mn-lt"/>
              </a:rPr>
              <a:t>2</a:t>
            </a:r>
            <a:r>
              <a:rPr lang="pt-BR" altLang="en-US" sz="1400" baseline="30000" dirty="0" smtClean="0">
                <a:latin typeface="+mn-lt"/>
              </a:rPr>
              <a:t>+</a:t>
            </a:r>
            <a:r>
              <a:rPr lang="pt-BR" altLang="en-US" sz="1400" dirty="0" smtClean="0">
                <a:latin typeface="+mn-lt"/>
              </a:rPr>
              <a:t>(</a:t>
            </a:r>
            <a:r>
              <a:rPr lang="pt-BR" altLang="en-US" sz="1400" i="1" dirty="0" smtClean="0">
                <a:latin typeface="+mn-lt"/>
              </a:rPr>
              <a:t>aq</a:t>
            </a:r>
            <a:r>
              <a:rPr lang="pt-BR" altLang="en-US" sz="1400" dirty="0" smtClean="0">
                <a:latin typeface="+mn-lt"/>
              </a:rPr>
              <a:t>) + 2 I</a:t>
            </a:r>
            <a:r>
              <a:rPr lang="en-US" altLang="en-US" sz="1400" baseline="30000" dirty="0" smtClean="0">
                <a:latin typeface="+mn-lt"/>
              </a:rPr>
              <a:t>–</a:t>
            </a:r>
            <a:r>
              <a:rPr lang="pt-BR" altLang="en-US" sz="1400" dirty="0" smtClean="0">
                <a:latin typeface="+mn-lt"/>
              </a:rPr>
              <a:t>(</a:t>
            </a:r>
            <a:r>
              <a:rPr lang="pt-BR" altLang="en-US" sz="1400" i="1" dirty="0" smtClean="0">
                <a:latin typeface="+mn-lt"/>
              </a:rPr>
              <a:t>aq</a:t>
            </a:r>
            <a:r>
              <a:rPr lang="pt-BR" altLang="en-US" sz="1400" dirty="0" smtClean="0">
                <a:latin typeface="+mn-lt"/>
              </a:rPr>
              <a:t>)           Hg(</a:t>
            </a:r>
            <a:r>
              <a:rPr lang="pt-BR" altLang="en-US" sz="1400" i="1" dirty="0" smtClean="0">
                <a:latin typeface="+mn-lt"/>
              </a:rPr>
              <a:t>l</a:t>
            </a:r>
            <a:r>
              <a:rPr lang="pt-BR" altLang="en-US" sz="1400" dirty="0" smtClean="0">
                <a:latin typeface="+mn-lt"/>
              </a:rPr>
              <a:t>) + I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pt-BR" altLang="en-US" sz="1400" dirty="0" smtClean="0">
                <a:latin typeface="+mn-lt"/>
              </a:rPr>
              <a:t>(</a:t>
            </a:r>
            <a:r>
              <a:rPr lang="pt-BR" altLang="en-US" sz="1400" i="1" dirty="0" smtClean="0">
                <a:latin typeface="+mn-lt"/>
              </a:rPr>
              <a:t>s</a:t>
            </a:r>
            <a:r>
              <a:rPr lang="pt-BR" altLang="en-US" sz="1400" dirty="0" smtClean="0">
                <a:latin typeface="+mn-lt"/>
              </a:rPr>
              <a:t>)</a:t>
            </a:r>
          </a:p>
          <a:p>
            <a:pPr marL="0" indent="0" eaLnBrk="0" hangingPunct="0">
              <a:defRPr/>
            </a:pPr>
            <a:r>
              <a:rPr lang="pt-BR" altLang="en-US" sz="1400" b="1" dirty="0" smtClean="0">
                <a:latin typeface="+mn-lt"/>
              </a:rPr>
              <a:t>(c) </a:t>
            </a:r>
            <a:r>
              <a:rPr lang="pt-BR" altLang="en-US" sz="1400" dirty="0" smtClean="0">
                <a:latin typeface="+mn-lt"/>
              </a:rPr>
              <a:t>H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pt-BR" altLang="en-US" sz="1400" dirty="0" smtClean="0">
                <a:latin typeface="+mn-lt"/>
              </a:rPr>
              <a:t>SO</a:t>
            </a:r>
            <a:r>
              <a:rPr lang="en-US" altLang="en-US" sz="1400" baseline="-25000" dirty="0" smtClean="0">
                <a:latin typeface="+mn-lt"/>
              </a:rPr>
              <a:t>3</a:t>
            </a:r>
            <a:r>
              <a:rPr lang="pt-BR" altLang="en-US" sz="1400" dirty="0" smtClean="0">
                <a:latin typeface="+mn-lt"/>
              </a:rPr>
              <a:t>(</a:t>
            </a:r>
            <a:r>
              <a:rPr lang="pt-BR" altLang="en-US" sz="1400" i="1" dirty="0" smtClean="0">
                <a:latin typeface="+mn-lt"/>
              </a:rPr>
              <a:t>aq</a:t>
            </a:r>
            <a:r>
              <a:rPr lang="pt-BR" altLang="en-US" sz="1400" dirty="0" smtClean="0">
                <a:latin typeface="+mn-lt"/>
              </a:rPr>
              <a:t>) + 2 Mn(</a:t>
            </a:r>
            <a:r>
              <a:rPr lang="pt-BR" altLang="en-US" sz="1400" i="1" dirty="0" smtClean="0">
                <a:latin typeface="+mn-lt"/>
              </a:rPr>
              <a:t>s</a:t>
            </a:r>
            <a:r>
              <a:rPr lang="pt-BR" altLang="en-US" sz="1400" dirty="0" smtClean="0">
                <a:latin typeface="+mn-lt"/>
              </a:rPr>
              <a:t>) + 4 H</a:t>
            </a:r>
            <a:r>
              <a:rPr lang="pt-BR" altLang="en-US" sz="1400" baseline="30000" dirty="0" smtClean="0">
                <a:latin typeface="+mn-lt"/>
              </a:rPr>
              <a:t>+</a:t>
            </a:r>
            <a:r>
              <a:rPr lang="pt-BR" altLang="en-US" sz="1400" dirty="0" smtClean="0">
                <a:latin typeface="+mn-lt"/>
              </a:rPr>
              <a:t>(</a:t>
            </a:r>
            <a:r>
              <a:rPr lang="pt-BR" altLang="en-US" sz="1400" i="1" dirty="0" smtClean="0">
                <a:latin typeface="+mn-lt"/>
              </a:rPr>
              <a:t>aq</a:t>
            </a:r>
            <a:r>
              <a:rPr lang="pt-BR" altLang="en-US" sz="1400" dirty="0" smtClean="0">
                <a:latin typeface="+mn-lt"/>
              </a:rPr>
              <a:t>)          S(</a:t>
            </a:r>
            <a:r>
              <a:rPr lang="pt-BR" altLang="en-US" sz="1400" i="1" dirty="0" smtClean="0">
                <a:latin typeface="+mn-lt"/>
              </a:rPr>
              <a:t>s</a:t>
            </a:r>
            <a:r>
              <a:rPr lang="pt-BR" altLang="en-US" sz="1400" dirty="0" smtClean="0">
                <a:latin typeface="+mn-lt"/>
              </a:rPr>
              <a:t>) + 2 Mn</a:t>
            </a:r>
            <a:r>
              <a:rPr lang="pt-BR" altLang="en-US" sz="1400" baseline="30000" dirty="0">
                <a:latin typeface="+mn-lt"/>
              </a:rPr>
              <a:t>2</a:t>
            </a:r>
            <a:r>
              <a:rPr lang="pt-BR" altLang="en-US" sz="1400" baseline="30000" dirty="0" smtClean="0">
                <a:latin typeface="+mn-lt"/>
              </a:rPr>
              <a:t>+</a:t>
            </a:r>
            <a:r>
              <a:rPr lang="pt-BR" altLang="en-US" sz="1400" dirty="0" smtClean="0">
                <a:latin typeface="+mn-lt"/>
              </a:rPr>
              <a:t>(</a:t>
            </a:r>
            <a:r>
              <a:rPr lang="pt-BR" altLang="en-US" sz="1400" i="1" dirty="0" smtClean="0">
                <a:latin typeface="+mn-lt"/>
              </a:rPr>
              <a:t>aq</a:t>
            </a:r>
            <a:r>
              <a:rPr lang="pt-BR" altLang="en-US" sz="1400" dirty="0" smtClean="0">
                <a:latin typeface="+mn-lt"/>
              </a:rPr>
              <a:t>) + 3 H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pt-BR" altLang="en-US" sz="1400" dirty="0" smtClean="0">
                <a:latin typeface="+mn-lt"/>
              </a:rPr>
              <a:t>O(</a:t>
            </a:r>
            <a:r>
              <a:rPr lang="pt-BR" altLang="en-US" sz="1400" i="1" dirty="0" smtClean="0">
                <a:latin typeface="+mn-lt"/>
              </a:rPr>
              <a:t>l</a:t>
            </a:r>
            <a:r>
              <a:rPr lang="pt-BR" altLang="en-US" sz="1400" dirty="0" smtClean="0">
                <a:latin typeface="+mn-lt"/>
              </a:rPr>
              <a:t>)</a:t>
            </a:r>
            <a:endParaRPr lang="en-US" altLang="en-US" sz="1400" dirty="0">
              <a:latin typeface="+mn-lt"/>
            </a:endParaRP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800" y="304800"/>
            <a:ext cx="14254" cy="5714177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1"/>
            <a:ext cx="5130557" cy="37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20.9</a:t>
            </a:r>
            <a:r>
              <a:rPr lang="en-US" altLang="en-US" b="1" dirty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Determining Spontaneity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9563" y="6018977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5030667" y="1752966"/>
            <a:ext cx="419100" cy="1047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5042391" y="1952258"/>
            <a:ext cx="419100" cy="1047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2768722" y="5290242"/>
            <a:ext cx="419100" cy="1047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2085495" y="5512980"/>
            <a:ext cx="419100" cy="1047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3003265" y="5735719"/>
            <a:ext cx="419100" cy="10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853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77597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801938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20.10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Using Standard Reduction Potentials to </a:t>
            </a:r>
            <a:r>
              <a:rPr lang="en-US" altLang="en-US" b="1" dirty="0" smtClean="0">
                <a:latin typeface="Arial" charset="0"/>
              </a:rPr>
              <a:t>	Calculate </a:t>
            </a:r>
            <a:r>
              <a:rPr lang="en-US" altLang="en-US" b="1" dirty="0" smtClean="0">
                <a:latin typeface="Arial" charset="0"/>
                <a:sym typeface="Symbol"/>
              </a:rPr>
              <a:t>Δ</a:t>
            </a:r>
            <a:r>
              <a:rPr lang="en-US" altLang="en-US" b="1" i="1" dirty="0" smtClean="0">
                <a:latin typeface="Arial" charset="0"/>
              </a:rPr>
              <a:t>G</a:t>
            </a:r>
            <a:r>
              <a:rPr lang="en-US" b="1" dirty="0" smtClean="0">
                <a:latin typeface="Arial"/>
                <a:ea typeface="Calibri"/>
              </a:rPr>
              <a:t>°</a:t>
            </a:r>
            <a:r>
              <a:rPr lang="en-US" altLang="en-US" b="1" dirty="0" smtClean="0"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and </a:t>
            </a:r>
            <a:r>
              <a:rPr lang="en-US" altLang="en-US" b="1" i="1" dirty="0">
                <a:latin typeface="Arial" charset="0"/>
              </a:rPr>
              <a:t>K</a:t>
            </a: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4613562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799"/>
            <a:ext cx="0" cy="5743051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6047851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4633677"/>
            <a:ext cx="8227035" cy="758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altLang="en-US" sz="1600" b="1" dirty="0">
                <a:solidFill>
                  <a:srgbClr val="3366FF"/>
                </a:solidFill>
              </a:rPr>
              <a:t>Solution</a:t>
            </a:r>
            <a:endParaRPr lang="en-US" altLang="en-US" sz="1600" dirty="0">
              <a:solidFill>
                <a:schemeClr val="bg1"/>
              </a:solidFill>
            </a:endParaRPr>
          </a:p>
          <a:p>
            <a:pPr marL="283464" indent="-283464" eaLnBrk="0" hangingPunct="0">
              <a:defRPr/>
            </a:pPr>
            <a:endParaRPr lang="en-US" sz="1000" b="1" dirty="0" smtClean="0">
              <a:latin typeface="Times New Roman" pitchFamily="18" charset="0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Analyze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We are asked to determine </a:t>
            </a:r>
            <a:r>
              <a:rPr lang="en-US" sz="1400" dirty="0" smtClean="0">
                <a:latin typeface="+mn-lt"/>
                <a:sym typeface="Symbol"/>
              </a:rPr>
              <a:t>Δ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  <a:ea typeface="Calibri"/>
              </a:rPr>
              <a:t>°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and </a:t>
            </a:r>
            <a:r>
              <a:rPr lang="en-US" sz="1400" i="1" dirty="0">
                <a:latin typeface="+mn-lt"/>
              </a:rPr>
              <a:t>K</a:t>
            </a:r>
            <a:r>
              <a:rPr lang="en-US" sz="1400" dirty="0">
                <a:latin typeface="+mn-lt"/>
              </a:rPr>
              <a:t> for a redox reaction</a:t>
            </a:r>
            <a:r>
              <a:rPr lang="en-US" sz="1400" dirty="0" smtClean="0">
                <a:latin typeface="+mn-lt"/>
              </a:rPr>
              <a:t>, using </a:t>
            </a:r>
            <a:r>
              <a:rPr lang="en-US" sz="1400" dirty="0">
                <a:latin typeface="+mn-lt"/>
              </a:rPr>
              <a:t>standard reduction potentials</a:t>
            </a:r>
            <a:r>
              <a:rPr lang="en-US" sz="1400" dirty="0" smtClean="0">
                <a:latin typeface="+mn-lt"/>
              </a:rPr>
              <a:t>.</a:t>
            </a: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>
                <a:latin typeface="+mn-lt"/>
              </a:rPr>
              <a:t>Plan</a:t>
            </a:r>
            <a:r>
              <a:rPr lang="en-US" sz="1400" dirty="0">
                <a:latin typeface="+mn-lt"/>
              </a:rPr>
              <a:t> We use the data in Table 20.1 and Equation 20.10 </a:t>
            </a:r>
            <a:r>
              <a:rPr lang="en-US" sz="1400" dirty="0" smtClean="0">
                <a:latin typeface="+mn-lt"/>
              </a:rPr>
              <a:t>to determine </a:t>
            </a:r>
            <a:r>
              <a:rPr lang="en-US" sz="1400" i="1" dirty="0" smtClean="0">
                <a:latin typeface="+mn-lt"/>
              </a:rPr>
              <a:t>E</a:t>
            </a:r>
            <a:r>
              <a:rPr lang="en-US" sz="1400" dirty="0" smtClean="0">
                <a:latin typeface="+mn-lt"/>
                <a:ea typeface="Calibri"/>
              </a:rPr>
              <a:t>°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for the reaction and then use </a:t>
            </a:r>
            <a:r>
              <a:rPr lang="en-US" sz="1400" i="1" dirty="0" smtClean="0">
                <a:latin typeface="+mn-lt"/>
              </a:rPr>
              <a:t>E</a:t>
            </a:r>
            <a:r>
              <a:rPr lang="en-US" sz="1400" dirty="0" smtClean="0">
                <a:latin typeface="+mn-lt"/>
                <a:ea typeface="Calibri"/>
              </a:rPr>
              <a:t>°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in Equation </a:t>
            </a:r>
            <a:r>
              <a:rPr lang="en-US" sz="1400" dirty="0" smtClean="0">
                <a:latin typeface="+mn-lt"/>
              </a:rPr>
              <a:t>20.12 to </a:t>
            </a:r>
            <a:r>
              <a:rPr lang="en-US" sz="1400" dirty="0">
                <a:latin typeface="+mn-lt"/>
              </a:rPr>
              <a:t>calculate </a:t>
            </a:r>
            <a:r>
              <a:rPr lang="en-US" sz="1400" dirty="0" smtClean="0">
                <a:latin typeface="+mn-lt"/>
                <a:sym typeface="Symbol"/>
              </a:rPr>
              <a:t>Δ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  <a:ea typeface="Calibri"/>
              </a:rPr>
              <a:t>°</a:t>
            </a:r>
            <a:r>
              <a:rPr lang="en-US" sz="1400" dirty="0" smtClean="0">
                <a:latin typeface="+mn-lt"/>
              </a:rPr>
              <a:t>. </a:t>
            </a:r>
            <a:r>
              <a:rPr lang="en-US" sz="1400" dirty="0">
                <a:latin typeface="+mn-lt"/>
              </a:rPr>
              <a:t>We can then use either Equation 19.20 </a:t>
            </a:r>
            <a:r>
              <a:rPr lang="en-US" sz="1400" dirty="0" smtClean="0">
                <a:latin typeface="+mn-lt"/>
              </a:rPr>
              <a:t>or Equation </a:t>
            </a:r>
            <a:r>
              <a:rPr lang="en-US" sz="1400" dirty="0">
                <a:latin typeface="+mn-lt"/>
              </a:rPr>
              <a:t>20.13 to calculate </a:t>
            </a:r>
            <a:r>
              <a:rPr lang="en-US" sz="1400" i="1" dirty="0">
                <a:latin typeface="+mn-lt"/>
              </a:rPr>
              <a:t>K</a:t>
            </a:r>
            <a:r>
              <a:rPr lang="en-US" sz="1400" dirty="0">
                <a:latin typeface="+mn-lt"/>
              </a:rPr>
              <a:t>.</a:t>
            </a: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4" y="1030000"/>
            <a:ext cx="4814034" cy="1384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sz="1400" b="1" dirty="0" smtClean="0">
                <a:latin typeface="+mn-lt"/>
              </a:rPr>
              <a:t>(a)	</a:t>
            </a:r>
            <a:r>
              <a:rPr lang="en-US" sz="1400" dirty="0" smtClean="0">
                <a:latin typeface="+mn-lt"/>
              </a:rPr>
              <a:t>Use </a:t>
            </a:r>
            <a:r>
              <a:rPr lang="en-US" sz="1400" dirty="0">
                <a:latin typeface="+mn-lt"/>
              </a:rPr>
              <a:t>the standard reduction potentials in Table 20.1 to calculate the standard free-energy change, </a:t>
            </a:r>
            <a:r>
              <a:rPr lang="en-US" sz="1400" dirty="0" smtClean="0">
                <a:latin typeface="+mn-lt"/>
                <a:sym typeface="Symbol"/>
              </a:rPr>
              <a:t>Δ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  <a:ea typeface="Calibri"/>
              </a:rPr>
              <a:t>°</a:t>
            </a:r>
            <a:r>
              <a:rPr lang="en-US" sz="1400" dirty="0" smtClean="0">
                <a:latin typeface="+mn-lt"/>
              </a:rPr>
              <a:t>, </a:t>
            </a:r>
            <a:r>
              <a:rPr lang="en-US" sz="1400" dirty="0">
                <a:latin typeface="+mn-lt"/>
              </a:rPr>
              <a:t>and the </a:t>
            </a:r>
            <a:r>
              <a:rPr lang="en-US" sz="1400" dirty="0" smtClean="0">
                <a:latin typeface="+mn-lt"/>
              </a:rPr>
              <a:t>equilibrium constant</a:t>
            </a:r>
            <a:r>
              <a:rPr lang="en-US" sz="1400" dirty="0">
                <a:latin typeface="+mn-lt"/>
              </a:rPr>
              <a:t>, </a:t>
            </a:r>
            <a:r>
              <a:rPr lang="en-US" sz="1400" i="1" dirty="0">
                <a:latin typeface="+mn-lt"/>
              </a:rPr>
              <a:t>K</a:t>
            </a:r>
            <a:r>
              <a:rPr lang="en-US" sz="1400" dirty="0">
                <a:latin typeface="+mn-lt"/>
              </a:rPr>
              <a:t>, at 298 K for the </a:t>
            </a:r>
            <a:r>
              <a:rPr lang="en-US" sz="1400" dirty="0" smtClean="0">
                <a:latin typeface="+mn-lt"/>
              </a:rPr>
              <a:t>reaction</a:t>
            </a: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dirty="0" smtClean="0">
                <a:latin typeface="+mn-lt"/>
              </a:rPr>
              <a:t>	4 Ag(</a:t>
            </a:r>
            <a:r>
              <a:rPr lang="en-US" sz="1400" i="1" dirty="0" smtClean="0">
                <a:latin typeface="+mn-lt"/>
              </a:rPr>
              <a:t>s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+ 4 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          4 Ag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+ 2 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O(</a:t>
            </a:r>
            <a:r>
              <a:rPr lang="en-US" sz="1400" i="1" dirty="0" smtClean="0">
                <a:latin typeface="+mn-lt"/>
              </a:rPr>
              <a:t>l</a:t>
            </a:r>
            <a:r>
              <a:rPr lang="en-US" sz="1400" dirty="0" smtClean="0">
                <a:latin typeface="+mn-lt"/>
              </a:rPr>
              <a:t>)</a:t>
            </a: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b="1" dirty="0" smtClean="0">
                <a:latin typeface="+mn-lt"/>
              </a:rPr>
              <a:t>(b)	</a:t>
            </a:r>
            <a:r>
              <a:rPr lang="en-US" sz="1400" dirty="0" smtClean="0">
                <a:latin typeface="+mn-lt"/>
              </a:rPr>
              <a:t>Suppose </a:t>
            </a:r>
            <a:r>
              <a:rPr lang="en-US" sz="1400" dirty="0">
                <a:latin typeface="+mn-lt"/>
              </a:rPr>
              <a:t>the reaction in part (a) is written</a:t>
            </a: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dirty="0" smtClean="0">
                <a:latin typeface="+mn-lt"/>
              </a:rPr>
              <a:t>	2 Ag(</a:t>
            </a:r>
            <a:r>
              <a:rPr lang="en-US" sz="1400" i="1" dirty="0" smtClean="0">
                <a:latin typeface="+mn-lt"/>
              </a:rPr>
              <a:t>s</a:t>
            </a:r>
            <a:r>
              <a:rPr lang="en-US" sz="1400" dirty="0" smtClean="0">
                <a:latin typeface="+mn-lt"/>
              </a:rPr>
              <a:t>) +    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+ 2 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          2 Ag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O(</a:t>
            </a:r>
            <a:r>
              <a:rPr lang="en-US" sz="1400" i="1" dirty="0" smtClean="0">
                <a:latin typeface="+mn-lt"/>
              </a:rPr>
              <a:t>l</a:t>
            </a:r>
            <a:r>
              <a:rPr lang="en-US" sz="1400" dirty="0" smtClean="0">
                <a:latin typeface="+mn-lt"/>
              </a:rPr>
              <a:t>)</a:t>
            </a: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What </a:t>
            </a:r>
            <a:r>
              <a:rPr lang="en-US" sz="1400" dirty="0">
                <a:latin typeface="+mn-lt"/>
              </a:rPr>
              <a:t>are the values of </a:t>
            </a:r>
            <a:r>
              <a:rPr lang="en-US" sz="1400" i="1" dirty="0" smtClean="0">
                <a:latin typeface="+mn-lt"/>
              </a:rPr>
              <a:t>E</a:t>
            </a:r>
            <a:r>
              <a:rPr lang="en-US" sz="1400" dirty="0" smtClean="0">
                <a:latin typeface="+mn-lt"/>
                <a:ea typeface="Calibri"/>
              </a:rPr>
              <a:t>°</a:t>
            </a:r>
            <a:r>
              <a:rPr lang="en-US" sz="1400" dirty="0" smtClean="0">
                <a:latin typeface="+mn-lt"/>
              </a:rPr>
              <a:t>, </a:t>
            </a:r>
            <a:r>
              <a:rPr lang="en-US" sz="1400" dirty="0" smtClean="0">
                <a:latin typeface="+mn-lt"/>
                <a:sym typeface="Symbol"/>
              </a:rPr>
              <a:t>Δ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  <a:ea typeface="Calibri"/>
              </a:rPr>
              <a:t>°</a:t>
            </a:r>
            <a:r>
              <a:rPr lang="en-US" sz="1400" dirty="0" smtClean="0">
                <a:latin typeface="+mn-lt"/>
              </a:rPr>
              <a:t>, </a:t>
            </a:r>
            <a:r>
              <a:rPr lang="en-US" sz="1400" dirty="0">
                <a:latin typeface="+mn-lt"/>
              </a:rPr>
              <a:t>and </a:t>
            </a:r>
            <a:r>
              <a:rPr lang="en-US" sz="1400" i="1" dirty="0">
                <a:latin typeface="+mn-lt"/>
              </a:rPr>
              <a:t>K</a:t>
            </a:r>
            <a:r>
              <a:rPr lang="en-US" sz="1400" dirty="0">
                <a:latin typeface="+mn-lt"/>
              </a:rPr>
              <a:t> when the reaction is written in this way?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9"/>
          <a:stretch/>
        </p:blipFill>
        <p:spPr>
          <a:xfrm>
            <a:off x="5434750" y="1139446"/>
            <a:ext cx="3267925" cy="33584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955" y="2777826"/>
            <a:ext cx="78081" cy="2621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2657353" y="1996058"/>
            <a:ext cx="419100" cy="1047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2798030" y="2856502"/>
            <a:ext cx="419100" cy="10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96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77597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801938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20.10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Using Standard Reduction Potentials to </a:t>
            </a:r>
            <a:r>
              <a:rPr lang="en-US" altLang="en-US" b="1" dirty="0" smtClean="0">
                <a:latin typeface="Arial" charset="0"/>
              </a:rPr>
              <a:t>	Calculate </a:t>
            </a:r>
            <a:r>
              <a:rPr lang="en-US" altLang="en-US" b="1" dirty="0" smtClean="0">
                <a:latin typeface="Arial" charset="0"/>
                <a:sym typeface="Symbol"/>
              </a:rPr>
              <a:t>Δ</a:t>
            </a:r>
            <a:r>
              <a:rPr lang="en-US" altLang="en-US" b="1" i="1" dirty="0" smtClean="0">
                <a:latin typeface="Arial" charset="0"/>
              </a:rPr>
              <a:t>G</a:t>
            </a:r>
            <a:r>
              <a:rPr lang="en-US" b="1" dirty="0" smtClean="0">
                <a:latin typeface="Arial"/>
                <a:ea typeface="Calibri"/>
              </a:rPr>
              <a:t>°</a:t>
            </a:r>
            <a:r>
              <a:rPr lang="en-US" altLang="en-US" b="1" dirty="0" smtClean="0"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and </a:t>
            </a:r>
            <a:r>
              <a:rPr lang="en-US" altLang="en-US" b="1" i="1" dirty="0">
                <a:latin typeface="Arial" charset="0"/>
              </a:rPr>
              <a:t>K</a:t>
            </a: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394046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799"/>
            <a:ext cx="0" cy="5238959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5543758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402437"/>
            <a:ext cx="8590450" cy="145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sz="1400" b="1" dirty="0" smtClean="0">
                <a:latin typeface="+mn-lt"/>
              </a:rPr>
              <a:t>Solve</a:t>
            </a:r>
            <a:endParaRPr lang="en-US" sz="1400" b="1" dirty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b="1" dirty="0" smtClean="0">
                <a:latin typeface="+mn-lt"/>
              </a:rPr>
              <a:t>(a)	</a:t>
            </a:r>
            <a:r>
              <a:rPr lang="en-US" sz="1400" dirty="0" smtClean="0">
                <a:latin typeface="+mn-lt"/>
              </a:rPr>
              <a:t>We </a:t>
            </a:r>
            <a:r>
              <a:rPr lang="en-US" sz="1400" dirty="0">
                <a:latin typeface="+mn-lt"/>
              </a:rPr>
              <a:t>first calculate </a:t>
            </a:r>
            <a:r>
              <a:rPr lang="en-US" sz="1400" i="1" dirty="0">
                <a:latin typeface="+mn-lt"/>
              </a:rPr>
              <a:t>E</a:t>
            </a:r>
            <a:r>
              <a:rPr lang="en-US" sz="1400" dirty="0">
                <a:latin typeface="+mn-lt"/>
                <a:ea typeface="Calibri"/>
              </a:rPr>
              <a:t>°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by breaking the </a:t>
            </a:r>
            <a:r>
              <a:rPr lang="en-US" sz="1400" dirty="0" smtClean="0">
                <a:latin typeface="+mn-lt"/>
              </a:rPr>
              <a:t>equation into </a:t>
            </a:r>
            <a:r>
              <a:rPr lang="en-US" sz="1400" dirty="0">
                <a:latin typeface="+mn-lt"/>
              </a:rPr>
              <a:t>two half-reactions and </a:t>
            </a:r>
            <a:r>
              <a:rPr lang="en-US" sz="1400" dirty="0" smtClean="0">
                <a:latin typeface="+mn-lt"/>
              </a:rPr>
              <a:t>obtaining </a:t>
            </a:r>
            <a:r>
              <a:rPr lang="en-US" sz="1400" i="1" dirty="0" err="1">
                <a:latin typeface="+mn-lt"/>
              </a:rPr>
              <a:t>E</a:t>
            </a:r>
            <a:r>
              <a:rPr lang="en-US" sz="1400" dirty="0" err="1">
                <a:latin typeface="+mn-lt"/>
                <a:ea typeface="Calibri"/>
              </a:rPr>
              <a:t>°</a:t>
            </a:r>
            <a:r>
              <a:rPr lang="en-US" sz="1400" baseline="-25000" dirty="0" err="1">
                <a:latin typeface="+mn-lt"/>
              </a:rPr>
              <a:t>red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values from Table 20.1 (or Appendix E</a:t>
            </a:r>
            <a:r>
              <a:rPr lang="en-US" sz="1400" dirty="0" smtClean="0">
                <a:latin typeface="+mn-lt"/>
              </a:rPr>
              <a:t>):</a:t>
            </a: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1654175" indent="-282575" eaLnBrk="0" hangingPunct="0">
              <a:tabLst>
                <a:tab pos="2684463" algn="l"/>
              </a:tabLst>
              <a:defRPr/>
            </a:pPr>
            <a:r>
              <a:rPr lang="pt-BR" sz="1400" i="1" dirty="0">
                <a:latin typeface="+mn-lt"/>
              </a:rPr>
              <a:t>Reduction: </a:t>
            </a:r>
            <a:r>
              <a:rPr lang="pt-BR" sz="1400" b="1" i="1" dirty="0">
                <a:latin typeface="+mn-lt"/>
              </a:rPr>
              <a:t>	</a:t>
            </a:r>
            <a:r>
              <a:rPr lang="pt-BR" sz="1400" dirty="0" smtClean="0">
                <a:latin typeface="+mn-lt"/>
              </a:rPr>
              <a:t>O</a:t>
            </a:r>
            <a:r>
              <a:rPr lang="pt-BR" sz="1400" baseline="-25000" dirty="0" smtClean="0">
                <a:latin typeface="+mn-lt"/>
              </a:rPr>
              <a:t>2</a:t>
            </a:r>
            <a:r>
              <a:rPr lang="pt-BR" sz="1400" dirty="0" smtClean="0">
                <a:latin typeface="+mn-lt"/>
              </a:rPr>
              <a:t>(</a:t>
            </a:r>
            <a:r>
              <a:rPr lang="pt-BR" sz="1400" i="1" dirty="0" smtClean="0">
                <a:latin typeface="+mn-lt"/>
              </a:rPr>
              <a:t>g</a:t>
            </a:r>
            <a:r>
              <a:rPr lang="pt-BR" sz="1400" dirty="0" smtClean="0">
                <a:latin typeface="+mn-lt"/>
              </a:rPr>
              <a:t>) </a:t>
            </a:r>
            <a:r>
              <a:rPr lang="pt-BR" sz="1400" dirty="0">
                <a:latin typeface="+mn-lt"/>
              </a:rPr>
              <a:t>+ 4 </a:t>
            </a:r>
            <a:r>
              <a:rPr lang="pt-BR" sz="1400" dirty="0" smtClean="0">
                <a:latin typeface="+mn-lt"/>
              </a:rPr>
              <a:t>H</a:t>
            </a:r>
            <a:r>
              <a:rPr lang="pt-BR" sz="1400" baseline="30000" dirty="0" smtClean="0">
                <a:latin typeface="+mn-lt"/>
              </a:rPr>
              <a:t>+</a:t>
            </a:r>
            <a:r>
              <a:rPr lang="pt-BR" sz="1400" dirty="0" smtClean="0">
                <a:latin typeface="+mn-lt"/>
              </a:rPr>
              <a:t>(</a:t>
            </a:r>
            <a:r>
              <a:rPr lang="pt-BR" sz="1400" i="1" dirty="0" smtClean="0">
                <a:latin typeface="+mn-lt"/>
              </a:rPr>
              <a:t>aq</a:t>
            </a:r>
            <a:r>
              <a:rPr lang="pt-BR" sz="1400" dirty="0" smtClean="0">
                <a:latin typeface="+mn-lt"/>
              </a:rPr>
              <a:t>) </a:t>
            </a:r>
            <a:r>
              <a:rPr lang="pt-BR" sz="1400" dirty="0">
                <a:latin typeface="+mn-lt"/>
              </a:rPr>
              <a:t>+ 4 </a:t>
            </a:r>
            <a:r>
              <a:rPr lang="pt-BR" sz="1400" dirty="0" smtClean="0">
                <a:latin typeface="+mn-lt"/>
              </a:rPr>
              <a:t>e</a:t>
            </a:r>
            <a:r>
              <a:rPr lang="en-US" altLang="en-US" sz="1400" baseline="30000" dirty="0" smtClean="0"/>
              <a:t>–</a:t>
            </a:r>
            <a:r>
              <a:rPr lang="pt-BR" sz="1400" dirty="0" smtClean="0">
                <a:latin typeface="+mn-lt"/>
              </a:rPr>
              <a:t>           2 H</a:t>
            </a:r>
            <a:r>
              <a:rPr lang="pt-BR" sz="1400" baseline="-25000" dirty="0" smtClean="0"/>
              <a:t>2</a:t>
            </a:r>
            <a:r>
              <a:rPr lang="pt-BR" sz="1400" dirty="0" smtClean="0">
                <a:latin typeface="+mn-lt"/>
              </a:rPr>
              <a:t>O(</a:t>
            </a:r>
            <a:r>
              <a:rPr lang="pt-BR" sz="1400" i="1" dirty="0" smtClean="0">
                <a:latin typeface="+mn-lt"/>
              </a:rPr>
              <a:t>l</a:t>
            </a:r>
            <a:r>
              <a:rPr lang="pt-BR" sz="1400" dirty="0" smtClean="0">
                <a:latin typeface="+mn-lt"/>
              </a:rPr>
              <a:t>) 	</a:t>
            </a:r>
            <a:r>
              <a:rPr lang="en-US" sz="1400" i="1" dirty="0" err="1" smtClean="0">
                <a:latin typeface="+mn-lt"/>
              </a:rPr>
              <a:t>E</a:t>
            </a:r>
            <a:r>
              <a:rPr lang="en-US" sz="1400" dirty="0" err="1" smtClean="0">
                <a:latin typeface="+mn-lt"/>
                <a:ea typeface="Calibri"/>
              </a:rPr>
              <a:t>°</a:t>
            </a:r>
            <a:r>
              <a:rPr lang="en-US" sz="1400" baseline="-25000" dirty="0" err="1" smtClean="0">
                <a:latin typeface="+mn-lt"/>
              </a:rPr>
              <a:t>red</a:t>
            </a:r>
            <a:r>
              <a:rPr lang="pt-BR" sz="1400" dirty="0" smtClean="0">
                <a:latin typeface="+mn-lt"/>
              </a:rPr>
              <a:t> </a:t>
            </a:r>
            <a:r>
              <a:rPr lang="pt-BR" sz="1400" dirty="0">
                <a:latin typeface="+mn-lt"/>
              </a:rPr>
              <a:t>= +1.23 V</a:t>
            </a:r>
          </a:p>
          <a:p>
            <a:pPr marL="1654175" indent="-282575" eaLnBrk="0" hangingPunct="0">
              <a:defRPr/>
            </a:pPr>
            <a:r>
              <a:rPr lang="pt-BR" sz="1400" i="1" dirty="0">
                <a:latin typeface="+mn-lt"/>
              </a:rPr>
              <a:t>Oxidation: </a:t>
            </a:r>
            <a:r>
              <a:rPr lang="pt-BR" sz="1400" b="1" i="1" dirty="0">
                <a:latin typeface="+mn-lt"/>
              </a:rPr>
              <a:t>	</a:t>
            </a:r>
            <a:r>
              <a:rPr lang="pt-BR" sz="1400" b="1" i="1" dirty="0" smtClean="0">
                <a:latin typeface="+mn-lt"/>
              </a:rPr>
              <a:t>		     </a:t>
            </a:r>
            <a:r>
              <a:rPr lang="pt-BR" sz="1400" dirty="0" smtClean="0">
                <a:latin typeface="+mn-lt"/>
              </a:rPr>
              <a:t>4 Ag(</a:t>
            </a:r>
            <a:r>
              <a:rPr lang="pt-BR" sz="1400" i="1" dirty="0" smtClean="0">
                <a:latin typeface="+mn-lt"/>
              </a:rPr>
              <a:t>s</a:t>
            </a:r>
            <a:r>
              <a:rPr lang="pt-BR" sz="1400" dirty="0" smtClean="0">
                <a:latin typeface="+mn-lt"/>
              </a:rPr>
              <a:t>)           4 Ag</a:t>
            </a:r>
            <a:r>
              <a:rPr lang="pt-BR" sz="1400" baseline="30000" dirty="0" smtClean="0">
                <a:latin typeface="+mn-lt"/>
              </a:rPr>
              <a:t>+</a:t>
            </a:r>
            <a:r>
              <a:rPr lang="pt-BR" sz="1400" dirty="0" smtClean="0">
                <a:latin typeface="+mn-lt"/>
              </a:rPr>
              <a:t>(</a:t>
            </a:r>
            <a:r>
              <a:rPr lang="pt-BR" sz="1400" i="1" dirty="0" smtClean="0">
                <a:latin typeface="+mn-lt"/>
              </a:rPr>
              <a:t>aq</a:t>
            </a:r>
            <a:r>
              <a:rPr lang="pt-BR" sz="1400" dirty="0" smtClean="0">
                <a:latin typeface="+mn-lt"/>
              </a:rPr>
              <a:t>) </a:t>
            </a:r>
            <a:r>
              <a:rPr lang="pt-BR" sz="1400" dirty="0">
                <a:latin typeface="+mn-lt"/>
              </a:rPr>
              <a:t>+ 4 </a:t>
            </a:r>
            <a:r>
              <a:rPr lang="pt-BR" sz="1400" dirty="0" smtClean="0">
                <a:latin typeface="+mn-lt"/>
              </a:rPr>
              <a:t>e</a:t>
            </a:r>
            <a:r>
              <a:rPr lang="en-US" altLang="en-US" sz="1400" baseline="30000" dirty="0" smtClean="0"/>
              <a:t>–</a:t>
            </a:r>
            <a:r>
              <a:rPr lang="pt-BR" sz="1400" dirty="0" smtClean="0">
                <a:latin typeface="+mn-lt"/>
              </a:rPr>
              <a:t> 	</a:t>
            </a:r>
            <a:r>
              <a:rPr lang="en-US" sz="1400" i="1" dirty="0" err="1" smtClean="0">
                <a:latin typeface="+mn-lt"/>
              </a:rPr>
              <a:t>E</a:t>
            </a:r>
            <a:r>
              <a:rPr lang="en-US" sz="1400" dirty="0" err="1" smtClean="0">
                <a:latin typeface="+mn-lt"/>
                <a:ea typeface="Calibri"/>
              </a:rPr>
              <a:t>°</a:t>
            </a:r>
            <a:r>
              <a:rPr lang="en-US" sz="1400" baseline="-25000" dirty="0" err="1" smtClean="0">
                <a:latin typeface="+mn-lt"/>
              </a:rPr>
              <a:t>red</a:t>
            </a:r>
            <a:r>
              <a:rPr lang="pt-BR" sz="1400" dirty="0" smtClean="0">
                <a:latin typeface="+mn-lt"/>
              </a:rPr>
              <a:t> </a:t>
            </a:r>
            <a:r>
              <a:rPr lang="pt-BR" sz="1400" dirty="0">
                <a:latin typeface="+mn-lt"/>
              </a:rPr>
              <a:t>= +0.80 </a:t>
            </a:r>
            <a:r>
              <a:rPr lang="pt-BR" sz="1400" dirty="0" smtClean="0">
                <a:latin typeface="+mn-lt"/>
              </a:rPr>
              <a:t>V</a:t>
            </a:r>
          </a:p>
          <a:p>
            <a:pPr marL="283464" indent="-283464" eaLnBrk="0" hangingPunct="0">
              <a:defRPr/>
            </a:pPr>
            <a:endParaRPr lang="pt-BR" sz="1400" dirty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dirty="0" smtClean="0">
                <a:latin typeface="+mn-lt"/>
              </a:rPr>
              <a:t>	Even </a:t>
            </a:r>
            <a:r>
              <a:rPr lang="en-US" sz="1400" dirty="0">
                <a:latin typeface="+mn-lt"/>
              </a:rPr>
              <a:t>though the second half-reaction </a:t>
            </a:r>
            <a:r>
              <a:rPr lang="en-US" sz="1400" dirty="0" smtClean="0">
                <a:latin typeface="+mn-lt"/>
              </a:rPr>
              <a:t>has 4 </a:t>
            </a:r>
            <a:r>
              <a:rPr lang="en-US" sz="1400" dirty="0">
                <a:latin typeface="+mn-lt"/>
              </a:rPr>
              <a:t>Ag, we use the </a:t>
            </a:r>
            <a:r>
              <a:rPr lang="en-US" sz="1400" i="1" dirty="0" err="1">
                <a:latin typeface="+mn-lt"/>
              </a:rPr>
              <a:t>E</a:t>
            </a:r>
            <a:r>
              <a:rPr lang="en-US" sz="1400" dirty="0" err="1">
                <a:latin typeface="+mn-lt"/>
                <a:ea typeface="Calibri"/>
              </a:rPr>
              <a:t>°</a:t>
            </a:r>
            <a:r>
              <a:rPr lang="en-US" sz="1400" baseline="-25000" dirty="0" err="1">
                <a:latin typeface="+mn-lt"/>
              </a:rPr>
              <a:t>red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value directly from </a:t>
            </a:r>
            <a:r>
              <a:rPr lang="en-US" sz="1400" dirty="0" smtClean="0">
                <a:latin typeface="+mn-lt"/>
              </a:rPr>
              <a:t>Table 20.1 </a:t>
            </a:r>
            <a:r>
              <a:rPr lang="en-US" sz="1400" dirty="0">
                <a:latin typeface="+mn-lt"/>
              </a:rPr>
              <a:t>because </a:t>
            </a:r>
            <a:r>
              <a:rPr lang="en-US" sz="1400" dirty="0" err="1">
                <a:latin typeface="+mn-lt"/>
              </a:rPr>
              <a:t>emf</a:t>
            </a:r>
            <a:r>
              <a:rPr lang="en-US" sz="1400" dirty="0">
                <a:latin typeface="+mn-lt"/>
              </a:rPr>
              <a:t> is an intensive property</a:t>
            </a:r>
            <a:r>
              <a:rPr lang="en-US" sz="1400" dirty="0" smtClean="0">
                <a:latin typeface="+mn-lt"/>
              </a:rPr>
              <a:t>. Using </a:t>
            </a:r>
            <a:r>
              <a:rPr lang="en-US" sz="1400" dirty="0">
                <a:latin typeface="+mn-lt"/>
              </a:rPr>
              <a:t>Equation 20.10, we have</a:t>
            </a:r>
            <a:r>
              <a:rPr lang="en-US" sz="1400" dirty="0" smtClean="0">
                <a:latin typeface="+mn-lt"/>
              </a:rPr>
              <a:t>:</a:t>
            </a: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algn="ctr" eaLnBrk="0" hangingPunct="0">
              <a:defRPr/>
            </a:pPr>
            <a:r>
              <a:rPr lang="en-US" sz="1400" i="1" dirty="0">
                <a:latin typeface="+mn-lt"/>
              </a:rPr>
              <a:t>E</a:t>
            </a:r>
            <a:r>
              <a:rPr lang="en-US" sz="1400" dirty="0">
                <a:latin typeface="+mn-lt"/>
                <a:ea typeface="Calibri"/>
              </a:rPr>
              <a:t>°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= </a:t>
            </a:r>
            <a:r>
              <a:rPr lang="en-US" sz="1400" dirty="0" smtClean="0">
                <a:latin typeface="+mn-lt"/>
              </a:rPr>
              <a:t>(1.23 V) – (0.80 V) </a:t>
            </a:r>
            <a:r>
              <a:rPr lang="en-US" sz="1400" dirty="0">
                <a:latin typeface="+mn-lt"/>
              </a:rPr>
              <a:t>= 0.43 </a:t>
            </a:r>
            <a:r>
              <a:rPr lang="en-US" sz="1400" dirty="0" smtClean="0">
                <a:latin typeface="+mn-lt"/>
              </a:rPr>
              <a:t>V</a:t>
            </a: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dirty="0" smtClean="0">
                <a:latin typeface="+mn-lt"/>
              </a:rPr>
              <a:t>	The </a:t>
            </a:r>
            <a:r>
              <a:rPr lang="en-US" sz="1400" dirty="0">
                <a:latin typeface="+mn-lt"/>
              </a:rPr>
              <a:t>half-reactions show the transfer of </a:t>
            </a:r>
            <a:r>
              <a:rPr lang="en-US" sz="1400" dirty="0" smtClean="0">
                <a:latin typeface="+mn-lt"/>
              </a:rPr>
              <a:t>four electrons</a:t>
            </a:r>
            <a:r>
              <a:rPr lang="en-US" sz="1400" dirty="0">
                <a:latin typeface="+mn-lt"/>
              </a:rPr>
              <a:t>. Thus, for this reaction </a:t>
            </a:r>
            <a:r>
              <a:rPr lang="en-US" sz="1400" i="1" dirty="0">
                <a:latin typeface="+mn-lt"/>
              </a:rPr>
              <a:t>n</a:t>
            </a:r>
            <a:r>
              <a:rPr lang="en-US" sz="1400" dirty="0">
                <a:latin typeface="+mn-lt"/>
              </a:rPr>
              <a:t> = 4. </a:t>
            </a:r>
            <a:r>
              <a:rPr lang="en-US" sz="1400" dirty="0" smtClean="0">
                <a:latin typeface="+mn-lt"/>
              </a:rPr>
              <a:t>We now </a:t>
            </a:r>
            <a:r>
              <a:rPr lang="en-US" sz="1400" dirty="0">
                <a:latin typeface="+mn-lt"/>
              </a:rPr>
              <a:t>use Equation 20.12 to calculate </a:t>
            </a:r>
            <a:r>
              <a:rPr lang="en-US" sz="1400" dirty="0" smtClean="0">
                <a:latin typeface="+mn-lt"/>
                <a:sym typeface="Symbol"/>
              </a:rPr>
              <a:t>Δ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>
                <a:latin typeface="+mn-lt"/>
                <a:ea typeface="Calibri"/>
              </a:rPr>
              <a:t>°</a:t>
            </a:r>
            <a:r>
              <a:rPr lang="en-US" sz="1400" dirty="0" smtClean="0">
                <a:latin typeface="+mn-lt"/>
              </a:rPr>
              <a:t>:</a:t>
            </a:r>
            <a:endParaRPr lang="en-US" sz="1400" dirty="0">
              <a:latin typeface="+mn-lt"/>
            </a:endParaRP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4" y="1030000"/>
            <a:ext cx="4814034" cy="3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4852140" y="2382919"/>
            <a:ext cx="419100" cy="1047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4852140" y="2572157"/>
            <a:ext cx="419100" cy="1047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500" y="4555383"/>
            <a:ext cx="3302549" cy="77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75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900289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5" y="1904719"/>
            <a:ext cx="8723313" cy="1457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altLang="en-US" sz="1600" b="1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Solution</a:t>
            </a: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</a:rPr>
              <a:t>Analyze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We are given an incomplete, unbalanced (skeleton) </a:t>
            </a:r>
            <a:r>
              <a:rPr lang="en-US" altLang="en-US" sz="1400" dirty="0" smtClean="0">
                <a:latin typeface="+mn-lt"/>
              </a:rPr>
              <a:t>equation for </a:t>
            </a:r>
            <a:r>
              <a:rPr lang="en-US" altLang="en-US" sz="1400" dirty="0">
                <a:latin typeface="+mn-lt"/>
              </a:rPr>
              <a:t>a redox reaction occurring in acidic solution and asked </a:t>
            </a:r>
            <a:r>
              <a:rPr lang="en-US" altLang="en-US" sz="1400" dirty="0" smtClean="0">
                <a:latin typeface="+mn-lt"/>
              </a:rPr>
              <a:t>to complete </a:t>
            </a:r>
            <a:r>
              <a:rPr lang="en-US" altLang="en-US" sz="1400" dirty="0">
                <a:latin typeface="+mn-lt"/>
              </a:rPr>
              <a:t>and balance it.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</a:rPr>
              <a:t>Plan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We use the half-reaction procedure we just learned.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>
                <a:latin typeface="+mn-lt"/>
              </a:rPr>
              <a:t>Solve</a:t>
            </a:r>
          </a:p>
          <a:p>
            <a:pPr marL="0" indent="0" eaLnBrk="0" hangingPunct="0">
              <a:defRPr/>
            </a:pPr>
            <a:r>
              <a:rPr lang="en-US" altLang="en-US" sz="1400" b="1" dirty="0">
                <a:latin typeface="+mn-lt"/>
              </a:rPr>
              <a:t>Step 1: </a:t>
            </a:r>
            <a:r>
              <a:rPr lang="en-US" altLang="en-US" sz="1400" dirty="0">
                <a:latin typeface="+mn-lt"/>
              </a:rPr>
              <a:t>We divide the equation into two </a:t>
            </a:r>
            <a:r>
              <a:rPr lang="en-US" altLang="en-US" sz="1400" dirty="0" smtClean="0">
                <a:latin typeface="+mn-lt"/>
              </a:rPr>
              <a:t>half-reactions</a:t>
            </a:r>
            <a:r>
              <a:rPr lang="en-US" altLang="en-US" sz="1400" dirty="0">
                <a:latin typeface="+mn-lt"/>
              </a:rPr>
              <a:t>: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algn="ctr" eaLnBrk="0" hangingPunct="0">
              <a:defRPr/>
            </a:pPr>
            <a:r>
              <a:rPr lang="en-US" sz="1400" dirty="0" smtClean="0">
                <a:latin typeface="+mn-lt"/>
              </a:rPr>
              <a:t>Cr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O</a:t>
            </a:r>
            <a:r>
              <a:rPr lang="en-US" sz="1400" baseline="-25000" dirty="0" smtClean="0">
                <a:latin typeface="+mn-lt"/>
              </a:rPr>
              <a:t>7</a:t>
            </a:r>
            <a:r>
              <a:rPr lang="en-US" sz="1400" baseline="30000" dirty="0" smtClean="0">
                <a:latin typeface="+mn-lt"/>
              </a:rPr>
              <a:t>2–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           Cr</a:t>
            </a:r>
            <a:r>
              <a:rPr lang="en-US" altLang="en-US" sz="1400" baseline="30000" dirty="0" smtClean="0">
                <a:latin typeface="+mn-lt"/>
              </a:rPr>
              <a:t>3+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</a:t>
            </a:r>
            <a:endParaRPr lang="en-US" altLang="en-US" sz="1400" dirty="0">
              <a:latin typeface="+mn-lt"/>
            </a:endParaRPr>
          </a:p>
          <a:p>
            <a:pPr marL="3598863" indent="0" eaLnBrk="0" hangingPunct="0">
              <a:defRPr/>
            </a:pPr>
            <a:r>
              <a:rPr lang="en-US" altLang="en-US" sz="1400" dirty="0" err="1" smtClean="0">
                <a:latin typeface="+mn-lt"/>
              </a:rPr>
              <a:t>Cl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           Cl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smtClean="0">
                <a:latin typeface="+mn-lt"/>
              </a:rPr>
              <a:t>g</a:t>
            </a:r>
            <a:r>
              <a:rPr lang="en-US" altLang="en-US" sz="1400" dirty="0" smtClean="0">
                <a:latin typeface="+mn-lt"/>
              </a:rPr>
              <a:t>)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</a:rPr>
              <a:t>Step </a:t>
            </a:r>
            <a:r>
              <a:rPr lang="en-US" altLang="en-US" sz="1400" b="1" dirty="0">
                <a:latin typeface="+mn-lt"/>
              </a:rPr>
              <a:t>2: </a:t>
            </a:r>
            <a:r>
              <a:rPr lang="en-US" altLang="en-US" sz="1400" dirty="0">
                <a:latin typeface="+mn-lt"/>
              </a:rPr>
              <a:t>We balance each half-reaction. In </a:t>
            </a:r>
            <a:r>
              <a:rPr lang="en-US" altLang="en-US" sz="1400" dirty="0" smtClean="0">
                <a:latin typeface="+mn-lt"/>
              </a:rPr>
              <a:t>the first </a:t>
            </a:r>
            <a:r>
              <a:rPr lang="en-US" altLang="en-US" sz="1400" dirty="0">
                <a:latin typeface="+mn-lt"/>
              </a:rPr>
              <a:t>half-reaction the presence of one </a:t>
            </a:r>
            <a:r>
              <a:rPr lang="en-US" sz="1400" dirty="0">
                <a:latin typeface="+mn-lt"/>
              </a:rPr>
              <a:t>Cr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O</a:t>
            </a:r>
            <a:r>
              <a:rPr lang="en-US" sz="1400" baseline="-25000" dirty="0">
                <a:latin typeface="+mn-lt"/>
              </a:rPr>
              <a:t>7</a:t>
            </a:r>
            <a:r>
              <a:rPr lang="en-US" sz="1400" baseline="30000" dirty="0">
                <a:latin typeface="+mn-lt"/>
              </a:rPr>
              <a:t>2–</a:t>
            </a:r>
            <a:r>
              <a:rPr lang="en-US" altLang="en-US" sz="1400" dirty="0" smtClean="0">
                <a:latin typeface="+mn-lt"/>
              </a:rPr>
              <a:t> among </a:t>
            </a:r>
            <a:r>
              <a:rPr lang="en-US" altLang="en-US" sz="1400" dirty="0">
                <a:latin typeface="+mn-lt"/>
              </a:rPr>
              <a:t>the reactants requires two Cr</a:t>
            </a:r>
            <a:r>
              <a:rPr lang="en-US" altLang="en-US" sz="1400" baseline="30000" dirty="0">
                <a:latin typeface="+mn-lt"/>
              </a:rPr>
              <a:t>3</a:t>
            </a:r>
            <a:r>
              <a:rPr lang="en-US" altLang="en-US" sz="1400" baseline="30000" dirty="0" smtClean="0">
                <a:latin typeface="+mn-lt"/>
              </a:rPr>
              <a:t>+</a:t>
            </a:r>
            <a:r>
              <a:rPr lang="en-US" altLang="en-US" sz="1400" dirty="0" smtClean="0">
                <a:latin typeface="+mn-lt"/>
              </a:rPr>
              <a:t> among </a:t>
            </a:r>
            <a:r>
              <a:rPr lang="en-US" altLang="en-US" sz="1400" dirty="0">
                <a:latin typeface="+mn-lt"/>
              </a:rPr>
              <a:t>the products. The seven oxygen </a:t>
            </a:r>
            <a:r>
              <a:rPr lang="en-US" altLang="en-US" sz="1400" dirty="0" smtClean="0">
                <a:latin typeface="+mn-lt"/>
              </a:rPr>
              <a:t>atoms in </a:t>
            </a:r>
            <a:r>
              <a:rPr lang="en-US" sz="1400" dirty="0">
                <a:latin typeface="+mn-lt"/>
              </a:rPr>
              <a:t>Cr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O</a:t>
            </a:r>
            <a:r>
              <a:rPr lang="en-US" sz="1400" baseline="-25000" dirty="0">
                <a:latin typeface="+mn-lt"/>
              </a:rPr>
              <a:t>7</a:t>
            </a:r>
            <a:r>
              <a:rPr lang="en-US" sz="1400" baseline="30000" dirty="0">
                <a:latin typeface="+mn-lt"/>
              </a:rPr>
              <a:t>2–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are balanced by adding seven </a:t>
            </a:r>
            <a:r>
              <a:rPr lang="en-US" alt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O to </a:t>
            </a:r>
            <a:r>
              <a:rPr lang="en-US" altLang="en-US" sz="1400" dirty="0">
                <a:latin typeface="+mn-lt"/>
              </a:rPr>
              <a:t>the products. The 14 hydrogen atoms </a:t>
            </a:r>
            <a:r>
              <a:rPr lang="en-US" altLang="en-US" sz="1400" dirty="0" smtClean="0">
                <a:latin typeface="+mn-lt"/>
              </a:rPr>
              <a:t>in 7 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O </a:t>
            </a:r>
            <a:r>
              <a:rPr lang="en-US" altLang="en-US" sz="1400" dirty="0">
                <a:latin typeface="+mn-lt"/>
              </a:rPr>
              <a:t>are then balanced by adding 14 H</a:t>
            </a:r>
            <a:r>
              <a:rPr lang="en-US" altLang="en-US" sz="1400" baseline="30000" dirty="0">
                <a:latin typeface="+mn-lt"/>
              </a:rPr>
              <a:t>+</a:t>
            </a:r>
            <a:r>
              <a:rPr lang="en-US" altLang="en-US" sz="1400" dirty="0">
                <a:latin typeface="+mn-lt"/>
              </a:rPr>
              <a:t> </a:t>
            </a:r>
            <a:r>
              <a:rPr lang="en-US" altLang="en-US" sz="1400" dirty="0" smtClean="0">
                <a:latin typeface="+mn-lt"/>
              </a:rPr>
              <a:t>to the </a:t>
            </a:r>
            <a:r>
              <a:rPr lang="en-US" altLang="en-US" sz="1400" dirty="0">
                <a:latin typeface="+mn-lt"/>
              </a:rPr>
              <a:t>reactants</a:t>
            </a:r>
            <a:r>
              <a:rPr lang="en-US" altLang="en-US" sz="1400" dirty="0" smtClean="0">
                <a:latin typeface="+mn-lt"/>
              </a:rPr>
              <a:t>:</a:t>
            </a: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0" indent="0" algn="ctr" eaLnBrk="0" hangingPunct="0">
              <a:defRPr/>
            </a:pPr>
            <a:r>
              <a:rPr lang="pt-BR" altLang="en-US" sz="1400" dirty="0">
                <a:latin typeface="+mn-lt"/>
              </a:rPr>
              <a:t>14 </a:t>
            </a:r>
            <a:r>
              <a:rPr lang="pt-BR" altLang="en-US" sz="1400" dirty="0" smtClean="0">
                <a:latin typeface="+mn-lt"/>
              </a:rPr>
              <a:t>H</a:t>
            </a:r>
            <a:r>
              <a:rPr lang="pt-BR" altLang="en-US" sz="1400" baseline="30000" dirty="0" smtClean="0">
                <a:latin typeface="+mn-lt"/>
              </a:rPr>
              <a:t>+</a:t>
            </a:r>
            <a:r>
              <a:rPr lang="pt-BR" altLang="en-US" sz="1400" dirty="0" smtClean="0">
                <a:latin typeface="+mn-lt"/>
              </a:rPr>
              <a:t>(</a:t>
            </a:r>
            <a:r>
              <a:rPr lang="pt-BR" altLang="en-US" sz="1400" i="1" dirty="0" smtClean="0">
                <a:latin typeface="+mn-lt"/>
              </a:rPr>
              <a:t>aq</a:t>
            </a:r>
            <a:r>
              <a:rPr lang="pt-BR" altLang="en-US" sz="1400" dirty="0" smtClean="0">
                <a:latin typeface="+mn-lt"/>
              </a:rPr>
              <a:t>) </a:t>
            </a:r>
            <a:r>
              <a:rPr lang="pt-BR" altLang="en-US" sz="1400" dirty="0">
                <a:latin typeface="+mn-lt"/>
              </a:rPr>
              <a:t>+ </a:t>
            </a:r>
            <a:r>
              <a:rPr lang="en-US" sz="1400" dirty="0">
                <a:latin typeface="+mn-lt"/>
              </a:rPr>
              <a:t>Cr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O</a:t>
            </a:r>
            <a:r>
              <a:rPr lang="en-US" sz="1400" baseline="-25000" dirty="0">
                <a:latin typeface="+mn-lt"/>
              </a:rPr>
              <a:t>7</a:t>
            </a:r>
            <a:r>
              <a:rPr lang="en-US" sz="1400" baseline="30000" dirty="0">
                <a:latin typeface="+mn-lt"/>
              </a:rPr>
              <a:t>2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pt-BR" altLang="en-US" sz="1400" dirty="0" smtClean="0">
                <a:latin typeface="+mn-lt"/>
              </a:rPr>
              <a:t>(</a:t>
            </a:r>
            <a:r>
              <a:rPr lang="pt-BR" altLang="en-US" sz="1400" i="1" dirty="0" smtClean="0">
                <a:latin typeface="+mn-lt"/>
              </a:rPr>
              <a:t>aq</a:t>
            </a:r>
            <a:r>
              <a:rPr lang="pt-BR" altLang="en-US" sz="1400" dirty="0" smtClean="0">
                <a:latin typeface="+mn-lt"/>
              </a:rPr>
              <a:t>)           2 Cr</a:t>
            </a:r>
            <a:r>
              <a:rPr lang="en-US" altLang="en-US" sz="1400" baseline="30000" dirty="0" smtClean="0">
                <a:latin typeface="+mn-lt"/>
              </a:rPr>
              <a:t>3+</a:t>
            </a:r>
            <a:r>
              <a:rPr lang="pt-BR" altLang="en-US" sz="1400" dirty="0">
                <a:latin typeface="+mn-lt"/>
              </a:rPr>
              <a:t>(</a:t>
            </a:r>
            <a:r>
              <a:rPr lang="pt-BR" altLang="en-US" sz="1400" i="1" dirty="0" smtClean="0">
                <a:latin typeface="+mn-lt"/>
              </a:rPr>
              <a:t>aq</a:t>
            </a:r>
            <a:r>
              <a:rPr lang="pt-BR" altLang="en-US" sz="1400" dirty="0" smtClean="0">
                <a:latin typeface="+mn-lt"/>
              </a:rPr>
              <a:t>) </a:t>
            </a:r>
            <a:r>
              <a:rPr lang="pt-BR" altLang="en-US" sz="1400" dirty="0">
                <a:latin typeface="+mn-lt"/>
              </a:rPr>
              <a:t>+ 7 </a:t>
            </a:r>
            <a:r>
              <a:rPr lang="pt-BR" alt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pt-BR" altLang="en-US" sz="1400" dirty="0" smtClean="0">
                <a:latin typeface="+mn-lt"/>
              </a:rPr>
              <a:t>O(</a:t>
            </a:r>
            <a:r>
              <a:rPr lang="pt-BR" altLang="en-US" sz="1400" i="1" dirty="0" smtClean="0">
                <a:latin typeface="+mn-lt"/>
              </a:rPr>
              <a:t>l</a:t>
            </a:r>
            <a:r>
              <a:rPr lang="pt-BR" altLang="en-US" sz="1400" dirty="0" smtClean="0">
                <a:latin typeface="+mn-lt"/>
              </a:rPr>
              <a:t>)</a:t>
            </a:r>
            <a:endParaRPr lang="en-US" altLang="en-US" sz="1400" dirty="0" smtClean="0">
              <a:latin typeface="+mn-lt"/>
            </a:endParaRP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800" y="304800"/>
            <a:ext cx="14438" cy="5787935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1051376"/>
            <a:ext cx="8440739" cy="210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Complete and balance this equation by the method of half-reactions:</a:t>
            </a: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algn="ctr" eaLnBrk="0" hangingPunct="0">
              <a:defRPr/>
            </a:pPr>
            <a:r>
              <a:rPr lang="en-US" sz="1400" dirty="0" smtClean="0">
                <a:latin typeface="+mn-lt"/>
              </a:rPr>
              <a:t>Cr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O</a:t>
            </a:r>
            <a:r>
              <a:rPr lang="en-US" sz="1400" baseline="-25000" dirty="0" smtClean="0">
                <a:latin typeface="+mn-lt"/>
              </a:rPr>
              <a:t>7</a:t>
            </a:r>
            <a:r>
              <a:rPr lang="en-US" sz="1400" baseline="30000" dirty="0" smtClean="0">
                <a:latin typeface="+mn-lt"/>
              </a:rPr>
              <a:t>2–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Cl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          Cr</a:t>
            </a:r>
            <a:r>
              <a:rPr lang="en-US" sz="1400" baseline="30000" dirty="0" smtClean="0">
                <a:latin typeface="+mn-lt"/>
              </a:rPr>
              <a:t>3+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Cl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  (acidic solution)</a:t>
            </a:r>
            <a:endParaRPr lang="en-US" sz="1400" dirty="0">
              <a:latin typeface="+mn-lt"/>
            </a:endParaRP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443175"/>
            <a:ext cx="7344941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  <a:tabLst>
                <a:tab pos="2686050" algn="l"/>
              </a:tabLst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20.2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Balancing Redox Equations in Acidic  </a:t>
            </a:r>
            <a:r>
              <a:rPr lang="en-US" altLang="en-US" b="1" dirty="0" smtClean="0">
                <a:latin typeface="Arial" charset="0"/>
              </a:rPr>
              <a:t>   	Solution</a:t>
            </a:r>
            <a:endParaRPr lang="en-US" altLang="en-US" b="1" dirty="0">
              <a:latin typeface="Arial" charset="0"/>
            </a:endParaRP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9563" y="6092735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3859092" y="1590637"/>
            <a:ext cx="419100" cy="1047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4576212" y="4146126"/>
            <a:ext cx="419100" cy="1047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4576213" y="4357141"/>
            <a:ext cx="419100" cy="1047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4576213" y="5634956"/>
            <a:ext cx="419100" cy="10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743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77597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801938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20.10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Using Standard Reduction Potentials to </a:t>
            </a:r>
            <a:r>
              <a:rPr lang="en-US" altLang="en-US" b="1" dirty="0" smtClean="0">
                <a:latin typeface="Arial" charset="0"/>
              </a:rPr>
              <a:t>	Calculate </a:t>
            </a:r>
            <a:r>
              <a:rPr lang="en-US" altLang="en-US" b="1" dirty="0" smtClean="0">
                <a:latin typeface="Arial" charset="0"/>
                <a:sym typeface="Symbol"/>
              </a:rPr>
              <a:t>Δ</a:t>
            </a:r>
            <a:r>
              <a:rPr lang="en-US" altLang="en-US" b="1" i="1" dirty="0" smtClean="0">
                <a:latin typeface="Arial" charset="0"/>
              </a:rPr>
              <a:t>G</a:t>
            </a:r>
            <a:r>
              <a:rPr lang="en-US" b="1" dirty="0" smtClean="0">
                <a:latin typeface="Arial"/>
                <a:ea typeface="Calibri"/>
              </a:rPr>
              <a:t>°</a:t>
            </a:r>
            <a:r>
              <a:rPr lang="en-US" altLang="en-US" b="1" dirty="0" smtClean="0"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and </a:t>
            </a:r>
            <a:r>
              <a:rPr lang="en-US" altLang="en-US" b="1" i="1" dirty="0">
                <a:latin typeface="Arial" charset="0"/>
              </a:rPr>
              <a:t>K</a:t>
            </a: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394046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799"/>
            <a:ext cx="0" cy="5743051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6047851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402438"/>
            <a:ext cx="8578727" cy="158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sz="1400" dirty="0" smtClean="0">
                <a:latin typeface="+mn-lt"/>
              </a:rPr>
              <a:t>	Now </a:t>
            </a:r>
            <a:r>
              <a:rPr lang="en-US" sz="1400" dirty="0">
                <a:latin typeface="+mn-lt"/>
              </a:rPr>
              <a:t>we need to calculate the </a:t>
            </a:r>
            <a:r>
              <a:rPr lang="en-US" sz="1400" dirty="0" smtClean="0">
                <a:latin typeface="+mn-lt"/>
              </a:rPr>
              <a:t>equilibrium constant</a:t>
            </a:r>
            <a:r>
              <a:rPr lang="en-US" sz="1400" dirty="0">
                <a:latin typeface="+mn-lt"/>
              </a:rPr>
              <a:t>, </a:t>
            </a:r>
            <a:r>
              <a:rPr lang="en-US" sz="1400" i="1" dirty="0">
                <a:latin typeface="+mn-lt"/>
              </a:rPr>
              <a:t>K</a:t>
            </a:r>
            <a:r>
              <a:rPr lang="en-US" sz="1400" dirty="0">
                <a:latin typeface="+mn-lt"/>
              </a:rPr>
              <a:t>, using </a:t>
            </a:r>
            <a:r>
              <a:rPr lang="en-US" sz="1400" dirty="0" smtClean="0">
                <a:latin typeface="+mn-lt"/>
                <a:sym typeface="Symbol"/>
              </a:rPr>
              <a:t>Δ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>
                <a:latin typeface="+mn-lt"/>
                <a:ea typeface="Calibri"/>
              </a:rPr>
              <a:t>°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= </a:t>
            </a:r>
            <a:r>
              <a:rPr lang="en-US" sz="1400" i="1" dirty="0">
                <a:latin typeface="+mn-lt"/>
              </a:rPr>
              <a:t>RT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ln</a:t>
            </a:r>
            <a:r>
              <a:rPr lang="en-US" sz="1400" dirty="0">
                <a:latin typeface="+mn-lt"/>
              </a:rPr>
              <a:t> </a:t>
            </a:r>
            <a:r>
              <a:rPr lang="en-US" sz="1400" i="1" dirty="0">
                <a:latin typeface="+mn-lt"/>
              </a:rPr>
              <a:t>K</a:t>
            </a:r>
            <a:r>
              <a:rPr lang="en-US" sz="1400" dirty="0">
                <a:latin typeface="+mn-lt"/>
              </a:rPr>
              <a:t>. </a:t>
            </a:r>
            <a:r>
              <a:rPr lang="en-US" sz="1400" dirty="0" smtClean="0">
                <a:latin typeface="+mn-lt"/>
              </a:rPr>
              <a:t>Because </a:t>
            </a:r>
            <a:r>
              <a:rPr lang="en-US" sz="1400" dirty="0" smtClean="0">
                <a:latin typeface="+mn-lt"/>
                <a:sym typeface="Symbol"/>
              </a:rPr>
              <a:t>Δ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>
                <a:latin typeface="+mn-lt"/>
                <a:ea typeface="Calibri"/>
              </a:rPr>
              <a:t>°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is a large negative number, </a:t>
            </a:r>
            <a:r>
              <a:rPr lang="en-US" sz="1400" dirty="0" smtClean="0">
                <a:latin typeface="+mn-lt"/>
              </a:rPr>
              <a:t>which means </a:t>
            </a:r>
            <a:r>
              <a:rPr lang="en-US" sz="1400" dirty="0">
                <a:latin typeface="+mn-lt"/>
              </a:rPr>
              <a:t>the reaction is </a:t>
            </a:r>
            <a:r>
              <a:rPr lang="en-US" sz="1400" dirty="0" smtClean="0">
                <a:latin typeface="+mn-lt"/>
              </a:rPr>
              <a:t>thermodynamically very </a:t>
            </a:r>
            <a:r>
              <a:rPr lang="en-US" sz="1400" dirty="0">
                <a:latin typeface="+mn-lt"/>
              </a:rPr>
              <a:t>favorable, we expect </a:t>
            </a:r>
            <a:r>
              <a:rPr lang="en-US" sz="1400" i="1" dirty="0">
                <a:latin typeface="+mn-lt"/>
              </a:rPr>
              <a:t>K</a:t>
            </a:r>
            <a:r>
              <a:rPr lang="en-US" sz="1400" dirty="0">
                <a:latin typeface="+mn-lt"/>
              </a:rPr>
              <a:t> to be large</a:t>
            </a:r>
            <a:r>
              <a:rPr lang="en-US" sz="1400" dirty="0" smtClean="0">
                <a:latin typeface="+mn-lt"/>
              </a:rPr>
              <a:t>.</a:t>
            </a: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b="1" dirty="0">
                <a:latin typeface="+mn-lt"/>
              </a:rPr>
              <a:t>(b</a:t>
            </a:r>
            <a:r>
              <a:rPr lang="en-US" sz="1400" b="1" dirty="0" smtClean="0">
                <a:latin typeface="+mn-lt"/>
              </a:rPr>
              <a:t>)</a:t>
            </a:r>
            <a:r>
              <a:rPr lang="en-US" sz="1400" dirty="0" smtClean="0">
                <a:latin typeface="+mn-lt"/>
              </a:rPr>
              <a:t>	The </a:t>
            </a:r>
            <a:r>
              <a:rPr lang="en-US" sz="1400" dirty="0">
                <a:latin typeface="+mn-lt"/>
              </a:rPr>
              <a:t>overall equation is the same as that </a:t>
            </a:r>
            <a:r>
              <a:rPr lang="en-US" sz="1400" dirty="0" smtClean="0">
                <a:latin typeface="+mn-lt"/>
              </a:rPr>
              <a:t>in part </a:t>
            </a:r>
            <a:r>
              <a:rPr lang="en-US" sz="1400" dirty="0">
                <a:latin typeface="+mn-lt"/>
              </a:rPr>
              <a:t>(a), multiplied by </a:t>
            </a:r>
            <a:r>
              <a:rPr lang="en-US" sz="1400" dirty="0" smtClean="0">
                <a:latin typeface="+mn-lt"/>
              </a:rPr>
              <a:t>   . </a:t>
            </a:r>
            <a:r>
              <a:rPr lang="en-US" sz="1400" dirty="0">
                <a:latin typeface="+mn-lt"/>
              </a:rPr>
              <a:t>The </a:t>
            </a:r>
            <a:r>
              <a:rPr lang="en-US" sz="1400" dirty="0" smtClean="0">
                <a:latin typeface="+mn-lt"/>
              </a:rPr>
              <a:t>half-reactions are:</a:t>
            </a: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1196975" indent="-282575" eaLnBrk="0" hangingPunct="0">
              <a:defRPr/>
            </a:pPr>
            <a:r>
              <a:rPr lang="pt-BR" sz="1400" i="1" dirty="0">
                <a:latin typeface="+mn-lt"/>
              </a:rPr>
              <a:t>Reduction: </a:t>
            </a:r>
            <a:r>
              <a:rPr lang="pt-BR" sz="1400" b="1" i="1" dirty="0" smtClean="0">
                <a:latin typeface="+mn-lt"/>
              </a:rPr>
              <a:t>	</a:t>
            </a:r>
            <a:r>
              <a:rPr lang="pt-BR" sz="1400" dirty="0">
                <a:latin typeface="+mn-lt"/>
              </a:rPr>
              <a:t> </a:t>
            </a:r>
            <a:r>
              <a:rPr lang="pt-BR" sz="1400" dirty="0" smtClean="0">
                <a:latin typeface="+mn-lt"/>
              </a:rPr>
              <a:t>    O</a:t>
            </a:r>
            <a:r>
              <a:rPr lang="pt-BR" sz="1400" baseline="-25000" dirty="0" smtClean="0">
                <a:latin typeface="+mn-lt"/>
              </a:rPr>
              <a:t>2</a:t>
            </a:r>
            <a:r>
              <a:rPr lang="pt-BR" sz="1400" dirty="0" smtClean="0">
                <a:latin typeface="+mn-lt"/>
              </a:rPr>
              <a:t>(</a:t>
            </a:r>
            <a:r>
              <a:rPr lang="pt-BR" sz="1400" i="1" dirty="0" smtClean="0">
                <a:latin typeface="+mn-lt"/>
              </a:rPr>
              <a:t>g</a:t>
            </a:r>
            <a:r>
              <a:rPr lang="pt-BR" sz="1400" dirty="0" smtClean="0">
                <a:latin typeface="+mn-lt"/>
              </a:rPr>
              <a:t>) </a:t>
            </a:r>
            <a:r>
              <a:rPr lang="pt-BR" sz="1400" dirty="0">
                <a:latin typeface="+mn-lt"/>
              </a:rPr>
              <a:t>+ 2 </a:t>
            </a:r>
            <a:r>
              <a:rPr lang="pt-BR" sz="1400" dirty="0" smtClean="0">
                <a:latin typeface="+mn-lt"/>
              </a:rPr>
              <a:t>H</a:t>
            </a:r>
            <a:r>
              <a:rPr lang="pt-BR" sz="1400" baseline="30000" dirty="0" smtClean="0">
                <a:latin typeface="+mn-lt"/>
              </a:rPr>
              <a:t>+</a:t>
            </a:r>
            <a:r>
              <a:rPr lang="pt-BR" sz="1400" dirty="0" smtClean="0">
                <a:latin typeface="+mn-lt"/>
              </a:rPr>
              <a:t>(</a:t>
            </a:r>
            <a:r>
              <a:rPr lang="pt-BR" sz="1400" i="1" dirty="0" smtClean="0">
                <a:latin typeface="+mn-lt"/>
              </a:rPr>
              <a:t>aq</a:t>
            </a:r>
            <a:r>
              <a:rPr lang="pt-BR" sz="1400" dirty="0" smtClean="0">
                <a:latin typeface="+mn-lt"/>
              </a:rPr>
              <a:t>) </a:t>
            </a:r>
            <a:r>
              <a:rPr lang="pt-BR" sz="1400" dirty="0">
                <a:latin typeface="+mn-lt"/>
              </a:rPr>
              <a:t>+ 2 </a:t>
            </a:r>
            <a:r>
              <a:rPr lang="pt-BR" sz="1400" dirty="0" smtClean="0">
                <a:latin typeface="+mn-lt"/>
              </a:rPr>
              <a:t>e</a:t>
            </a:r>
            <a:r>
              <a:rPr lang="en-US" altLang="en-US" sz="1400" baseline="30000" dirty="0" smtClean="0"/>
              <a:t>–</a:t>
            </a:r>
            <a:r>
              <a:rPr lang="pt-BR" sz="1400" dirty="0" smtClean="0">
                <a:latin typeface="+mn-lt"/>
              </a:rPr>
              <a:t>           H</a:t>
            </a:r>
            <a:r>
              <a:rPr lang="pt-BR" sz="1400" baseline="-25000" dirty="0" smtClean="0">
                <a:latin typeface="+mn-lt"/>
              </a:rPr>
              <a:t>2</a:t>
            </a:r>
            <a:r>
              <a:rPr lang="pt-BR" sz="1400" dirty="0" smtClean="0">
                <a:latin typeface="+mn-lt"/>
              </a:rPr>
              <a:t>O(</a:t>
            </a:r>
            <a:r>
              <a:rPr lang="pt-BR" sz="1400" i="1" dirty="0" smtClean="0">
                <a:latin typeface="+mn-lt"/>
              </a:rPr>
              <a:t>l</a:t>
            </a:r>
            <a:r>
              <a:rPr lang="pt-BR" sz="1400" dirty="0" smtClean="0">
                <a:latin typeface="+mn-lt"/>
              </a:rPr>
              <a:t>) 		</a:t>
            </a:r>
            <a:r>
              <a:rPr lang="en-US" sz="1400" i="1" dirty="0" err="1" smtClean="0">
                <a:latin typeface="+mn-lt"/>
              </a:rPr>
              <a:t>E</a:t>
            </a:r>
            <a:r>
              <a:rPr lang="en-US" sz="1400" dirty="0" err="1" smtClean="0">
                <a:latin typeface="+mn-lt"/>
                <a:ea typeface="Calibri"/>
              </a:rPr>
              <a:t>°</a:t>
            </a:r>
            <a:r>
              <a:rPr lang="en-US" sz="1400" baseline="-25000" dirty="0" err="1" smtClean="0">
                <a:latin typeface="+mn-lt"/>
              </a:rPr>
              <a:t>red</a:t>
            </a:r>
            <a:r>
              <a:rPr lang="pt-BR" sz="1400" dirty="0" smtClean="0">
                <a:latin typeface="+mn-lt"/>
              </a:rPr>
              <a:t> </a:t>
            </a:r>
            <a:r>
              <a:rPr lang="pt-BR" sz="1400" dirty="0">
                <a:latin typeface="+mn-lt"/>
              </a:rPr>
              <a:t>= +1.23 V</a:t>
            </a:r>
          </a:p>
          <a:p>
            <a:pPr marL="1196975" indent="-282575" eaLnBrk="0" hangingPunct="0">
              <a:defRPr/>
            </a:pPr>
            <a:r>
              <a:rPr lang="pt-BR" sz="1400" i="1" dirty="0">
                <a:latin typeface="+mn-lt"/>
              </a:rPr>
              <a:t>Oxidation: </a:t>
            </a:r>
            <a:r>
              <a:rPr lang="pt-BR" sz="1400" b="1" i="1" dirty="0" smtClean="0">
                <a:latin typeface="+mn-lt"/>
              </a:rPr>
              <a:t>			</a:t>
            </a:r>
            <a:r>
              <a:rPr lang="pt-BR" sz="1400" dirty="0" smtClean="0">
                <a:latin typeface="+mn-lt"/>
              </a:rPr>
              <a:t>2 Ag(</a:t>
            </a:r>
            <a:r>
              <a:rPr lang="pt-BR" sz="1400" i="1" dirty="0" smtClean="0">
                <a:latin typeface="+mn-lt"/>
              </a:rPr>
              <a:t>s</a:t>
            </a:r>
            <a:r>
              <a:rPr lang="pt-BR" sz="1400" dirty="0" smtClean="0">
                <a:latin typeface="+mn-lt"/>
              </a:rPr>
              <a:t>)            2 Ag</a:t>
            </a:r>
            <a:r>
              <a:rPr lang="pt-BR" sz="1400" baseline="30000" dirty="0" smtClean="0">
                <a:latin typeface="+mn-lt"/>
              </a:rPr>
              <a:t>+</a:t>
            </a:r>
            <a:r>
              <a:rPr lang="pt-BR" sz="1400" dirty="0" smtClean="0">
                <a:latin typeface="+mn-lt"/>
              </a:rPr>
              <a:t>(</a:t>
            </a:r>
            <a:r>
              <a:rPr lang="pt-BR" sz="1400" i="1" dirty="0" smtClean="0">
                <a:latin typeface="+mn-lt"/>
              </a:rPr>
              <a:t>aq</a:t>
            </a:r>
            <a:r>
              <a:rPr lang="pt-BR" sz="1400" dirty="0" smtClean="0">
                <a:latin typeface="+mn-lt"/>
              </a:rPr>
              <a:t>) </a:t>
            </a:r>
            <a:r>
              <a:rPr lang="pt-BR" sz="1400" dirty="0">
                <a:latin typeface="+mn-lt"/>
              </a:rPr>
              <a:t>+ 2 </a:t>
            </a:r>
            <a:r>
              <a:rPr lang="pt-BR" sz="1400" dirty="0" smtClean="0">
                <a:latin typeface="+mn-lt"/>
              </a:rPr>
              <a:t>e</a:t>
            </a:r>
            <a:r>
              <a:rPr lang="en-US" altLang="en-US" sz="1400" baseline="30000" dirty="0" smtClean="0"/>
              <a:t>–</a:t>
            </a:r>
            <a:r>
              <a:rPr lang="pt-BR" sz="1400" dirty="0" smtClean="0">
                <a:latin typeface="+mn-lt"/>
              </a:rPr>
              <a:t> 	</a:t>
            </a:r>
            <a:r>
              <a:rPr lang="en-US" sz="1400" i="1" dirty="0" err="1" smtClean="0">
                <a:latin typeface="+mn-lt"/>
              </a:rPr>
              <a:t>E</a:t>
            </a:r>
            <a:r>
              <a:rPr lang="en-US" sz="1400" dirty="0" err="1" smtClean="0">
                <a:latin typeface="+mn-lt"/>
                <a:ea typeface="Calibri"/>
              </a:rPr>
              <a:t>°</a:t>
            </a:r>
            <a:r>
              <a:rPr lang="en-US" sz="1400" baseline="-25000" dirty="0" err="1" smtClean="0">
                <a:latin typeface="+mn-lt"/>
              </a:rPr>
              <a:t>red</a:t>
            </a:r>
            <a:r>
              <a:rPr lang="pt-BR" sz="1400" dirty="0" smtClean="0">
                <a:latin typeface="+mn-lt"/>
              </a:rPr>
              <a:t> </a:t>
            </a:r>
            <a:r>
              <a:rPr lang="pt-BR" sz="1400" dirty="0">
                <a:latin typeface="+mn-lt"/>
              </a:rPr>
              <a:t>= +0.80 </a:t>
            </a:r>
            <a:r>
              <a:rPr lang="pt-BR" sz="1400" dirty="0" smtClean="0">
                <a:latin typeface="+mn-lt"/>
              </a:rPr>
              <a:t>V</a:t>
            </a:r>
          </a:p>
          <a:p>
            <a:pPr marL="283464" indent="-283464" eaLnBrk="0" hangingPunct="0">
              <a:defRPr/>
            </a:pPr>
            <a:endParaRPr lang="pt-BR" sz="1400" dirty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dirty="0" smtClean="0">
                <a:latin typeface="+mn-lt"/>
              </a:rPr>
              <a:t>	The </a:t>
            </a:r>
            <a:r>
              <a:rPr lang="en-US" sz="1400" dirty="0">
                <a:latin typeface="+mn-lt"/>
              </a:rPr>
              <a:t>values of </a:t>
            </a:r>
            <a:r>
              <a:rPr lang="en-US" sz="1400" i="1" dirty="0" err="1">
                <a:latin typeface="+mn-lt"/>
              </a:rPr>
              <a:t>E</a:t>
            </a:r>
            <a:r>
              <a:rPr lang="en-US" sz="1400" dirty="0" err="1">
                <a:latin typeface="+mn-lt"/>
                <a:ea typeface="Calibri"/>
              </a:rPr>
              <a:t>°</a:t>
            </a:r>
            <a:r>
              <a:rPr lang="en-US" sz="1400" baseline="-25000" dirty="0" err="1">
                <a:latin typeface="+mn-lt"/>
              </a:rPr>
              <a:t>red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are the same as they </a:t>
            </a:r>
            <a:r>
              <a:rPr lang="en-US" sz="1400" dirty="0" smtClean="0">
                <a:latin typeface="+mn-lt"/>
              </a:rPr>
              <a:t>were in </a:t>
            </a:r>
            <a:r>
              <a:rPr lang="en-US" sz="1400" dirty="0">
                <a:latin typeface="+mn-lt"/>
              </a:rPr>
              <a:t>part (a); they are not changed by </a:t>
            </a:r>
            <a:r>
              <a:rPr lang="en-US" sz="1400" dirty="0" smtClean="0">
                <a:latin typeface="+mn-lt"/>
              </a:rPr>
              <a:t>multiplying the </a:t>
            </a:r>
            <a:r>
              <a:rPr lang="en-US" sz="1400" dirty="0">
                <a:latin typeface="+mn-lt"/>
              </a:rPr>
              <a:t>half-reactions </a:t>
            </a:r>
            <a:r>
              <a:rPr lang="en-US" sz="1400" dirty="0" smtClean="0">
                <a:latin typeface="+mn-lt"/>
              </a:rPr>
              <a:t>by    . </a:t>
            </a:r>
            <a:r>
              <a:rPr lang="en-US" sz="1400" dirty="0">
                <a:latin typeface="+mn-lt"/>
              </a:rPr>
              <a:t>Thus, </a:t>
            </a:r>
            <a:r>
              <a:rPr lang="en-US" sz="1400" i="1" dirty="0">
                <a:latin typeface="+mn-lt"/>
              </a:rPr>
              <a:t>E</a:t>
            </a:r>
            <a:r>
              <a:rPr lang="en-US" sz="1400" dirty="0">
                <a:latin typeface="+mn-lt"/>
                <a:ea typeface="Calibri"/>
              </a:rPr>
              <a:t>°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has </a:t>
            </a:r>
            <a:r>
              <a:rPr lang="en-US" sz="1400" dirty="0" smtClean="0">
                <a:latin typeface="+mn-lt"/>
              </a:rPr>
              <a:t>the same </a:t>
            </a:r>
            <a:r>
              <a:rPr lang="en-US" sz="1400" dirty="0">
                <a:latin typeface="+mn-lt"/>
              </a:rPr>
              <a:t>value as in part (a): </a:t>
            </a:r>
            <a:r>
              <a:rPr lang="en-US" sz="1400" i="1" dirty="0">
                <a:latin typeface="+mn-lt"/>
              </a:rPr>
              <a:t>E</a:t>
            </a:r>
            <a:r>
              <a:rPr lang="en-US" sz="1400" dirty="0">
                <a:latin typeface="+mn-lt"/>
                <a:ea typeface="Calibri"/>
              </a:rPr>
              <a:t>°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= +0.43 V. Notice</a:t>
            </a:r>
            <a:r>
              <a:rPr lang="en-US" sz="1400" dirty="0" smtClean="0">
                <a:latin typeface="+mn-lt"/>
              </a:rPr>
              <a:t>, though</a:t>
            </a:r>
            <a:r>
              <a:rPr lang="en-US" sz="1400" dirty="0">
                <a:latin typeface="+mn-lt"/>
              </a:rPr>
              <a:t>, that the value of n has </a:t>
            </a:r>
            <a:r>
              <a:rPr lang="en-US" sz="1400" dirty="0" smtClean="0">
                <a:latin typeface="+mn-lt"/>
              </a:rPr>
              <a:t>changed to </a:t>
            </a:r>
            <a:r>
              <a:rPr lang="en-US" sz="1400" i="1" dirty="0">
                <a:latin typeface="+mn-lt"/>
              </a:rPr>
              <a:t>n</a:t>
            </a:r>
            <a:r>
              <a:rPr lang="en-US" sz="1400" dirty="0">
                <a:latin typeface="+mn-lt"/>
              </a:rPr>
              <a:t> = 2, which is one-half the value in </a:t>
            </a:r>
            <a:r>
              <a:rPr lang="en-US" sz="1400" dirty="0" smtClean="0">
                <a:latin typeface="+mn-lt"/>
              </a:rPr>
              <a:t>part (</a:t>
            </a:r>
            <a:r>
              <a:rPr lang="en-US" sz="1400" dirty="0">
                <a:latin typeface="+mn-lt"/>
              </a:rPr>
              <a:t>a). Thus, </a:t>
            </a:r>
            <a:r>
              <a:rPr lang="en-US" sz="1400" dirty="0" smtClean="0">
                <a:latin typeface="+mn-lt"/>
                <a:sym typeface="Symbol"/>
              </a:rPr>
              <a:t>Δ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>
                <a:latin typeface="+mn-lt"/>
                <a:ea typeface="Calibri"/>
              </a:rPr>
              <a:t>°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is half as large as in part (a): </a:t>
            </a:r>
            <a:endParaRPr lang="en-US" sz="1400" dirty="0" smtClean="0">
              <a:latin typeface="+mn-lt"/>
            </a:endParaRP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4" y="1030000"/>
            <a:ext cx="4814034" cy="3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382" y="3788751"/>
            <a:ext cx="78081" cy="26212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85" y="2102474"/>
            <a:ext cx="3575538" cy="14795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786" y="5706885"/>
            <a:ext cx="4160838" cy="1674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82" y="5066566"/>
            <a:ext cx="78081" cy="2621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114" y="4189735"/>
            <a:ext cx="78081" cy="2621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4630190" y="4291689"/>
            <a:ext cx="419100" cy="1047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4640542" y="4488479"/>
            <a:ext cx="419100" cy="10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031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77597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801938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20.10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Using Standard Reduction Potentials to </a:t>
            </a:r>
            <a:r>
              <a:rPr lang="en-US" altLang="en-US" b="1" dirty="0" smtClean="0">
                <a:latin typeface="Arial" charset="0"/>
              </a:rPr>
              <a:t>	Calculate </a:t>
            </a:r>
            <a:r>
              <a:rPr lang="en-US" altLang="en-US" b="1" dirty="0" smtClean="0">
                <a:latin typeface="Arial" charset="0"/>
                <a:sym typeface="Symbol"/>
              </a:rPr>
              <a:t>Δ</a:t>
            </a:r>
            <a:r>
              <a:rPr lang="en-US" altLang="en-US" b="1" i="1" dirty="0" smtClean="0">
                <a:latin typeface="Arial" charset="0"/>
              </a:rPr>
              <a:t>G</a:t>
            </a:r>
            <a:r>
              <a:rPr lang="en-US" b="1" dirty="0" smtClean="0">
                <a:latin typeface="Arial"/>
                <a:ea typeface="Calibri"/>
              </a:rPr>
              <a:t>°</a:t>
            </a:r>
            <a:r>
              <a:rPr lang="en-US" altLang="en-US" b="1" dirty="0" smtClean="0"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and </a:t>
            </a:r>
            <a:r>
              <a:rPr lang="en-US" altLang="en-US" b="1" i="1" dirty="0">
                <a:latin typeface="Arial" charset="0"/>
              </a:rPr>
              <a:t>K</a:t>
            </a: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394046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799"/>
            <a:ext cx="0" cy="4840375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5145174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402438"/>
            <a:ext cx="8684235" cy="205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lvl="0" indent="-283464" eaLnBrk="0" hangingPunct="0"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	The value of </a:t>
            </a: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sym typeface="Symbol"/>
              </a:rPr>
              <a:t>Δ</a:t>
            </a:r>
            <a:r>
              <a:rPr lang="en-US" sz="1400" i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G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ea typeface="Calibri"/>
              </a:rPr>
              <a:t>°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 is half that in part (a) because the coefficients in the chemical equation are half those in (a).</a:t>
            </a:r>
          </a:p>
          <a:p>
            <a:pPr marL="283464" indent="-283464" eaLnBrk="0" hangingPunct="0">
              <a:defRPr/>
            </a:pPr>
            <a:r>
              <a:rPr lang="en-US" sz="1400" dirty="0" smtClean="0">
                <a:latin typeface="+mn-lt"/>
              </a:rPr>
              <a:t>	</a:t>
            </a:r>
          </a:p>
          <a:p>
            <a:pPr marL="283464" indent="-283464" eaLnBrk="0" hangingPunct="0">
              <a:defRPr/>
            </a:pPr>
            <a:r>
              <a:rPr lang="en-US" sz="1400" dirty="0" smtClean="0">
                <a:latin typeface="+mn-lt"/>
              </a:rPr>
              <a:t>	Now </a:t>
            </a:r>
            <a:r>
              <a:rPr lang="en-US" sz="1400" dirty="0">
                <a:latin typeface="+mn-lt"/>
              </a:rPr>
              <a:t>we can calculate </a:t>
            </a:r>
            <a:r>
              <a:rPr lang="en-US" sz="1400" i="1" dirty="0">
                <a:latin typeface="+mn-lt"/>
              </a:rPr>
              <a:t>K</a:t>
            </a:r>
            <a:r>
              <a:rPr lang="en-US" sz="1400" dirty="0">
                <a:latin typeface="+mn-lt"/>
              </a:rPr>
              <a:t> as before</a:t>
            </a:r>
            <a:r>
              <a:rPr lang="en-US" sz="1400" dirty="0" smtClean="0">
                <a:latin typeface="+mn-lt"/>
              </a:rPr>
              <a:t>:</a:t>
            </a: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algn="ctr" eaLnBrk="0" hangingPunct="0">
              <a:defRPr/>
            </a:pPr>
            <a:r>
              <a:rPr lang="en-US" sz="1400" dirty="0" smtClean="0">
                <a:latin typeface="+mn-lt"/>
              </a:rPr>
              <a:t> –8.3 × </a:t>
            </a:r>
            <a:r>
              <a:rPr lang="en-US" sz="1400" dirty="0">
                <a:latin typeface="+mn-lt"/>
              </a:rPr>
              <a:t>10</a:t>
            </a:r>
            <a:r>
              <a:rPr lang="en-US" sz="1400" baseline="30000" dirty="0">
                <a:latin typeface="+mn-lt"/>
              </a:rPr>
              <a:t>4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J/</a:t>
            </a:r>
            <a:r>
              <a:rPr lang="en-US" sz="1400" dirty="0" err="1" smtClean="0">
                <a:latin typeface="+mn-lt"/>
              </a:rPr>
              <a:t>mol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= </a:t>
            </a:r>
            <a:r>
              <a:rPr lang="en-US" sz="1400" dirty="0" smtClean="0">
                <a:latin typeface="+mn-lt"/>
              </a:rPr>
              <a:t>–(8.314 J/K </a:t>
            </a:r>
            <a:r>
              <a:rPr lang="en-US" sz="1400" dirty="0" err="1" smtClean="0">
                <a:latin typeface="+mn-lt"/>
              </a:rPr>
              <a:t>mol</a:t>
            </a:r>
            <a:r>
              <a:rPr lang="en-US" sz="1400" dirty="0" smtClean="0">
                <a:latin typeface="+mn-lt"/>
              </a:rPr>
              <a:t>)(298 K) </a:t>
            </a:r>
            <a:r>
              <a:rPr lang="en-US" sz="1400" dirty="0">
                <a:latin typeface="+mn-lt"/>
              </a:rPr>
              <a:t>ln </a:t>
            </a:r>
            <a:r>
              <a:rPr lang="en-US" sz="1400" i="1" dirty="0">
                <a:latin typeface="+mn-lt"/>
              </a:rPr>
              <a:t>K</a:t>
            </a:r>
          </a:p>
          <a:p>
            <a:pPr marL="3557016" indent="-1588" eaLnBrk="0" hangingPunct="0">
              <a:defRPr/>
            </a:pPr>
            <a:r>
              <a:rPr lang="en-US" sz="1400" i="1" dirty="0" smtClean="0">
                <a:latin typeface="+mn-lt"/>
              </a:rPr>
              <a:t>  K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= 4 </a:t>
            </a:r>
            <a:r>
              <a:rPr lang="en-US" sz="1400" dirty="0" smtClean="0">
                <a:latin typeface="+mn-lt"/>
              </a:rPr>
              <a:t>× 10</a:t>
            </a:r>
            <a:r>
              <a:rPr lang="en-US" sz="1400" baseline="30000" dirty="0" smtClean="0">
                <a:latin typeface="+mn-lt"/>
              </a:rPr>
              <a:t>14</a:t>
            </a: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0" lvl="0" indent="0" eaLnBrk="0" hangingPunct="0">
              <a:tabLst/>
              <a:defRPr/>
            </a:pPr>
            <a:r>
              <a:rPr lang="en-US" sz="1400" b="1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Comment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 </a:t>
            </a:r>
            <a:r>
              <a:rPr lang="en-US" sz="1400" i="1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E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Calibri"/>
              </a:rPr>
              <a:t>°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 is an </a:t>
            </a:r>
            <a:r>
              <a:rPr lang="en-US" sz="1400" i="1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intensive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 quantity, so multiplying a chemical equation by a certain factor will not affect the value of </a:t>
            </a:r>
            <a:r>
              <a:rPr lang="en-US" sz="1400" i="1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E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Calibri"/>
              </a:rPr>
              <a:t>°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. Multiplying an equation will change the value of </a:t>
            </a:r>
            <a:r>
              <a:rPr lang="en-US" sz="1400" i="1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n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, however, and hence the value of </a:t>
            </a:r>
            <a:r>
              <a:rPr lang="en-US" sz="1400" dirty="0" smtClean="0">
                <a:latin typeface="+mn-lt"/>
                <a:sym typeface="Symbol"/>
              </a:rPr>
              <a:t>Δ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>
                <a:latin typeface="+mn-lt"/>
                <a:ea typeface="Calibri"/>
              </a:rPr>
              <a:t>°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. 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The change in free energy, in units of J/</a:t>
            </a:r>
            <a:r>
              <a:rPr lang="en-US" sz="1400" dirty="0" err="1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mol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 of reaction as written, is an </a:t>
            </a:r>
            <a:r>
              <a:rPr lang="en-US" sz="1400" i="1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extensive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 quantity. The equilibrium constant is also an extensive quantity.</a:t>
            </a: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</a:t>
            </a:r>
            <a:r>
              <a:rPr lang="en-US" sz="1600" b="1" dirty="0" smtClean="0">
                <a:solidFill>
                  <a:srgbClr val="3366FF"/>
                </a:solidFill>
              </a:rPr>
              <a:t>1</a:t>
            </a:r>
            <a:endParaRPr lang="en-US" sz="1600" b="1" dirty="0">
              <a:solidFill>
                <a:srgbClr val="3366FF"/>
              </a:solidFill>
            </a:endParaRPr>
          </a:p>
          <a:p>
            <a:pPr marL="0" lvl="0" indent="0" eaLnBrk="0" hangingPunct="0">
              <a:tabLst/>
              <a:defRPr/>
            </a:pPr>
            <a:endParaRPr lang="en-US" sz="1000" dirty="0">
              <a:solidFill>
                <a:srgbClr val="000000"/>
              </a:solidFill>
              <a:latin typeface="Times New Roman"/>
              <a:ea typeface="ＭＳ Ｐゴシック" pitchFamily="34" charset="-128"/>
            </a:endParaRPr>
          </a:p>
          <a:p>
            <a:pPr marL="0" lvl="0" indent="0" eaLnBrk="0" hangingPunct="0"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For the reaction</a:t>
            </a:r>
          </a:p>
          <a:p>
            <a:pPr marL="0" lvl="0" indent="0" eaLnBrk="0" hangingPunct="0">
              <a:tabLst/>
              <a:defRPr/>
            </a:pPr>
            <a:endParaRPr lang="en-US" sz="1400" dirty="0" smtClean="0">
              <a:solidFill>
                <a:srgbClr val="000000"/>
              </a:solidFill>
              <a:latin typeface="Times New Roman"/>
              <a:ea typeface="ＭＳ Ｐゴシック" pitchFamily="34" charset="-128"/>
            </a:endParaRPr>
          </a:p>
          <a:p>
            <a:pPr marL="0" lvl="0" indent="0" algn="ctr" eaLnBrk="0" hangingPunct="0">
              <a:tabLst/>
              <a:defRPr/>
            </a:pP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3 Ni</a:t>
            </a:r>
            <a:r>
              <a:rPr lang="en-US" sz="1400" baseline="30000" dirty="0" smtClean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2+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(</a:t>
            </a:r>
            <a:r>
              <a:rPr lang="en-US" sz="1400" i="1" dirty="0" err="1" smtClean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aq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) 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+ 2 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Cr(OH)</a:t>
            </a:r>
            <a:r>
              <a:rPr lang="en-US" sz="1400" baseline="-25000" dirty="0" smtClean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3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(</a:t>
            </a:r>
            <a:r>
              <a:rPr lang="en-US" sz="1400" i="1" dirty="0" smtClean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s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) 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+ 10 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OH</a:t>
            </a:r>
            <a:r>
              <a:rPr lang="en-US" sz="1400" baseline="30000" dirty="0" smtClean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–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(</a:t>
            </a:r>
            <a:r>
              <a:rPr lang="en-US" sz="1400" i="1" dirty="0" err="1" smtClean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aq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)            3 Ni(</a:t>
            </a:r>
            <a:r>
              <a:rPr lang="en-US" sz="1400" i="1" dirty="0" smtClean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s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) 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+ 2 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CrO</a:t>
            </a:r>
            <a:r>
              <a:rPr lang="en-US" sz="1400" baseline="-25000" dirty="0" smtClean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4</a:t>
            </a:r>
            <a:r>
              <a:rPr lang="en-US" sz="1400" baseline="30000" dirty="0" smtClean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2–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(</a:t>
            </a:r>
            <a:r>
              <a:rPr lang="en-US" sz="1400" i="1" dirty="0" err="1" smtClean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aq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) 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+ 8 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H</a:t>
            </a:r>
            <a:r>
              <a:rPr lang="en-US" sz="1400" baseline="-25000" dirty="0" smtClean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2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O</a:t>
            </a:r>
            <a:r>
              <a:rPr lang="en-US" sz="1400" i="1" dirty="0" smtClean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(l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)</a:t>
            </a:r>
            <a:endParaRPr lang="en-US" sz="1400" dirty="0">
              <a:solidFill>
                <a:srgbClr val="000000"/>
              </a:solidFill>
              <a:latin typeface="Times New Roman"/>
              <a:ea typeface="ＭＳ Ｐゴシック" pitchFamily="34" charset="-128"/>
            </a:endParaRPr>
          </a:p>
          <a:p>
            <a:pPr marL="0" lvl="0" indent="0" eaLnBrk="0" hangingPunct="0">
              <a:tabLst/>
              <a:defRPr/>
            </a:pPr>
            <a:endParaRPr lang="en-US" sz="1400" dirty="0">
              <a:solidFill>
                <a:srgbClr val="000000"/>
              </a:solidFill>
              <a:latin typeface="Times New Roman"/>
              <a:ea typeface="ＭＳ Ｐゴシック" pitchFamily="34" charset="-128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4" y="1030000"/>
            <a:ext cx="4814034" cy="3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4703885" y="4903380"/>
            <a:ext cx="419100" cy="10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507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77597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801938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20.10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Using Standard Reduction Potentials to </a:t>
            </a:r>
            <a:r>
              <a:rPr lang="en-US" altLang="en-US" b="1" dirty="0" smtClean="0">
                <a:latin typeface="Arial" charset="0"/>
              </a:rPr>
              <a:t>	Calculate </a:t>
            </a:r>
            <a:r>
              <a:rPr lang="en-US" altLang="en-US" b="1" dirty="0" smtClean="0">
                <a:latin typeface="Arial" charset="0"/>
                <a:sym typeface="Symbol"/>
              </a:rPr>
              <a:t>Δ</a:t>
            </a:r>
            <a:r>
              <a:rPr lang="en-US" altLang="en-US" b="1" i="1" dirty="0" smtClean="0">
                <a:latin typeface="Arial" charset="0"/>
              </a:rPr>
              <a:t>G</a:t>
            </a:r>
            <a:r>
              <a:rPr lang="en-US" b="1" dirty="0" smtClean="0">
                <a:latin typeface="Arial"/>
                <a:ea typeface="Calibri"/>
              </a:rPr>
              <a:t>°</a:t>
            </a:r>
            <a:r>
              <a:rPr lang="en-US" altLang="en-US" b="1" dirty="0" smtClean="0"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and </a:t>
            </a:r>
            <a:r>
              <a:rPr lang="en-US" altLang="en-US" b="1" i="1" dirty="0">
                <a:latin typeface="Arial" charset="0"/>
              </a:rPr>
              <a:t>K</a:t>
            </a: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394046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800"/>
            <a:ext cx="0" cy="3879082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4183881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402438"/>
            <a:ext cx="8684235" cy="1773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  <a:sym typeface="Symbol"/>
              </a:rPr>
              <a:t>Δ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>
                <a:latin typeface="+mn-lt"/>
                <a:ea typeface="Calibri"/>
              </a:rPr>
              <a:t>°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= +87 </a:t>
            </a:r>
            <a:r>
              <a:rPr lang="en-US" sz="1400" dirty="0" smtClean="0">
                <a:latin typeface="+mn-lt"/>
              </a:rPr>
              <a:t>kJ/mol</a:t>
            </a:r>
            <a:r>
              <a:rPr lang="en-US" sz="1400" dirty="0">
                <a:latin typeface="+mn-lt"/>
              </a:rPr>
              <a:t>. Given the standard reduction </a:t>
            </a:r>
            <a:r>
              <a:rPr lang="en-US" sz="1400" dirty="0" smtClean="0">
                <a:latin typeface="+mn-lt"/>
              </a:rPr>
              <a:t>potential of Ni</a:t>
            </a:r>
            <a:r>
              <a:rPr lang="en-US" sz="1400" baseline="30000" dirty="0" smtClean="0">
                <a:latin typeface="+mn-lt"/>
              </a:rPr>
              <a:t>2+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in Table 20.1, what value do you calculate for </a:t>
            </a:r>
            <a:r>
              <a:rPr lang="en-US" sz="1400" dirty="0" smtClean="0">
                <a:latin typeface="+mn-lt"/>
              </a:rPr>
              <a:t>the standard </a:t>
            </a:r>
            <a:r>
              <a:rPr lang="en-US" sz="1400" dirty="0">
                <a:latin typeface="+mn-lt"/>
              </a:rPr>
              <a:t>reduction potential of the half-reaction</a:t>
            </a: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algn="ctr" eaLnBrk="0" hangingPunct="0">
              <a:defRPr/>
            </a:pPr>
            <a:r>
              <a:rPr lang="en-US" sz="1400" dirty="0" smtClean="0">
                <a:latin typeface="+mn-lt"/>
              </a:rPr>
              <a:t>CrO</a:t>
            </a:r>
            <a:r>
              <a:rPr lang="en-US" sz="1400" baseline="-250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4</a:t>
            </a:r>
            <a:r>
              <a:rPr lang="en-US" sz="1400" baseline="300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2</a:t>
            </a:r>
            <a:r>
              <a:rPr lang="en-US" sz="1400" baseline="300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–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+ 4 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2</a:t>
            </a:r>
            <a:r>
              <a:rPr lang="en-US" sz="1400" dirty="0" smtClean="0">
                <a:latin typeface="+mn-lt"/>
              </a:rPr>
              <a:t>O(</a:t>
            </a:r>
            <a:r>
              <a:rPr lang="en-US" sz="1400" i="1" dirty="0" smtClean="0">
                <a:latin typeface="+mn-lt"/>
              </a:rPr>
              <a:t>l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+ 3 </a:t>
            </a:r>
            <a:r>
              <a:rPr lang="en-US" sz="1400" dirty="0" smtClean="0">
                <a:latin typeface="+mn-lt"/>
              </a:rPr>
              <a:t>e</a:t>
            </a:r>
            <a:r>
              <a:rPr lang="en-US" alt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             Cr(OH)</a:t>
            </a:r>
            <a:r>
              <a:rPr lang="en-US" sz="1400" baseline="-250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3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s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+ 5 </a:t>
            </a:r>
            <a:r>
              <a:rPr lang="en-US" sz="1400" dirty="0" smtClean="0">
                <a:latin typeface="+mn-lt"/>
              </a:rPr>
              <a:t>OH</a:t>
            </a:r>
            <a:r>
              <a:rPr lang="en-US" sz="1400" baseline="300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–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)?</a:t>
            </a: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(</a:t>
            </a:r>
            <a:r>
              <a:rPr lang="en-US" sz="1400" b="1" dirty="0">
                <a:latin typeface="+mn-lt"/>
              </a:rPr>
              <a:t>a) </a:t>
            </a:r>
            <a:r>
              <a:rPr lang="en-US" sz="1400" dirty="0" smtClean="0">
                <a:latin typeface="+mn-lt"/>
              </a:rPr>
              <a:t>–0.43 </a:t>
            </a:r>
            <a:r>
              <a:rPr lang="en-US" sz="1400" dirty="0">
                <a:latin typeface="+mn-lt"/>
              </a:rPr>
              <a:t>V </a:t>
            </a:r>
            <a:r>
              <a:rPr lang="en-US" sz="1400" b="1" dirty="0">
                <a:latin typeface="+mn-lt"/>
              </a:rPr>
              <a:t>(b) </a:t>
            </a:r>
            <a:r>
              <a:rPr lang="en-US" sz="1400" dirty="0" smtClean="0">
                <a:latin typeface="+mn-lt"/>
              </a:rPr>
              <a:t>–0.28 </a:t>
            </a:r>
            <a:r>
              <a:rPr lang="en-US" sz="1400" dirty="0">
                <a:latin typeface="+mn-lt"/>
              </a:rPr>
              <a:t>V </a:t>
            </a:r>
            <a:r>
              <a:rPr lang="en-US" sz="1400" b="1" dirty="0">
                <a:latin typeface="+mn-lt"/>
              </a:rPr>
              <a:t>(c) </a:t>
            </a:r>
            <a:r>
              <a:rPr lang="en-US" sz="1400" dirty="0">
                <a:latin typeface="+mn-lt"/>
              </a:rPr>
              <a:t>0.02 V </a:t>
            </a:r>
            <a:r>
              <a:rPr lang="en-US" sz="1400" b="1" dirty="0">
                <a:latin typeface="+mn-lt"/>
              </a:rPr>
              <a:t>(d)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–0.13 </a:t>
            </a:r>
            <a:r>
              <a:rPr lang="en-US" sz="1400" dirty="0">
                <a:latin typeface="+mn-lt"/>
              </a:rPr>
              <a:t>V </a:t>
            </a:r>
            <a:r>
              <a:rPr lang="en-US" sz="1400" b="1" dirty="0">
                <a:latin typeface="+mn-lt"/>
              </a:rPr>
              <a:t>(e) </a:t>
            </a:r>
            <a:r>
              <a:rPr lang="en-US" sz="1400" dirty="0" smtClean="0">
                <a:latin typeface="+mn-lt"/>
              </a:rPr>
              <a:t>–0.15 </a:t>
            </a:r>
            <a:r>
              <a:rPr lang="en-US" sz="1400" dirty="0">
                <a:latin typeface="+mn-lt"/>
              </a:rPr>
              <a:t>V</a:t>
            </a: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</a:t>
            </a:r>
            <a:r>
              <a:rPr lang="en-US" sz="1600" b="1" dirty="0" smtClean="0">
                <a:solidFill>
                  <a:srgbClr val="3366FF"/>
                </a:solidFill>
              </a:rPr>
              <a:t>2</a:t>
            </a:r>
            <a:endParaRPr lang="en-US" sz="1600" b="1" dirty="0">
              <a:solidFill>
                <a:srgbClr val="3366FF"/>
              </a:solidFill>
            </a:endParaRPr>
          </a:p>
          <a:p>
            <a:pPr marL="0" indent="0" eaLnBrk="0" hangingPunct="0">
              <a:defRPr/>
            </a:pPr>
            <a:endParaRPr 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Consider </a:t>
            </a:r>
            <a:r>
              <a:rPr lang="en-US" sz="1400" dirty="0">
                <a:latin typeface="+mn-lt"/>
              </a:rPr>
              <a:t>the </a:t>
            </a:r>
            <a:r>
              <a:rPr lang="en-US" sz="1400" dirty="0" smtClean="0">
                <a:latin typeface="+mn-lt"/>
              </a:rPr>
              <a:t>reaction 2 Ag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           2 Ag(s) </a:t>
            </a:r>
            <a:r>
              <a:rPr lang="en-US" sz="1400" dirty="0">
                <a:latin typeface="+mn-lt"/>
              </a:rPr>
              <a:t>+ 2 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). Calculate          for </a:t>
            </a:r>
            <a:r>
              <a:rPr lang="en-US" sz="1400" dirty="0">
                <a:latin typeface="+mn-lt"/>
              </a:rPr>
              <a:t>the </a:t>
            </a:r>
            <a:r>
              <a:rPr lang="en-US" sz="1400" dirty="0" smtClean="0">
                <a:latin typeface="+mn-lt"/>
              </a:rPr>
              <a:t>Ag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ion from the standard reduction potentials </a:t>
            </a:r>
            <a:r>
              <a:rPr lang="en-US" sz="1400" dirty="0" smtClean="0">
                <a:latin typeface="+mn-lt"/>
              </a:rPr>
              <a:t>in Table </a:t>
            </a:r>
            <a:r>
              <a:rPr lang="en-US" sz="1400" dirty="0">
                <a:latin typeface="+mn-lt"/>
              </a:rPr>
              <a:t>20.1 and the fact that  </a:t>
            </a:r>
            <a:r>
              <a:rPr lang="en-US" sz="1400" dirty="0" smtClean="0">
                <a:latin typeface="+mn-lt"/>
              </a:rPr>
              <a:t>        </a:t>
            </a:r>
            <a:r>
              <a:rPr lang="en-US" sz="1400" dirty="0">
                <a:latin typeface="+mn-lt"/>
              </a:rPr>
              <a:t>for 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), Ag(</a:t>
            </a:r>
            <a:r>
              <a:rPr lang="en-US" sz="1400" i="1" dirty="0" smtClean="0">
                <a:latin typeface="+mn-lt"/>
              </a:rPr>
              <a:t>s</a:t>
            </a:r>
            <a:r>
              <a:rPr lang="en-US" sz="1400" dirty="0" smtClean="0">
                <a:latin typeface="+mn-lt"/>
              </a:rPr>
              <a:t>), </a:t>
            </a:r>
            <a:r>
              <a:rPr lang="en-US" sz="1400" dirty="0">
                <a:latin typeface="+mn-lt"/>
              </a:rPr>
              <a:t>and 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are </a:t>
            </a:r>
            <a:r>
              <a:rPr lang="en-US" sz="1400" dirty="0">
                <a:latin typeface="+mn-lt"/>
              </a:rPr>
              <a:t>all zero. Compare your answer with the value given </a:t>
            </a:r>
            <a:r>
              <a:rPr lang="en-US" sz="1400" dirty="0" smtClean="0">
                <a:latin typeface="+mn-lt"/>
              </a:rPr>
              <a:t>in Appendix </a:t>
            </a:r>
            <a:r>
              <a:rPr lang="en-US" sz="1400" dirty="0">
                <a:latin typeface="+mn-lt"/>
              </a:rPr>
              <a:t>C.</a:t>
            </a: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4" y="1030000"/>
            <a:ext cx="4814034" cy="3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3291507" y="3426273"/>
            <a:ext cx="419100" cy="1047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000" y="3389660"/>
            <a:ext cx="310896" cy="1875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018" y="3605201"/>
            <a:ext cx="310896" cy="1875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4584024" y="2151289"/>
            <a:ext cx="419100" cy="10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259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499" y="395289"/>
            <a:ext cx="8709269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801938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20.11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Cell Potential under Nonstandard Conditions</a:t>
            </a:r>
            <a:endParaRPr lang="en-US" altLang="en-US" b="1" i="1" dirty="0">
              <a:latin typeface="Arial" charset="0"/>
            </a:endParaRP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2109339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799"/>
            <a:ext cx="0" cy="5743051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6047851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2117731"/>
            <a:ext cx="8227035" cy="9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altLang="en-US" sz="1600" b="1" dirty="0">
                <a:solidFill>
                  <a:srgbClr val="3366FF"/>
                </a:solidFill>
              </a:rPr>
              <a:t>Solution</a:t>
            </a:r>
            <a:endParaRPr lang="en-US" altLang="en-US" sz="1600" dirty="0">
              <a:solidFill>
                <a:schemeClr val="bg1"/>
              </a:solidFill>
            </a:endParaRPr>
          </a:p>
          <a:p>
            <a:pPr marL="283464" indent="-283464" eaLnBrk="0" hangingPunct="0">
              <a:defRPr/>
            </a:pPr>
            <a:endParaRPr lang="en-US" sz="1000" b="1" dirty="0" smtClean="0">
              <a:latin typeface="Times New Roman" pitchFamily="18" charset="0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Analyze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We are given a chemical equation for a voltaic cell and </a:t>
            </a:r>
            <a:r>
              <a:rPr lang="en-US" sz="1400" dirty="0" smtClean="0">
                <a:latin typeface="+mn-lt"/>
              </a:rPr>
              <a:t>the concentrations </a:t>
            </a:r>
            <a:r>
              <a:rPr lang="en-US" sz="1400" dirty="0">
                <a:latin typeface="+mn-lt"/>
              </a:rPr>
              <a:t>of reactants and products under which it operates</a:t>
            </a:r>
            <a:r>
              <a:rPr lang="en-US" sz="1400" dirty="0" smtClean="0">
                <a:latin typeface="+mn-lt"/>
              </a:rPr>
              <a:t>. We </a:t>
            </a:r>
            <a:r>
              <a:rPr lang="en-US" sz="1400" dirty="0">
                <a:latin typeface="+mn-lt"/>
              </a:rPr>
              <a:t>are asked to calculate the </a:t>
            </a:r>
            <a:r>
              <a:rPr lang="en-US" sz="1400" dirty="0" err="1">
                <a:latin typeface="+mn-lt"/>
              </a:rPr>
              <a:t>emf</a:t>
            </a:r>
            <a:r>
              <a:rPr lang="en-US" sz="1400" dirty="0">
                <a:latin typeface="+mn-lt"/>
              </a:rPr>
              <a:t> of the cell under these </a:t>
            </a:r>
            <a:r>
              <a:rPr lang="en-US" sz="1400" dirty="0" smtClean="0">
                <a:latin typeface="+mn-lt"/>
              </a:rPr>
              <a:t>nonstandard conditions</a:t>
            </a:r>
            <a:r>
              <a:rPr lang="en-US" sz="1400" dirty="0">
                <a:latin typeface="+mn-lt"/>
              </a:rPr>
              <a:t>.</a:t>
            </a: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Plan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To calculate the </a:t>
            </a:r>
            <a:r>
              <a:rPr lang="en-US" sz="1400" dirty="0" err="1">
                <a:latin typeface="+mn-lt"/>
              </a:rPr>
              <a:t>emf</a:t>
            </a:r>
            <a:r>
              <a:rPr lang="en-US" sz="1400" dirty="0">
                <a:latin typeface="+mn-lt"/>
              </a:rPr>
              <a:t> of a cell under nonstandard conditions</a:t>
            </a:r>
            <a:r>
              <a:rPr lang="en-US" sz="1400" dirty="0" smtClean="0">
                <a:latin typeface="+mn-lt"/>
              </a:rPr>
              <a:t>, we </a:t>
            </a:r>
            <a:r>
              <a:rPr lang="en-US" sz="1400" dirty="0">
                <a:latin typeface="+mn-lt"/>
              </a:rPr>
              <a:t>use the Nernst equation in the form of Equation 20.18</a:t>
            </a:r>
            <a:r>
              <a:rPr lang="en-US" sz="1400" dirty="0" smtClean="0">
                <a:latin typeface="+mn-lt"/>
              </a:rPr>
              <a:t>.</a:t>
            </a: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>
                <a:latin typeface="+mn-lt"/>
              </a:rPr>
              <a:t>Solve</a:t>
            </a:r>
          </a:p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We calculate </a:t>
            </a:r>
            <a:r>
              <a:rPr lang="en-US" sz="1400" i="1" dirty="0" smtClean="0">
                <a:latin typeface="+mn-lt"/>
              </a:rPr>
              <a:t>E</a:t>
            </a:r>
            <a:r>
              <a:rPr lang="en-US" sz="1400" dirty="0" smtClean="0">
                <a:latin typeface="+mn-lt"/>
                <a:ea typeface="Calibri"/>
              </a:rPr>
              <a:t>°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for the cell from standard reduction </a:t>
            </a:r>
            <a:r>
              <a:rPr lang="en-US" sz="1400" dirty="0" smtClean="0">
                <a:latin typeface="+mn-lt"/>
              </a:rPr>
              <a:t>potentials (</a:t>
            </a:r>
            <a:r>
              <a:rPr lang="en-US" sz="1400" dirty="0">
                <a:latin typeface="+mn-lt"/>
              </a:rPr>
              <a:t>Table 20.1 or Appendix E). The standard </a:t>
            </a:r>
            <a:r>
              <a:rPr lang="en-US" sz="1400" dirty="0" err="1">
                <a:latin typeface="+mn-lt"/>
              </a:rPr>
              <a:t>emf</a:t>
            </a:r>
            <a:r>
              <a:rPr lang="en-US" sz="1400" dirty="0">
                <a:latin typeface="+mn-lt"/>
              </a:rPr>
              <a:t> for this reaction </a:t>
            </a:r>
            <a:r>
              <a:rPr lang="en-US" sz="1400" dirty="0" smtClean="0">
                <a:latin typeface="+mn-lt"/>
              </a:rPr>
              <a:t>was calculated </a:t>
            </a:r>
            <a:r>
              <a:rPr lang="en-US" sz="1400" dirty="0">
                <a:latin typeface="+mn-lt"/>
              </a:rPr>
              <a:t>in Sample Exercise 20.6: </a:t>
            </a:r>
            <a:r>
              <a:rPr lang="en-US" sz="1400" i="1" dirty="0" smtClean="0">
                <a:latin typeface="+mn-lt"/>
              </a:rPr>
              <a:t>E</a:t>
            </a:r>
            <a:r>
              <a:rPr lang="en-US" sz="1400" dirty="0" smtClean="0">
                <a:latin typeface="+mn-lt"/>
                <a:ea typeface="Calibri"/>
              </a:rPr>
              <a:t>°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= 0.79 V. As that </a:t>
            </a:r>
            <a:r>
              <a:rPr lang="en-US" sz="1400" dirty="0" smtClean="0">
                <a:latin typeface="+mn-lt"/>
              </a:rPr>
              <a:t>exercise shows</a:t>
            </a:r>
            <a:r>
              <a:rPr lang="en-US" sz="1400" dirty="0">
                <a:latin typeface="+mn-lt"/>
              </a:rPr>
              <a:t>, six electrons are transferred from reducing agent to </a:t>
            </a:r>
            <a:r>
              <a:rPr lang="en-US" sz="1400" dirty="0" smtClean="0">
                <a:latin typeface="+mn-lt"/>
              </a:rPr>
              <a:t>oxidizing agent</a:t>
            </a:r>
            <a:r>
              <a:rPr lang="en-US" sz="1400" dirty="0">
                <a:latin typeface="+mn-lt"/>
              </a:rPr>
              <a:t>, so </a:t>
            </a:r>
            <a:r>
              <a:rPr lang="en-US" sz="1400" i="1" dirty="0">
                <a:latin typeface="+mn-lt"/>
              </a:rPr>
              <a:t>n</a:t>
            </a:r>
            <a:r>
              <a:rPr lang="en-US" sz="1400" dirty="0">
                <a:latin typeface="+mn-lt"/>
              </a:rPr>
              <a:t> = 6. The reaction quotient, </a:t>
            </a:r>
            <a:r>
              <a:rPr lang="en-US" sz="1400" i="1" dirty="0">
                <a:latin typeface="+mn-lt"/>
              </a:rPr>
              <a:t>Q</a:t>
            </a:r>
            <a:r>
              <a:rPr lang="en-US" sz="1400" dirty="0">
                <a:latin typeface="+mn-lt"/>
              </a:rPr>
              <a:t>, is:</a:t>
            </a: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4" y="760553"/>
            <a:ext cx="8471634" cy="1384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sz="1400" dirty="0">
                <a:latin typeface="+mn-lt"/>
              </a:rPr>
              <a:t>Calculate the </a:t>
            </a:r>
            <a:r>
              <a:rPr lang="en-US" sz="1400" dirty="0" err="1">
                <a:latin typeface="+mn-lt"/>
              </a:rPr>
              <a:t>emf</a:t>
            </a:r>
            <a:r>
              <a:rPr lang="en-US" sz="1400" dirty="0">
                <a:latin typeface="+mn-lt"/>
              </a:rPr>
              <a:t> at 298 K generated by a voltaic cell in which the reaction is</a:t>
            </a:r>
          </a:p>
          <a:p>
            <a:pPr marL="283464" indent="-283464" algn="ctr" eaLnBrk="0" hangingPunct="0">
              <a:spcBef>
                <a:spcPts val="800"/>
              </a:spcBef>
              <a:defRPr/>
            </a:pPr>
            <a:r>
              <a:rPr lang="en-US" sz="1400" dirty="0">
                <a:latin typeface="+mn-lt"/>
              </a:rPr>
              <a:t>Cr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O</a:t>
            </a:r>
            <a:r>
              <a:rPr lang="en-US" sz="1400" baseline="-25000" dirty="0">
                <a:latin typeface="+mn-lt"/>
              </a:rPr>
              <a:t>7</a:t>
            </a:r>
            <a:r>
              <a:rPr lang="en-US" sz="1400" baseline="30000" dirty="0">
                <a:latin typeface="+mn-lt"/>
              </a:rPr>
              <a:t>2–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+ 14 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+ 6 </a:t>
            </a:r>
            <a:r>
              <a:rPr lang="en-US" sz="1400" dirty="0" smtClean="0">
                <a:latin typeface="+mn-lt"/>
              </a:rPr>
              <a:t>I</a:t>
            </a:r>
            <a:r>
              <a:rPr lang="en-US" sz="1400" baseline="30000" dirty="0" smtClean="0"/>
              <a:t>–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           2 Cr</a:t>
            </a:r>
            <a:r>
              <a:rPr lang="en-US" sz="1400" baseline="30000" dirty="0" smtClean="0">
                <a:latin typeface="+mn-lt"/>
              </a:rPr>
              <a:t>3+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+ 3 </a:t>
            </a:r>
            <a:r>
              <a:rPr lang="en-US" sz="1400" dirty="0" smtClean="0">
                <a:latin typeface="+mn-lt"/>
              </a:rPr>
              <a:t>I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s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+ 7 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O(</a:t>
            </a:r>
            <a:r>
              <a:rPr lang="en-US" sz="1400" i="1" dirty="0" smtClean="0">
                <a:latin typeface="+mn-lt"/>
              </a:rPr>
              <a:t>l</a:t>
            </a:r>
            <a:r>
              <a:rPr lang="en-US" sz="1400" dirty="0" smtClean="0">
                <a:latin typeface="+mn-lt"/>
              </a:rPr>
              <a:t>)</a:t>
            </a:r>
            <a:endParaRPr lang="en-US" sz="1400" dirty="0">
              <a:latin typeface="+mn-lt"/>
            </a:endParaRPr>
          </a:p>
          <a:p>
            <a:pPr marL="283464" indent="-283464" eaLnBrk="0" hangingPunct="0">
              <a:spcBef>
                <a:spcPts val="800"/>
              </a:spcBef>
              <a:defRPr/>
            </a:pPr>
            <a:r>
              <a:rPr lang="en-US" sz="1400" dirty="0" smtClean="0">
                <a:latin typeface="+mn-lt"/>
              </a:rPr>
              <a:t>when</a:t>
            </a:r>
            <a:endParaRPr lang="en-US" sz="1400" dirty="0">
              <a:latin typeface="+mn-lt"/>
            </a:endParaRPr>
          </a:p>
          <a:p>
            <a:pPr marL="283464" indent="-283464" algn="ctr" eaLnBrk="0" hangingPunct="0">
              <a:spcBef>
                <a:spcPts val="800"/>
              </a:spcBef>
              <a:defRPr/>
            </a:pPr>
            <a:r>
              <a:rPr lang="en-US" sz="1400" dirty="0" smtClean="0">
                <a:latin typeface="+mn-lt"/>
              </a:rPr>
              <a:t>[</a:t>
            </a:r>
            <a:r>
              <a:rPr lang="en-US" sz="1400" dirty="0">
                <a:latin typeface="+mn-lt"/>
              </a:rPr>
              <a:t>Cr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O</a:t>
            </a:r>
            <a:r>
              <a:rPr lang="en-US" sz="1400" baseline="-25000" dirty="0">
                <a:latin typeface="+mn-lt"/>
              </a:rPr>
              <a:t>7</a:t>
            </a:r>
            <a:r>
              <a:rPr lang="en-US" sz="1400" baseline="30000" dirty="0">
                <a:latin typeface="+mn-lt"/>
              </a:rPr>
              <a:t>2–</a:t>
            </a:r>
            <a:r>
              <a:rPr lang="en-US" sz="1400" dirty="0" smtClean="0">
                <a:latin typeface="+mn-lt"/>
              </a:rPr>
              <a:t>] </a:t>
            </a:r>
            <a:r>
              <a:rPr lang="en-US" sz="1400" dirty="0">
                <a:latin typeface="+mn-lt"/>
              </a:rPr>
              <a:t>= 2.0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, [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] </a:t>
            </a:r>
            <a:r>
              <a:rPr lang="en-US" sz="1400" dirty="0">
                <a:latin typeface="+mn-lt"/>
              </a:rPr>
              <a:t>= 1.0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, </a:t>
            </a:r>
            <a:r>
              <a:rPr lang="en-US" sz="1400" dirty="0" smtClean="0">
                <a:latin typeface="+mn-lt"/>
              </a:rPr>
              <a:t>[I</a:t>
            </a:r>
            <a:r>
              <a:rPr lang="en-US" sz="1400" baseline="30000" dirty="0" smtClean="0"/>
              <a:t>–</a:t>
            </a:r>
            <a:r>
              <a:rPr lang="en-US" sz="1400" dirty="0" smtClean="0">
                <a:latin typeface="+mn-lt"/>
              </a:rPr>
              <a:t>] </a:t>
            </a:r>
            <a:r>
              <a:rPr lang="en-US" sz="1400" dirty="0">
                <a:latin typeface="+mn-lt"/>
              </a:rPr>
              <a:t>= 1.0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, and </a:t>
            </a:r>
            <a:r>
              <a:rPr lang="en-US" sz="1400" dirty="0" smtClean="0">
                <a:latin typeface="+mn-lt"/>
              </a:rPr>
              <a:t>[Cr</a:t>
            </a:r>
            <a:r>
              <a:rPr lang="en-US" sz="1400" baseline="30000" dirty="0" smtClean="0">
                <a:latin typeface="+mn-lt"/>
              </a:rPr>
              <a:t>3+</a:t>
            </a:r>
            <a:r>
              <a:rPr lang="en-US" sz="1400" dirty="0" smtClean="0">
                <a:latin typeface="+mn-lt"/>
              </a:rPr>
              <a:t>] </a:t>
            </a:r>
            <a:r>
              <a:rPr lang="en-US" sz="1400" dirty="0">
                <a:latin typeface="+mn-lt"/>
              </a:rPr>
              <a:t>= 1.0 </a:t>
            </a:r>
            <a:r>
              <a:rPr lang="en-US" sz="1400" dirty="0" smtClean="0">
                <a:latin typeface="+mn-lt"/>
              </a:rPr>
              <a:t>× 10</a:t>
            </a:r>
            <a:r>
              <a:rPr lang="en-US" sz="1400" baseline="30000" dirty="0" smtClean="0">
                <a:latin typeface="+mn-lt"/>
              </a:rPr>
              <a:t>–5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i="1" dirty="0">
                <a:latin typeface="+mn-lt"/>
              </a:rPr>
              <a:t>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881" y="4848942"/>
            <a:ext cx="2869220" cy="10771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4505898" y="1202145"/>
            <a:ext cx="419100" cy="10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615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499" y="395289"/>
            <a:ext cx="8709269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801938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20.11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Cell Potential under Nonstandard Conditions</a:t>
            </a:r>
            <a:endParaRPr lang="en-US" altLang="en-US" b="1" i="1" dirty="0">
              <a:latin typeface="Arial" charset="0"/>
            </a:endParaRP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166347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799"/>
            <a:ext cx="0" cy="5743051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6047851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174739"/>
            <a:ext cx="8227035" cy="758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Using </a:t>
            </a:r>
            <a:r>
              <a:rPr lang="en-US" sz="1400" dirty="0">
                <a:latin typeface="+mn-lt"/>
              </a:rPr>
              <a:t>Equation 20.18, we have</a:t>
            </a:r>
            <a:r>
              <a:rPr lang="en-US" sz="1400" dirty="0" smtClean="0">
                <a:latin typeface="+mn-lt"/>
              </a:rPr>
              <a:t>:</a:t>
            </a: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>
                <a:latin typeface="+mn-lt"/>
              </a:rPr>
              <a:t>Check</a:t>
            </a:r>
            <a:r>
              <a:rPr lang="en-US" sz="1400" dirty="0">
                <a:latin typeface="+mn-lt"/>
              </a:rPr>
              <a:t> This result is qualitatively what we expect: Because </a:t>
            </a:r>
            <a:r>
              <a:rPr lang="en-US" sz="1400" dirty="0" smtClean="0">
                <a:latin typeface="+mn-lt"/>
              </a:rPr>
              <a:t>the concentration </a:t>
            </a:r>
            <a:r>
              <a:rPr lang="en-US" sz="1400" dirty="0">
                <a:latin typeface="+mn-lt"/>
              </a:rPr>
              <a:t>of Cr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O</a:t>
            </a:r>
            <a:r>
              <a:rPr lang="en-US" sz="1400" baseline="-25000" dirty="0">
                <a:latin typeface="+mn-lt"/>
              </a:rPr>
              <a:t>7</a:t>
            </a:r>
            <a:r>
              <a:rPr lang="en-US" sz="1400" baseline="30000" dirty="0">
                <a:latin typeface="+mn-lt"/>
              </a:rPr>
              <a:t>2–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(a reactant) is greater than 1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and the </a:t>
            </a:r>
            <a:r>
              <a:rPr lang="en-US" sz="1400" dirty="0">
                <a:latin typeface="+mn-lt"/>
              </a:rPr>
              <a:t>concentration of Cr</a:t>
            </a:r>
            <a:r>
              <a:rPr lang="en-US" sz="1400" baseline="30000" dirty="0">
                <a:latin typeface="+mn-lt"/>
              </a:rPr>
              <a:t>3+</a:t>
            </a:r>
            <a:r>
              <a:rPr lang="en-US" sz="1400" dirty="0">
                <a:latin typeface="+mn-lt"/>
              </a:rPr>
              <a:t> (a product) is less than 1 </a:t>
            </a:r>
            <a:r>
              <a:rPr lang="en-US" sz="1400" i="1" dirty="0" smtClean="0">
                <a:latin typeface="+mn-lt"/>
              </a:rPr>
              <a:t>M</a:t>
            </a:r>
            <a:r>
              <a:rPr lang="en-US" sz="1400" dirty="0" smtClean="0">
                <a:latin typeface="+mn-lt"/>
              </a:rPr>
              <a:t>, </a:t>
            </a:r>
            <a:r>
              <a:rPr lang="en-US" sz="1400" dirty="0">
                <a:latin typeface="+mn-lt"/>
              </a:rPr>
              <a:t>the </a:t>
            </a:r>
            <a:r>
              <a:rPr lang="en-US" sz="1400" dirty="0" err="1" smtClean="0">
                <a:latin typeface="+mn-lt"/>
              </a:rPr>
              <a:t>emf</a:t>
            </a:r>
            <a:r>
              <a:rPr lang="en-US" sz="1400" dirty="0" smtClean="0">
                <a:latin typeface="+mn-lt"/>
              </a:rPr>
              <a:t> is </a:t>
            </a:r>
            <a:r>
              <a:rPr lang="en-US" sz="1400" dirty="0">
                <a:latin typeface="+mn-lt"/>
              </a:rPr>
              <a:t>greater than </a:t>
            </a:r>
            <a:r>
              <a:rPr lang="en-US" sz="1400" i="1" dirty="0" smtClean="0">
                <a:latin typeface="+mn-lt"/>
              </a:rPr>
              <a:t>E</a:t>
            </a:r>
            <a:r>
              <a:rPr lang="en-US" sz="1400" dirty="0" smtClean="0">
                <a:latin typeface="+mn-lt"/>
                <a:ea typeface="Calibri"/>
              </a:rPr>
              <a:t>°</a:t>
            </a:r>
            <a:r>
              <a:rPr lang="en-US" sz="1400" dirty="0" smtClean="0">
                <a:latin typeface="+mn-lt"/>
              </a:rPr>
              <a:t>. </a:t>
            </a:r>
            <a:r>
              <a:rPr lang="en-US" sz="1400" dirty="0">
                <a:latin typeface="+mn-lt"/>
              </a:rPr>
              <a:t>Because </a:t>
            </a:r>
            <a:r>
              <a:rPr lang="en-US" sz="1400" i="1" dirty="0">
                <a:latin typeface="+mn-lt"/>
              </a:rPr>
              <a:t>Q</a:t>
            </a:r>
            <a:r>
              <a:rPr lang="en-US" sz="1400" dirty="0">
                <a:latin typeface="+mn-lt"/>
              </a:rPr>
              <a:t> is about </a:t>
            </a:r>
            <a:r>
              <a:rPr lang="en-US" sz="1400" dirty="0" smtClean="0">
                <a:latin typeface="+mn-lt"/>
              </a:rPr>
              <a:t>10</a:t>
            </a:r>
            <a:r>
              <a:rPr lang="en-US" sz="1400" baseline="30000" dirty="0" smtClean="0">
                <a:latin typeface="+mn-lt"/>
              </a:rPr>
              <a:t>–10</a:t>
            </a:r>
            <a:r>
              <a:rPr lang="en-US" sz="1400" dirty="0">
                <a:latin typeface="+mn-lt"/>
              </a:rPr>
              <a:t>, log </a:t>
            </a:r>
            <a:r>
              <a:rPr lang="en-US" sz="1400" i="1" dirty="0">
                <a:latin typeface="+mn-lt"/>
              </a:rPr>
              <a:t>Q</a:t>
            </a:r>
            <a:r>
              <a:rPr lang="en-US" sz="1400" dirty="0">
                <a:latin typeface="+mn-lt"/>
              </a:rPr>
              <a:t> is about </a:t>
            </a:r>
            <a:r>
              <a:rPr lang="en-US" sz="1400" dirty="0" smtClean="0">
                <a:latin typeface="+mn-lt"/>
              </a:rPr>
              <a:t>–10. Thus</a:t>
            </a:r>
            <a:r>
              <a:rPr lang="en-US" sz="1400" dirty="0">
                <a:latin typeface="+mn-lt"/>
              </a:rPr>
              <a:t>, the correction to </a:t>
            </a:r>
            <a:r>
              <a:rPr lang="en-US" sz="1400" i="1" dirty="0" smtClean="0">
                <a:latin typeface="+mn-lt"/>
              </a:rPr>
              <a:t>E</a:t>
            </a:r>
            <a:r>
              <a:rPr lang="en-US" sz="1400" dirty="0" smtClean="0">
                <a:latin typeface="+mn-lt"/>
                <a:ea typeface="Calibri"/>
              </a:rPr>
              <a:t>°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is about 0.06 </a:t>
            </a:r>
            <a:r>
              <a:rPr lang="en-US" sz="1400" dirty="0" smtClean="0">
                <a:latin typeface="+mn-lt"/>
              </a:rPr>
              <a:t>× 10/6</a:t>
            </a:r>
            <a:r>
              <a:rPr lang="en-US" sz="1400" dirty="0">
                <a:latin typeface="+mn-lt"/>
              </a:rPr>
              <a:t>, which is 0.1, </a:t>
            </a:r>
            <a:r>
              <a:rPr lang="en-US" sz="1400" dirty="0" smtClean="0">
                <a:latin typeface="+mn-lt"/>
              </a:rPr>
              <a:t>in agreement </a:t>
            </a:r>
            <a:r>
              <a:rPr lang="en-US" sz="1400" dirty="0">
                <a:latin typeface="+mn-lt"/>
              </a:rPr>
              <a:t>with the more detailed calculation.</a:t>
            </a: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</a:t>
            </a:r>
            <a:r>
              <a:rPr lang="en-US" sz="1600" b="1" dirty="0" smtClean="0">
                <a:solidFill>
                  <a:srgbClr val="3366FF"/>
                </a:solidFill>
              </a:rPr>
              <a:t>1</a:t>
            </a:r>
            <a:endParaRPr lang="en-US" sz="1600" b="1" dirty="0">
              <a:solidFill>
                <a:srgbClr val="3366FF"/>
              </a:solidFill>
            </a:endParaRPr>
          </a:p>
          <a:p>
            <a:pPr marL="0" indent="0" eaLnBrk="0" hangingPunct="0">
              <a:defRPr/>
            </a:pPr>
            <a:endParaRPr 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Consider </a:t>
            </a:r>
            <a:r>
              <a:rPr lang="en-US" sz="1400" dirty="0">
                <a:latin typeface="+mn-lt"/>
              </a:rPr>
              <a:t>a voltaic cell whose overall reaction </a:t>
            </a:r>
            <a:r>
              <a:rPr lang="en-US" sz="1400" dirty="0" smtClean="0">
                <a:latin typeface="+mn-lt"/>
              </a:rPr>
              <a:t>is Pb</a:t>
            </a:r>
            <a:r>
              <a:rPr lang="en-US" sz="1400" baseline="30000" dirty="0" smtClean="0">
                <a:latin typeface="+mn-lt"/>
              </a:rPr>
              <a:t>2+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Zn(</a:t>
            </a:r>
            <a:r>
              <a:rPr lang="en-US" sz="1400" i="1" dirty="0" smtClean="0">
                <a:latin typeface="+mn-lt"/>
              </a:rPr>
              <a:t>s</a:t>
            </a:r>
            <a:r>
              <a:rPr lang="en-US" sz="1400" dirty="0" smtClean="0">
                <a:latin typeface="+mn-lt"/>
              </a:rPr>
              <a:t>)           </a:t>
            </a:r>
            <a:r>
              <a:rPr lang="en-US" sz="1400" dirty="0" err="1" smtClean="0">
                <a:latin typeface="+mn-lt"/>
              </a:rPr>
              <a:t>Pb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s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Zn</a:t>
            </a:r>
            <a:r>
              <a:rPr lang="en-US" sz="1400" baseline="30000" dirty="0"/>
              <a:t>2</a:t>
            </a:r>
            <a:r>
              <a:rPr lang="en-US" sz="1400" baseline="30000" dirty="0" smtClean="0"/>
              <a:t>+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). </a:t>
            </a:r>
            <a:r>
              <a:rPr lang="en-US" sz="1400" dirty="0">
                <a:latin typeface="+mn-lt"/>
              </a:rPr>
              <a:t>What is the </a:t>
            </a:r>
            <a:r>
              <a:rPr lang="en-US" sz="1400" dirty="0" err="1" smtClean="0">
                <a:latin typeface="+mn-lt"/>
              </a:rPr>
              <a:t>emf</a:t>
            </a:r>
            <a:r>
              <a:rPr lang="en-US" sz="1400" dirty="0" smtClean="0">
                <a:latin typeface="+mn-lt"/>
              </a:rPr>
              <a:t> generated </a:t>
            </a:r>
            <a:r>
              <a:rPr lang="en-US" sz="1400" dirty="0">
                <a:latin typeface="+mn-lt"/>
              </a:rPr>
              <a:t>by this voltaic cell when the ion concentrations </a:t>
            </a:r>
            <a:r>
              <a:rPr lang="en-US" sz="1400" dirty="0" smtClean="0">
                <a:latin typeface="+mn-lt"/>
              </a:rPr>
              <a:t>are [Pb</a:t>
            </a:r>
            <a:r>
              <a:rPr lang="en-US" sz="1400" baseline="30000" dirty="0"/>
              <a:t>2+</a:t>
            </a:r>
            <a:r>
              <a:rPr lang="en-US" sz="1400" dirty="0" smtClean="0">
                <a:latin typeface="+mn-lt"/>
              </a:rPr>
              <a:t>] </a:t>
            </a:r>
            <a:r>
              <a:rPr lang="en-US" sz="1400" dirty="0">
                <a:latin typeface="+mn-lt"/>
              </a:rPr>
              <a:t>= 1.5 </a:t>
            </a:r>
            <a:r>
              <a:rPr lang="en-US" sz="1400" dirty="0" smtClean="0">
                <a:latin typeface="+mn-lt"/>
              </a:rPr>
              <a:t>× 10</a:t>
            </a:r>
            <a:r>
              <a:rPr lang="en-US" sz="1400" baseline="30000" dirty="0" smtClean="0">
                <a:latin typeface="+mn-lt"/>
              </a:rPr>
              <a:t>–3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 and </a:t>
            </a:r>
            <a:r>
              <a:rPr lang="en-US" sz="1400" dirty="0" smtClean="0">
                <a:latin typeface="+mn-lt"/>
              </a:rPr>
              <a:t>[Zn</a:t>
            </a:r>
            <a:r>
              <a:rPr lang="en-US" sz="1400" baseline="30000" dirty="0"/>
              <a:t>2+</a:t>
            </a:r>
            <a:r>
              <a:rPr lang="en-US" sz="1400" dirty="0" smtClean="0">
                <a:latin typeface="+mn-lt"/>
              </a:rPr>
              <a:t>] </a:t>
            </a:r>
            <a:r>
              <a:rPr lang="en-US" sz="1400" dirty="0">
                <a:latin typeface="+mn-lt"/>
              </a:rPr>
              <a:t>= 0.55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?</a:t>
            </a:r>
          </a:p>
          <a:p>
            <a:pPr marL="0" indent="0" eaLnBrk="0" hangingPunct="0">
              <a:defRPr/>
            </a:pPr>
            <a:r>
              <a:rPr lang="en-US" sz="1400" b="1" dirty="0">
                <a:latin typeface="+mn-lt"/>
              </a:rPr>
              <a:t>(a) </a:t>
            </a:r>
            <a:r>
              <a:rPr lang="en-US" sz="1400" dirty="0">
                <a:latin typeface="+mn-lt"/>
              </a:rPr>
              <a:t>0.71 V</a:t>
            </a:r>
            <a:r>
              <a:rPr lang="en-US" sz="1400" b="1" dirty="0">
                <a:latin typeface="+mn-lt"/>
              </a:rPr>
              <a:t> (b) </a:t>
            </a:r>
            <a:r>
              <a:rPr lang="en-US" sz="1400" dirty="0">
                <a:latin typeface="+mn-lt"/>
              </a:rPr>
              <a:t>0.56 V</a:t>
            </a:r>
            <a:r>
              <a:rPr lang="en-US" sz="1400" b="1" dirty="0">
                <a:latin typeface="+mn-lt"/>
              </a:rPr>
              <a:t> (c) </a:t>
            </a:r>
            <a:r>
              <a:rPr lang="en-US" sz="1400" dirty="0">
                <a:latin typeface="+mn-lt"/>
              </a:rPr>
              <a:t>0.49 V </a:t>
            </a:r>
            <a:r>
              <a:rPr lang="en-US" sz="1400" b="1" dirty="0">
                <a:latin typeface="+mn-lt"/>
              </a:rPr>
              <a:t>(d) </a:t>
            </a:r>
            <a:r>
              <a:rPr lang="en-US" sz="1400" dirty="0">
                <a:latin typeface="+mn-lt"/>
              </a:rPr>
              <a:t>0.79 V </a:t>
            </a:r>
            <a:r>
              <a:rPr lang="en-US" sz="1400" b="1" dirty="0">
                <a:latin typeface="+mn-lt"/>
              </a:rPr>
              <a:t>(e) </a:t>
            </a:r>
            <a:r>
              <a:rPr lang="en-US" sz="1400" dirty="0">
                <a:latin typeface="+mn-lt"/>
              </a:rPr>
              <a:t>0.64 V</a:t>
            </a: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2</a:t>
            </a:r>
          </a:p>
          <a:p>
            <a:pPr marL="0" indent="0" eaLnBrk="0" hangingPunct="0">
              <a:defRPr/>
            </a:pPr>
            <a:endParaRPr 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For </a:t>
            </a:r>
            <a:r>
              <a:rPr lang="en-US" sz="1400" dirty="0">
                <a:latin typeface="+mn-lt"/>
              </a:rPr>
              <a:t>the Zn–Cu voltaic cell depicted in Figure 20.5, would </a:t>
            </a:r>
            <a:r>
              <a:rPr lang="en-US" sz="1400" dirty="0" smtClean="0">
                <a:latin typeface="+mn-lt"/>
              </a:rPr>
              <a:t>the </a:t>
            </a:r>
            <a:r>
              <a:rPr lang="en-US" sz="1400" dirty="0" err="1" smtClean="0">
                <a:latin typeface="+mn-lt"/>
              </a:rPr>
              <a:t>emf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increase, decrease, or stay the same, if you increased </a:t>
            </a:r>
            <a:r>
              <a:rPr lang="en-US" sz="1400" dirty="0" smtClean="0">
                <a:latin typeface="+mn-lt"/>
              </a:rPr>
              <a:t>the Cu</a:t>
            </a:r>
            <a:r>
              <a:rPr lang="en-US" sz="1400" baseline="30000" dirty="0" smtClean="0">
                <a:latin typeface="+mn-lt"/>
              </a:rPr>
              <a:t>2+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concentration by adding CuSO</a:t>
            </a:r>
            <a:r>
              <a:rPr lang="en-US" sz="1400" baseline="-25000" dirty="0">
                <a:latin typeface="+mn-lt"/>
              </a:rPr>
              <a:t>4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• </a:t>
            </a:r>
            <a:r>
              <a:rPr lang="en-US" sz="1400" dirty="0">
                <a:latin typeface="+mn-lt"/>
              </a:rPr>
              <a:t>5H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O to the </a:t>
            </a:r>
            <a:r>
              <a:rPr lang="en-US" sz="1400" dirty="0" smtClean="0">
                <a:latin typeface="+mn-lt"/>
              </a:rPr>
              <a:t>cathode compartment</a:t>
            </a:r>
            <a:r>
              <a:rPr lang="en-US" sz="1400" dirty="0">
                <a:latin typeface="+mn-lt"/>
              </a:rPr>
              <a:t>?</a:t>
            </a: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4" y="760553"/>
            <a:ext cx="8471634" cy="388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5098325" y="4258611"/>
            <a:ext cx="419100" cy="1047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653" y="1371659"/>
            <a:ext cx="3064116" cy="113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846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499" y="395289"/>
            <a:ext cx="8709269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801938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20.12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Calculating Concentrations in a Voltaic Cell</a:t>
            </a:r>
            <a:endParaRPr lang="en-US" altLang="en-US" b="1" i="1" dirty="0">
              <a:latin typeface="Arial" charset="0"/>
            </a:endParaRP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3715397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799"/>
            <a:ext cx="0" cy="5766497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6071297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3723789"/>
            <a:ext cx="8613897" cy="1129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altLang="en-US" sz="1600" b="1" dirty="0">
                <a:solidFill>
                  <a:srgbClr val="3366FF"/>
                </a:solidFill>
              </a:rPr>
              <a:t>Solution</a:t>
            </a:r>
            <a:endParaRPr lang="en-US" altLang="en-US" sz="1600" dirty="0">
              <a:solidFill>
                <a:schemeClr val="bg1"/>
              </a:solidFill>
            </a:endParaRPr>
          </a:p>
          <a:p>
            <a:pPr marL="283464" indent="-283464" eaLnBrk="0" hangingPunct="0">
              <a:defRPr/>
            </a:pPr>
            <a:endParaRPr lang="en-US" sz="1000" b="1" dirty="0" smtClean="0">
              <a:latin typeface="Times New Roman" pitchFamily="18" charset="0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Analyze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We are given a description of a voltaic cell, its </a:t>
            </a:r>
            <a:r>
              <a:rPr lang="en-US" sz="1400" dirty="0" err="1">
                <a:latin typeface="+mn-lt"/>
              </a:rPr>
              <a:t>emf</a:t>
            </a:r>
            <a:r>
              <a:rPr lang="en-US" sz="1400" dirty="0">
                <a:latin typeface="+mn-lt"/>
              </a:rPr>
              <a:t>, </a:t>
            </a:r>
            <a:r>
              <a:rPr lang="en-US" sz="1400" dirty="0" smtClean="0">
                <a:latin typeface="+mn-lt"/>
              </a:rPr>
              <a:t>the concentration </a:t>
            </a:r>
            <a:r>
              <a:rPr lang="en-US" sz="1400" dirty="0">
                <a:latin typeface="+mn-lt"/>
              </a:rPr>
              <a:t>of Zn</a:t>
            </a:r>
            <a:r>
              <a:rPr lang="en-US" sz="1400" baseline="30000" dirty="0">
                <a:latin typeface="+mn-lt"/>
              </a:rPr>
              <a:t>2+</a:t>
            </a:r>
            <a:r>
              <a:rPr lang="en-US" sz="1400" dirty="0">
                <a:latin typeface="+mn-lt"/>
              </a:rPr>
              <a:t>, and the partial pressure of H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 (both </a:t>
            </a:r>
            <a:r>
              <a:rPr lang="en-US" sz="1400" dirty="0" smtClean="0">
                <a:latin typeface="+mn-lt"/>
              </a:rPr>
              <a:t>products in </a:t>
            </a:r>
            <a:r>
              <a:rPr lang="en-US" sz="1400" dirty="0">
                <a:latin typeface="+mn-lt"/>
              </a:rPr>
              <a:t>the cell reaction). We are asked to calculate the pH of </a:t>
            </a:r>
            <a:r>
              <a:rPr lang="en-US" sz="1400" dirty="0" smtClean="0">
                <a:latin typeface="+mn-lt"/>
              </a:rPr>
              <a:t>the cathode </a:t>
            </a:r>
            <a:r>
              <a:rPr lang="en-US" sz="1400" dirty="0">
                <a:latin typeface="+mn-lt"/>
              </a:rPr>
              <a:t>solution, which we can calculate from the </a:t>
            </a:r>
            <a:r>
              <a:rPr lang="en-US" sz="1400" dirty="0" smtClean="0">
                <a:latin typeface="+mn-lt"/>
              </a:rPr>
              <a:t>concentration of </a:t>
            </a:r>
            <a:r>
              <a:rPr lang="en-US" sz="1400" dirty="0">
                <a:latin typeface="+mn-lt"/>
              </a:rPr>
              <a:t>H</a:t>
            </a:r>
            <a:r>
              <a:rPr lang="en-US" sz="1400" baseline="30000" dirty="0">
                <a:latin typeface="+mn-lt"/>
              </a:rPr>
              <a:t>+</a:t>
            </a:r>
            <a:r>
              <a:rPr lang="en-US" sz="1400" dirty="0">
                <a:latin typeface="+mn-lt"/>
              </a:rPr>
              <a:t>, a reactant.</a:t>
            </a: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Plan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We write the equation for the cell reaction and use </a:t>
            </a:r>
            <a:r>
              <a:rPr lang="en-US" sz="1400" dirty="0" smtClean="0">
                <a:latin typeface="+mn-lt"/>
              </a:rPr>
              <a:t>standard reduction </a:t>
            </a:r>
            <a:r>
              <a:rPr lang="en-US" sz="1400" dirty="0">
                <a:latin typeface="+mn-lt"/>
              </a:rPr>
              <a:t>potentials to calculate </a:t>
            </a:r>
            <a:r>
              <a:rPr lang="en-US" sz="1400" i="1" dirty="0">
                <a:latin typeface="+mn-lt"/>
              </a:rPr>
              <a:t>E</a:t>
            </a:r>
            <a:r>
              <a:rPr lang="en-US" sz="1400" dirty="0">
                <a:latin typeface="+mn-lt"/>
                <a:ea typeface="Calibri"/>
              </a:rPr>
              <a:t>°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for the reaction. After </a:t>
            </a:r>
            <a:r>
              <a:rPr lang="en-US" sz="1400" dirty="0" smtClean="0">
                <a:latin typeface="+mn-lt"/>
              </a:rPr>
              <a:t>determining the </a:t>
            </a:r>
            <a:r>
              <a:rPr lang="en-US" sz="1400" dirty="0">
                <a:latin typeface="+mn-lt"/>
              </a:rPr>
              <a:t>value of n from our reaction equation, we solve </a:t>
            </a:r>
            <a:r>
              <a:rPr lang="en-US" sz="1400" dirty="0" smtClean="0">
                <a:latin typeface="+mn-lt"/>
              </a:rPr>
              <a:t>the Nernst </a:t>
            </a:r>
            <a:r>
              <a:rPr lang="en-US" sz="1400" dirty="0">
                <a:latin typeface="+mn-lt"/>
              </a:rPr>
              <a:t>equation, Equation 20.18, for </a:t>
            </a:r>
            <a:r>
              <a:rPr lang="en-US" sz="1400" i="1" dirty="0">
                <a:latin typeface="+mn-lt"/>
              </a:rPr>
              <a:t>Q</a:t>
            </a:r>
            <a:r>
              <a:rPr lang="en-US" sz="1400" dirty="0">
                <a:latin typeface="+mn-lt"/>
              </a:rPr>
              <a:t>. We use the equation </a:t>
            </a:r>
            <a:r>
              <a:rPr lang="en-US" sz="1400" dirty="0" smtClean="0">
                <a:latin typeface="+mn-lt"/>
              </a:rPr>
              <a:t>for the </a:t>
            </a:r>
            <a:r>
              <a:rPr lang="en-US" sz="1400" dirty="0">
                <a:latin typeface="+mn-lt"/>
              </a:rPr>
              <a:t>cell reaction to write an expression for Q that contains </a:t>
            </a:r>
            <a:r>
              <a:rPr lang="en-US" sz="1400" dirty="0" smtClean="0">
                <a:latin typeface="+mn-lt"/>
              </a:rPr>
              <a:t>[H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] to determine [H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]. </a:t>
            </a:r>
            <a:r>
              <a:rPr lang="en-US" sz="1400" dirty="0">
                <a:latin typeface="+mn-lt"/>
              </a:rPr>
              <a:t>Finally, we use </a:t>
            </a:r>
            <a:r>
              <a:rPr lang="en-US" sz="1400" dirty="0" smtClean="0">
                <a:latin typeface="+mn-lt"/>
              </a:rPr>
              <a:t>[H</a:t>
            </a:r>
            <a:r>
              <a:rPr lang="en-US" sz="1400" baseline="30000" dirty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] </a:t>
            </a:r>
            <a:r>
              <a:rPr lang="en-US" sz="1400" dirty="0">
                <a:latin typeface="+mn-lt"/>
              </a:rPr>
              <a:t>to calculate </a:t>
            </a:r>
            <a:r>
              <a:rPr lang="en-US" sz="1400" dirty="0" err="1">
                <a:latin typeface="+mn-lt"/>
              </a:rPr>
              <a:t>pH</a:t>
            </a:r>
            <a:r>
              <a:rPr lang="en-US" sz="1400" dirty="0" err="1" smtClean="0">
                <a:latin typeface="+mn-lt"/>
              </a:rPr>
              <a:t>.</a:t>
            </a: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4" y="760553"/>
            <a:ext cx="4351459" cy="90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If the potential of a Zn–H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 cell (like that in Figure 20.9) is 0.45 V at 25 </a:t>
            </a:r>
            <a:r>
              <a:rPr lang="en-US" sz="1400" dirty="0">
                <a:ea typeface="Calibri"/>
              </a:rPr>
              <a:t>°</a:t>
            </a:r>
            <a:r>
              <a:rPr lang="en-US" sz="1400" dirty="0" smtClean="0">
                <a:latin typeface="+mn-lt"/>
              </a:rPr>
              <a:t>C </a:t>
            </a:r>
            <a:r>
              <a:rPr lang="en-US" sz="1400" dirty="0">
                <a:latin typeface="+mn-lt"/>
              </a:rPr>
              <a:t>when </a:t>
            </a:r>
            <a:r>
              <a:rPr lang="en-US" sz="1400" dirty="0" smtClean="0">
                <a:latin typeface="+mn-lt"/>
              </a:rPr>
              <a:t>[Zn</a:t>
            </a:r>
            <a:r>
              <a:rPr lang="en-US" sz="1400" baseline="30000" dirty="0" smtClean="0">
                <a:latin typeface="+mn-lt"/>
              </a:rPr>
              <a:t>2+</a:t>
            </a:r>
            <a:r>
              <a:rPr lang="en-US" sz="1400" dirty="0" smtClean="0">
                <a:latin typeface="+mn-lt"/>
              </a:rPr>
              <a:t>] </a:t>
            </a:r>
            <a:r>
              <a:rPr lang="en-US" sz="1400" dirty="0">
                <a:latin typeface="+mn-lt"/>
              </a:rPr>
              <a:t>= 1.0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 and </a:t>
            </a:r>
            <a:r>
              <a:rPr lang="en-US" sz="1400" dirty="0" smtClean="0">
                <a:latin typeface="+mn-lt"/>
              </a:rPr>
              <a:t>P</a:t>
            </a:r>
            <a:r>
              <a:rPr lang="en-US" sz="1400" baseline="-25000" dirty="0" smtClean="0">
                <a:latin typeface="+mn-lt"/>
              </a:rPr>
              <a:t>H</a:t>
            </a:r>
            <a:r>
              <a:rPr lang="en-US" sz="1400" baseline="-50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= 1.0 </a:t>
            </a:r>
            <a:r>
              <a:rPr lang="en-US" sz="1400" dirty="0" err="1">
                <a:latin typeface="+mn-lt"/>
              </a:rPr>
              <a:t>atm</a:t>
            </a:r>
            <a:r>
              <a:rPr lang="en-US" sz="1400" dirty="0">
                <a:latin typeface="+mn-lt"/>
              </a:rPr>
              <a:t>, what </a:t>
            </a:r>
            <a:r>
              <a:rPr lang="en-US" sz="1400" dirty="0" smtClean="0">
                <a:latin typeface="+mn-lt"/>
              </a:rPr>
              <a:t>is the </a:t>
            </a:r>
            <a:r>
              <a:rPr lang="en-US" sz="1400" dirty="0">
                <a:latin typeface="+mn-lt"/>
              </a:rPr>
              <a:t>pH of the cathode solution?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1"/>
          <a:stretch/>
        </p:blipFill>
        <p:spPr>
          <a:xfrm>
            <a:off x="4636964" y="812176"/>
            <a:ext cx="4396710" cy="273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596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499" y="395289"/>
            <a:ext cx="8709269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801938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20.12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Calculating Concentrations in a Voltaic Cell</a:t>
            </a:r>
            <a:endParaRPr lang="en-US" altLang="en-US" b="1" i="1" dirty="0">
              <a:latin typeface="Arial" charset="0"/>
            </a:endParaRP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148053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799"/>
            <a:ext cx="0" cy="5743051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6047851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156445"/>
            <a:ext cx="8227035" cy="1129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lvl="0" indent="0" eaLnBrk="0" hangingPunct="0">
              <a:tabLst/>
              <a:defRPr/>
            </a:pPr>
            <a:r>
              <a:rPr lang="en-US" sz="1400" b="1" dirty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Solve</a:t>
            </a:r>
          </a:p>
          <a:p>
            <a:pPr marL="0" lvl="0" indent="0" eaLnBrk="0" hangingPunct="0"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The cell reaction is:			Zn(</a:t>
            </a:r>
            <a:r>
              <a:rPr lang="en-US" sz="1400" i="1" dirty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s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) + 2 H</a:t>
            </a:r>
            <a:r>
              <a:rPr lang="en-US" sz="1400" baseline="30000" dirty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+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(</a:t>
            </a:r>
            <a:r>
              <a:rPr lang="en-US" sz="1400" i="1" dirty="0" err="1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aq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)           Zn</a:t>
            </a:r>
            <a:r>
              <a:rPr lang="en-US" sz="1400" baseline="30000" dirty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2+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(</a:t>
            </a:r>
            <a:r>
              <a:rPr lang="en-US" sz="1400" i="1" dirty="0" err="1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aq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) + H</a:t>
            </a:r>
            <a:r>
              <a:rPr lang="en-US" sz="1400" baseline="-25000" dirty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2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(</a:t>
            </a:r>
            <a:r>
              <a:rPr lang="en-US" sz="1400" i="1" dirty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g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)</a:t>
            </a:r>
          </a:p>
          <a:p>
            <a:pPr marL="0" lvl="0" indent="0" eaLnBrk="0" hangingPunct="0">
              <a:tabLst/>
              <a:defRPr/>
            </a:pPr>
            <a:endParaRPr lang="en-US" sz="1400" dirty="0" smtClean="0">
              <a:solidFill>
                <a:srgbClr val="000000"/>
              </a:solidFill>
              <a:latin typeface="Times New Roman"/>
              <a:ea typeface="ＭＳ Ｐゴシック" pitchFamily="34" charset="-128"/>
            </a:endParaRPr>
          </a:p>
          <a:p>
            <a:pPr marL="0" lvl="0" indent="0" eaLnBrk="0" hangingPunct="0">
              <a:tabLst/>
              <a:defRPr/>
            </a:pP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The standard </a:t>
            </a:r>
            <a:r>
              <a:rPr lang="en-US" sz="1400" dirty="0" err="1" smtClean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emf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 is:			</a:t>
            </a:r>
            <a:r>
              <a:rPr lang="en-US" sz="1400" i="1" dirty="0" smtClean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 E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Calibri"/>
              </a:rPr>
              <a:t>°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 = </a:t>
            </a:r>
            <a:r>
              <a:rPr lang="en-US" sz="1400" i="1" dirty="0" err="1" smtClean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E</a:t>
            </a:r>
            <a:r>
              <a:rPr lang="en-US" sz="1400" dirty="0" err="1" smtClean="0">
                <a:solidFill>
                  <a:srgbClr val="000000"/>
                </a:solidFill>
                <a:latin typeface="Times New Roman"/>
                <a:ea typeface="Calibri"/>
              </a:rPr>
              <a:t>°</a:t>
            </a:r>
            <a:r>
              <a:rPr lang="en-US" sz="1400" baseline="-25000" dirty="0" err="1" smtClean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red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 (reduction) – </a:t>
            </a:r>
            <a:r>
              <a:rPr lang="en-US" sz="1400" i="1" dirty="0" err="1" smtClean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E</a:t>
            </a:r>
            <a:r>
              <a:rPr lang="en-US" sz="1400" dirty="0" err="1" smtClean="0">
                <a:solidFill>
                  <a:srgbClr val="000000"/>
                </a:solidFill>
                <a:latin typeface="Times New Roman"/>
                <a:ea typeface="Calibri"/>
              </a:rPr>
              <a:t>°</a:t>
            </a:r>
            <a:r>
              <a:rPr lang="en-US" sz="1400" baseline="-25000" dirty="0" err="1" smtClean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red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 (oxidation)</a:t>
            </a:r>
          </a:p>
          <a:p>
            <a:pPr marL="0" lvl="0" indent="0" eaLnBrk="0" hangingPunct="0">
              <a:tabLst>
                <a:tab pos="2290763" algn="l"/>
                <a:tab pos="3376613" algn="l"/>
              </a:tabLst>
              <a:defRPr/>
            </a:pP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		            = 0 V – (–0.76 V) = +0.76 V</a:t>
            </a:r>
          </a:p>
          <a:p>
            <a:pPr marL="0" lvl="0" indent="0" eaLnBrk="0" hangingPunct="0">
              <a:tabLst/>
              <a:defRPr/>
            </a:pPr>
            <a:endParaRPr lang="en-US" sz="1400" dirty="0" smtClean="0">
              <a:solidFill>
                <a:srgbClr val="000000"/>
              </a:solidFill>
              <a:latin typeface="Times New Roman"/>
              <a:ea typeface="ＭＳ Ｐゴシック" pitchFamily="34" charset="-128"/>
            </a:endParaRPr>
          </a:p>
          <a:p>
            <a:pPr marL="0" lvl="0" indent="0" eaLnBrk="0" hangingPunct="0">
              <a:tabLst/>
              <a:defRPr/>
            </a:pP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Because each Zn atom loses two electrons, 	</a:t>
            </a:r>
            <a:r>
              <a:rPr lang="en-US" sz="1400" i="1" dirty="0" smtClean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n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 = 2</a:t>
            </a: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Using </a:t>
            </a:r>
            <a:r>
              <a:rPr lang="en-US" sz="1400" dirty="0">
                <a:latin typeface="+mn-lt"/>
              </a:rPr>
              <a:t>Equation 20.18, we can solve for </a:t>
            </a:r>
            <a:r>
              <a:rPr lang="en-US" sz="1400" i="1" dirty="0">
                <a:latin typeface="+mn-lt"/>
              </a:rPr>
              <a:t>Q</a:t>
            </a:r>
            <a:r>
              <a:rPr lang="en-US" sz="1400" dirty="0" smtClean="0">
                <a:latin typeface="+mn-lt"/>
              </a:rPr>
              <a:t>:</a:t>
            </a: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i="1" dirty="0">
                <a:latin typeface="+mn-lt"/>
              </a:rPr>
              <a:t>Q</a:t>
            </a:r>
            <a:r>
              <a:rPr lang="en-US" sz="1400" dirty="0">
                <a:latin typeface="+mn-lt"/>
              </a:rPr>
              <a:t> has the form of the equilibrium constant for the reaction</a:t>
            </a:r>
            <a:r>
              <a:rPr lang="en-US" sz="1400" dirty="0" smtClean="0">
                <a:latin typeface="+mn-lt"/>
              </a:rPr>
              <a:t>:</a:t>
            </a: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Solving for </a:t>
            </a:r>
            <a:r>
              <a:rPr lang="en-US" sz="1400" dirty="0" smtClean="0">
                <a:latin typeface="+mn-lt"/>
              </a:rPr>
              <a:t>[H</a:t>
            </a:r>
            <a:r>
              <a:rPr lang="en-US" sz="1400" baseline="30000" dirty="0" smtClean="0"/>
              <a:t>+</a:t>
            </a:r>
            <a:r>
              <a:rPr lang="en-US" sz="1400" dirty="0" smtClean="0">
                <a:latin typeface="+mn-lt"/>
              </a:rPr>
              <a:t>], </a:t>
            </a:r>
            <a:r>
              <a:rPr lang="en-US" sz="1400" dirty="0">
                <a:latin typeface="+mn-lt"/>
              </a:rPr>
              <a:t>we have</a:t>
            </a:r>
            <a:r>
              <a:rPr lang="en-US" sz="1400" dirty="0" smtClean="0">
                <a:latin typeface="+mn-lt"/>
              </a:rPr>
              <a:t>:</a:t>
            </a: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Finally, we use </a:t>
            </a:r>
            <a:r>
              <a:rPr lang="en-US" sz="1400" dirty="0" smtClean="0">
                <a:latin typeface="+mn-lt"/>
              </a:rPr>
              <a:t>[H</a:t>
            </a:r>
            <a:r>
              <a:rPr lang="en-US" sz="1400" baseline="30000" dirty="0" smtClean="0"/>
              <a:t>+</a:t>
            </a:r>
            <a:r>
              <a:rPr lang="en-US" sz="1400" dirty="0" smtClean="0">
                <a:latin typeface="+mn-lt"/>
              </a:rPr>
              <a:t>] </a:t>
            </a:r>
            <a:r>
              <a:rPr lang="en-US" sz="1400" dirty="0">
                <a:latin typeface="+mn-lt"/>
              </a:rPr>
              <a:t>to calculate the pH of the cathode solution</a:t>
            </a:r>
            <a:r>
              <a:rPr lang="en-US" sz="1400" dirty="0" smtClean="0">
                <a:latin typeface="+mn-lt"/>
              </a:rPr>
              <a:t>.</a:t>
            </a:r>
          </a:p>
          <a:p>
            <a:pPr marL="0" indent="0" algn="ctr" eaLnBrk="0" hangingPunct="0">
              <a:defRPr/>
            </a:pPr>
            <a:endParaRPr lang="sv-SE" sz="1400" dirty="0" smtClean="0">
              <a:latin typeface="+mn-lt"/>
            </a:endParaRPr>
          </a:p>
          <a:p>
            <a:pPr marL="0" indent="0" algn="ctr" eaLnBrk="0" hangingPunct="0">
              <a:defRPr/>
            </a:pPr>
            <a:r>
              <a:rPr lang="sv-SE" sz="1400" dirty="0" smtClean="0">
                <a:latin typeface="+mn-lt"/>
              </a:rPr>
              <a:t>pH </a:t>
            </a:r>
            <a:r>
              <a:rPr lang="sv-SE" sz="1400" dirty="0">
                <a:latin typeface="+mn-lt"/>
              </a:rPr>
              <a:t>= log </a:t>
            </a:r>
            <a:r>
              <a:rPr lang="sv-SE" sz="1400" dirty="0" smtClean="0">
                <a:latin typeface="+mn-lt"/>
              </a:rPr>
              <a:t>[H</a:t>
            </a:r>
            <a:r>
              <a:rPr lang="sv-SE" sz="1400" baseline="30000" dirty="0" smtClean="0">
                <a:latin typeface="+mn-lt"/>
              </a:rPr>
              <a:t>+</a:t>
            </a:r>
            <a:r>
              <a:rPr lang="sv-SE" sz="1400" dirty="0" smtClean="0">
                <a:latin typeface="+mn-lt"/>
              </a:rPr>
              <a:t>] </a:t>
            </a:r>
            <a:r>
              <a:rPr lang="sv-SE" sz="1400" dirty="0">
                <a:latin typeface="+mn-lt"/>
              </a:rPr>
              <a:t>= </a:t>
            </a:r>
            <a:r>
              <a:rPr lang="sv-SE" sz="1400" dirty="0" smtClean="0">
                <a:latin typeface="+mn-lt"/>
              </a:rPr>
              <a:t>–log (6 × 10</a:t>
            </a:r>
            <a:r>
              <a:rPr lang="sv-SE" sz="1400" baseline="30000" dirty="0" smtClean="0">
                <a:latin typeface="+mn-lt"/>
              </a:rPr>
              <a:t>–6</a:t>
            </a:r>
            <a:r>
              <a:rPr lang="sv-SE" sz="1400" dirty="0" smtClean="0">
                <a:latin typeface="+mn-lt"/>
              </a:rPr>
              <a:t>) </a:t>
            </a:r>
            <a:r>
              <a:rPr lang="sv-SE" sz="1400" dirty="0">
                <a:latin typeface="+mn-lt"/>
              </a:rPr>
              <a:t>= 5.2</a:t>
            </a: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4" y="760554"/>
            <a:ext cx="8471634" cy="2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5309341" y="1491965"/>
            <a:ext cx="419100" cy="1047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973" y="2855221"/>
            <a:ext cx="2572735" cy="6517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340" y="3651596"/>
            <a:ext cx="2960564" cy="4702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990" y="4231054"/>
            <a:ext cx="2596409" cy="78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743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499" y="395289"/>
            <a:ext cx="8709269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801938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20.12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Calculating Concentrations in a Voltaic Cell</a:t>
            </a:r>
            <a:endParaRPr lang="en-US" altLang="en-US" b="1" i="1" dirty="0">
              <a:latin typeface="Arial" charset="0"/>
            </a:endParaRP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148053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799"/>
            <a:ext cx="0" cy="4043205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4348004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156444"/>
            <a:ext cx="8707680" cy="201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lvl="0" indent="0" eaLnBrk="0" hangingPunct="0">
              <a:tabLst/>
              <a:defRPr/>
            </a:pPr>
            <a:r>
              <a:rPr lang="en-US" sz="1400" b="1" dirty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Comment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 A voltaic cell whose cell reaction involves H</a:t>
            </a:r>
            <a:r>
              <a:rPr lang="en-US" sz="1400" baseline="30000" dirty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+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 can be used to measure [H</a:t>
            </a:r>
            <a:r>
              <a:rPr lang="en-US" sz="1400" baseline="300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+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] or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pH.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 A pH meter is a specially designed voltaic cell with a voltmeter calibrated to read pH directly. 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          </a:t>
            </a:r>
            <a:r>
              <a:rPr lang="en-US" sz="1400" dirty="0" smtClean="0">
                <a:solidFill>
                  <a:srgbClr val="00B0F0"/>
                </a:solidFill>
                <a:latin typeface="Times New Roman"/>
                <a:ea typeface="ＭＳ Ｐゴシック" pitchFamily="34" charset="-128"/>
              </a:rPr>
              <a:t>(</a:t>
            </a:r>
            <a:r>
              <a:rPr lang="en-US" sz="1400" dirty="0">
                <a:solidFill>
                  <a:srgbClr val="00B0F0"/>
                </a:solidFill>
                <a:latin typeface="Times New Roman"/>
                <a:ea typeface="ＭＳ Ｐゴシック" pitchFamily="34" charset="-128"/>
              </a:rPr>
              <a:t>Section 16.4)</a:t>
            </a: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</a:t>
            </a:r>
            <a:r>
              <a:rPr lang="en-US" sz="1600" b="1" dirty="0" smtClean="0">
                <a:solidFill>
                  <a:srgbClr val="3366FF"/>
                </a:solidFill>
              </a:rPr>
              <a:t>1</a:t>
            </a:r>
            <a:endParaRPr lang="en-US" sz="1600" b="1" dirty="0">
              <a:solidFill>
                <a:srgbClr val="3366FF"/>
              </a:solidFill>
            </a:endParaRPr>
          </a:p>
          <a:p>
            <a:pPr marL="0" indent="0" eaLnBrk="0" hangingPunct="0">
              <a:defRPr/>
            </a:pPr>
            <a:endParaRPr 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Consider </a:t>
            </a:r>
            <a:r>
              <a:rPr lang="en-US" sz="1400" dirty="0">
                <a:latin typeface="+mn-lt"/>
              </a:rPr>
              <a:t>a voltaic cell where the anode half-reaction </a:t>
            </a:r>
            <a:r>
              <a:rPr lang="en-US" sz="1400" dirty="0" smtClean="0">
                <a:latin typeface="+mn-lt"/>
              </a:rPr>
              <a:t>is Zn(</a:t>
            </a:r>
            <a:r>
              <a:rPr lang="en-US" sz="1400" i="1" dirty="0" smtClean="0">
                <a:latin typeface="+mn-lt"/>
              </a:rPr>
              <a:t>s</a:t>
            </a:r>
            <a:r>
              <a:rPr lang="en-US" sz="1400" dirty="0" smtClean="0">
                <a:latin typeface="+mn-lt"/>
              </a:rPr>
              <a:t>)           Zn</a:t>
            </a:r>
            <a:r>
              <a:rPr lang="en-US" sz="1400" baseline="30000" dirty="0" smtClean="0">
                <a:latin typeface="+mn-lt"/>
              </a:rPr>
              <a:t>2+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+ 2 </a:t>
            </a:r>
            <a:r>
              <a:rPr lang="pt-BR" sz="1400" dirty="0">
                <a:latin typeface="+mn-lt"/>
              </a:rPr>
              <a:t>e</a:t>
            </a:r>
            <a:r>
              <a:rPr lang="en-US" altLang="en-US" sz="1400" baseline="30000" dirty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and the cathode </a:t>
            </a:r>
            <a:r>
              <a:rPr lang="en-US" sz="1400" dirty="0" smtClean="0">
                <a:latin typeface="+mn-lt"/>
              </a:rPr>
              <a:t>half-reaction is Sn</a:t>
            </a:r>
            <a:r>
              <a:rPr lang="en-US" sz="1400" baseline="30000" dirty="0" smtClean="0">
                <a:latin typeface="+mn-lt"/>
              </a:rPr>
              <a:t>2+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+ 2 </a:t>
            </a:r>
            <a:r>
              <a:rPr lang="pt-BR" sz="1400" dirty="0">
                <a:latin typeface="+mn-lt"/>
              </a:rPr>
              <a:t>e</a:t>
            </a:r>
            <a:r>
              <a:rPr lang="en-US" altLang="en-US" sz="1400" baseline="30000" dirty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            </a:t>
            </a:r>
            <a:r>
              <a:rPr lang="en-US" sz="1400" dirty="0" err="1" smtClean="0">
                <a:latin typeface="+mn-lt"/>
              </a:rPr>
              <a:t>Sn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s</a:t>
            </a:r>
            <a:r>
              <a:rPr lang="en-US" sz="1400" dirty="0" smtClean="0">
                <a:latin typeface="+mn-lt"/>
              </a:rPr>
              <a:t>). </a:t>
            </a:r>
            <a:r>
              <a:rPr lang="en-US" sz="1400" dirty="0">
                <a:latin typeface="+mn-lt"/>
              </a:rPr>
              <a:t>What is the concentration </a:t>
            </a:r>
            <a:r>
              <a:rPr lang="en-US" sz="1400" dirty="0" smtClean="0">
                <a:latin typeface="+mn-lt"/>
              </a:rPr>
              <a:t>of Sn</a:t>
            </a:r>
            <a:r>
              <a:rPr lang="en-US" sz="1400" baseline="30000" dirty="0" smtClean="0">
                <a:latin typeface="+mn-lt"/>
              </a:rPr>
              <a:t>2</a:t>
            </a:r>
            <a:r>
              <a:rPr lang="en-US" sz="1400" baseline="30000" dirty="0">
                <a:latin typeface="+mn-lt"/>
              </a:rPr>
              <a:t>+</a:t>
            </a:r>
            <a:r>
              <a:rPr lang="en-US" sz="1400" dirty="0">
                <a:latin typeface="+mn-lt"/>
              </a:rPr>
              <a:t> if </a:t>
            </a:r>
            <a:r>
              <a:rPr lang="en-US" sz="1400" dirty="0" smtClean="0">
                <a:latin typeface="+mn-lt"/>
              </a:rPr>
              <a:t>Zn</a:t>
            </a:r>
            <a:r>
              <a:rPr lang="en-US" sz="1400" baseline="30000" dirty="0" smtClean="0">
                <a:latin typeface="+mn-lt"/>
              </a:rPr>
              <a:t>2+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is 2.5 </a:t>
            </a:r>
            <a:r>
              <a:rPr lang="en-US" sz="1400" dirty="0" smtClean="0">
                <a:latin typeface="+mn-lt"/>
              </a:rPr>
              <a:t>× 10</a:t>
            </a:r>
            <a:r>
              <a:rPr lang="en-US" sz="1400" baseline="30000" dirty="0" smtClean="0">
                <a:latin typeface="+mn-lt"/>
              </a:rPr>
              <a:t>–3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 and the cell </a:t>
            </a:r>
            <a:r>
              <a:rPr lang="en-US" sz="1400" dirty="0" err="1">
                <a:latin typeface="+mn-lt"/>
              </a:rPr>
              <a:t>emf</a:t>
            </a:r>
            <a:r>
              <a:rPr lang="en-US" sz="1400" dirty="0">
                <a:latin typeface="+mn-lt"/>
              </a:rPr>
              <a:t> is 0.660 V? </a:t>
            </a:r>
            <a:r>
              <a:rPr lang="en-US" sz="1400" dirty="0" smtClean="0">
                <a:latin typeface="+mn-lt"/>
              </a:rPr>
              <a:t>Use the </a:t>
            </a:r>
            <a:r>
              <a:rPr lang="en-US" sz="1400" dirty="0">
                <a:latin typeface="+mn-lt"/>
              </a:rPr>
              <a:t>reduction potentials in Appendix E that are reported </a:t>
            </a:r>
            <a:r>
              <a:rPr lang="en-US" sz="1400" dirty="0" smtClean="0">
                <a:latin typeface="+mn-lt"/>
              </a:rPr>
              <a:t>to three </a:t>
            </a:r>
            <a:r>
              <a:rPr lang="en-US" sz="1400" dirty="0">
                <a:latin typeface="+mn-lt"/>
              </a:rPr>
              <a:t>significant figures. </a:t>
            </a:r>
            <a:r>
              <a:rPr lang="en-US" sz="1400" b="1" dirty="0">
                <a:latin typeface="+mn-lt"/>
              </a:rPr>
              <a:t>(a) </a:t>
            </a:r>
            <a:r>
              <a:rPr lang="en-US" sz="1400" dirty="0">
                <a:latin typeface="+mn-lt"/>
              </a:rPr>
              <a:t>3.3 </a:t>
            </a:r>
            <a:r>
              <a:rPr lang="en-US" sz="1400" dirty="0" smtClean="0">
                <a:latin typeface="+mn-lt"/>
              </a:rPr>
              <a:t>× 10</a:t>
            </a:r>
            <a:r>
              <a:rPr lang="en-US" sz="1400" baseline="30000" dirty="0" smtClean="0">
                <a:latin typeface="+mn-lt"/>
              </a:rPr>
              <a:t>–2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i="1" dirty="0" smtClean="0">
                <a:latin typeface="+mn-lt"/>
              </a:rPr>
              <a:t>M</a:t>
            </a:r>
            <a:r>
              <a:rPr lang="en-US" sz="1400" dirty="0" smtClean="0">
                <a:latin typeface="+mn-lt"/>
              </a:rPr>
              <a:t>  </a:t>
            </a:r>
            <a:r>
              <a:rPr lang="en-US" sz="1400" b="1" dirty="0" smtClean="0">
                <a:latin typeface="+mn-lt"/>
              </a:rPr>
              <a:t>(</a:t>
            </a:r>
            <a:r>
              <a:rPr lang="en-US" sz="1400" b="1" dirty="0">
                <a:latin typeface="+mn-lt"/>
              </a:rPr>
              <a:t>b) </a:t>
            </a:r>
            <a:r>
              <a:rPr lang="en-US" sz="1400" dirty="0">
                <a:latin typeface="+mn-lt"/>
              </a:rPr>
              <a:t>1.9 </a:t>
            </a:r>
            <a:r>
              <a:rPr lang="en-US" sz="1400" dirty="0" smtClean="0">
                <a:latin typeface="+mn-lt"/>
              </a:rPr>
              <a:t>× 10</a:t>
            </a:r>
            <a:r>
              <a:rPr lang="en-US" sz="1400" baseline="30000" dirty="0" smtClean="0">
                <a:latin typeface="+mn-lt"/>
              </a:rPr>
              <a:t>–4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i="1" dirty="0" smtClean="0">
                <a:latin typeface="+mn-lt"/>
              </a:rPr>
              <a:t>M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b="1" dirty="0" smtClean="0">
                <a:latin typeface="+mn-lt"/>
              </a:rPr>
              <a:t>(</a:t>
            </a:r>
            <a:r>
              <a:rPr lang="en-US" sz="1400" b="1" dirty="0">
                <a:latin typeface="+mn-lt"/>
              </a:rPr>
              <a:t>c) </a:t>
            </a:r>
            <a:r>
              <a:rPr lang="en-US" sz="1400" dirty="0">
                <a:latin typeface="+mn-lt"/>
              </a:rPr>
              <a:t>9.0 </a:t>
            </a:r>
            <a:r>
              <a:rPr lang="en-US" sz="1400" dirty="0" smtClean="0">
                <a:latin typeface="+mn-lt"/>
              </a:rPr>
              <a:t>× 10</a:t>
            </a:r>
            <a:r>
              <a:rPr lang="en-US" sz="1400" baseline="30000" dirty="0">
                <a:latin typeface="+mn-lt"/>
              </a:rPr>
              <a:t>–3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 </a:t>
            </a:r>
            <a:r>
              <a:rPr lang="en-US" sz="1400" b="1" dirty="0">
                <a:latin typeface="+mn-lt"/>
              </a:rPr>
              <a:t>(d) </a:t>
            </a:r>
            <a:r>
              <a:rPr lang="en-US" sz="1400" dirty="0">
                <a:latin typeface="+mn-lt"/>
              </a:rPr>
              <a:t>6.9 </a:t>
            </a:r>
            <a:r>
              <a:rPr lang="en-US" sz="1400" dirty="0" smtClean="0">
                <a:latin typeface="+mn-lt"/>
              </a:rPr>
              <a:t>× 10</a:t>
            </a:r>
            <a:r>
              <a:rPr lang="en-US" sz="1400" baseline="30000" dirty="0" smtClean="0">
                <a:latin typeface="+mn-lt"/>
              </a:rPr>
              <a:t>–4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 </a:t>
            </a:r>
            <a:r>
              <a:rPr lang="en-US" sz="1400" b="1" dirty="0">
                <a:latin typeface="+mn-lt"/>
              </a:rPr>
              <a:t>(e) </a:t>
            </a:r>
            <a:r>
              <a:rPr lang="en-US" sz="1400" dirty="0">
                <a:latin typeface="+mn-lt"/>
              </a:rPr>
              <a:t>7.6 </a:t>
            </a:r>
            <a:r>
              <a:rPr lang="en-US" sz="1400" dirty="0" smtClean="0">
                <a:latin typeface="+mn-lt"/>
              </a:rPr>
              <a:t>× 10</a:t>
            </a:r>
            <a:r>
              <a:rPr lang="en-US" sz="1400" baseline="30000" dirty="0">
                <a:latin typeface="+mn-lt"/>
              </a:rPr>
              <a:t>–3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i="1" dirty="0">
                <a:latin typeface="+mn-lt"/>
              </a:rPr>
              <a:t>M</a:t>
            </a: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2</a:t>
            </a:r>
          </a:p>
          <a:p>
            <a:pPr marL="0" indent="0" eaLnBrk="0" hangingPunct="0">
              <a:defRPr/>
            </a:pPr>
            <a:endParaRPr 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What </a:t>
            </a:r>
            <a:r>
              <a:rPr lang="en-US" sz="1400" dirty="0">
                <a:latin typeface="+mn-lt"/>
              </a:rPr>
              <a:t>is the pH of the solution in the cathode half-cell </a:t>
            </a:r>
            <a:r>
              <a:rPr lang="en-US" sz="1400" dirty="0" smtClean="0">
                <a:latin typeface="+mn-lt"/>
              </a:rPr>
              <a:t>in Figure </a:t>
            </a:r>
            <a:r>
              <a:rPr lang="en-US" sz="1400" dirty="0">
                <a:latin typeface="+mn-lt"/>
              </a:rPr>
              <a:t>20.9 when </a:t>
            </a:r>
            <a:r>
              <a:rPr lang="en-US" sz="1400" i="1" dirty="0" smtClean="0">
                <a:latin typeface="+mn-lt"/>
              </a:rPr>
              <a:t>P</a:t>
            </a:r>
            <a:r>
              <a:rPr lang="en-US" sz="1400" baseline="-25000" dirty="0" smtClean="0">
                <a:latin typeface="+mn-lt"/>
              </a:rPr>
              <a:t>H</a:t>
            </a:r>
            <a:r>
              <a:rPr lang="en-US" sz="1400" baseline="-42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= 1.0 </a:t>
            </a:r>
            <a:r>
              <a:rPr lang="en-US" sz="1400" dirty="0" err="1">
                <a:latin typeface="+mn-lt"/>
              </a:rPr>
              <a:t>atm</a:t>
            </a:r>
            <a:r>
              <a:rPr lang="en-US" sz="1400" dirty="0">
                <a:latin typeface="+mn-lt"/>
              </a:rPr>
              <a:t>, [</a:t>
            </a:r>
            <a:r>
              <a:rPr lang="en-US" sz="1400" dirty="0" smtClean="0">
                <a:latin typeface="+mn-lt"/>
              </a:rPr>
              <a:t>Zn</a:t>
            </a:r>
            <a:r>
              <a:rPr lang="en-US" sz="1400" baseline="30000" dirty="0" smtClean="0">
                <a:latin typeface="+mn-lt"/>
              </a:rPr>
              <a:t>2+</a:t>
            </a:r>
            <a:r>
              <a:rPr lang="en-US" sz="1400" dirty="0" smtClean="0">
                <a:latin typeface="+mn-lt"/>
              </a:rPr>
              <a:t>] </a:t>
            </a:r>
            <a:r>
              <a:rPr lang="en-US" sz="1400" dirty="0">
                <a:latin typeface="+mn-lt"/>
              </a:rPr>
              <a:t>in the anode </a:t>
            </a:r>
            <a:r>
              <a:rPr lang="en-US" sz="1400" dirty="0" smtClean="0">
                <a:latin typeface="+mn-lt"/>
              </a:rPr>
              <a:t>half-cell is </a:t>
            </a:r>
            <a:r>
              <a:rPr lang="en-US" sz="1400" dirty="0">
                <a:latin typeface="+mn-lt"/>
              </a:rPr>
              <a:t>0.10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, and the cell </a:t>
            </a:r>
            <a:r>
              <a:rPr lang="en-US" sz="1400" dirty="0" err="1">
                <a:latin typeface="+mn-lt"/>
              </a:rPr>
              <a:t>emf</a:t>
            </a:r>
            <a:r>
              <a:rPr lang="en-US" sz="1400" dirty="0">
                <a:latin typeface="+mn-lt"/>
              </a:rPr>
              <a:t> is 0.542 V?</a:t>
            </a: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4" y="760554"/>
            <a:ext cx="8471634" cy="2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pic>
        <p:nvPicPr>
          <p:cNvPr id="10" name="Picture 9" descr="triple ring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060" y="1504606"/>
            <a:ext cx="352715" cy="895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4790337" y="2312581"/>
            <a:ext cx="419100" cy="1047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1546233" y="2535319"/>
            <a:ext cx="419100" cy="10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493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499" y="395289"/>
            <a:ext cx="8709269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801938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20.13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Determining pH Using a Concentration Cell</a:t>
            </a:r>
            <a:endParaRPr lang="en-US" altLang="en-US" b="1" i="1" dirty="0">
              <a:latin typeface="Arial" charset="0"/>
            </a:endParaRP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813823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799"/>
            <a:ext cx="0" cy="5766497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6071297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822215"/>
            <a:ext cx="8613897" cy="1129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altLang="en-US" sz="1600" b="1" dirty="0">
                <a:solidFill>
                  <a:srgbClr val="3366FF"/>
                </a:solidFill>
              </a:rPr>
              <a:t>Solution</a:t>
            </a:r>
            <a:endParaRPr lang="en-US" altLang="en-US" sz="1600" dirty="0">
              <a:solidFill>
                <a:schemeClr val="bg1"/>
              </a:solidFill>
            </a:endParaRPr>
          </a:p>
          <a:p>
            <a:pPr marL="283464" indent="-283464" eaLnBrk="0" hangingPunct="0">
              <a:defRPr/>
            </a:pPr>
            <a:endParaRPr lang="en-US" sz="1000" b="1" dirty="0" smtClean="0">
              <a:latin typeface="Times New Roman" pitchFamily="18" charset="0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Analyze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We are given the potential of a concentration cell and </a:t>
            </a:r>
            <a:r>
              <a:rPr lang="en-US" sz="1400" dirty="0" smtClean="0">
                <a:latin typeface="+mn-lt"/>
              </a:rPr>
              <a:t>the direction </a:t>
            </a:r>
            <a:r>
              <a:rPr lang="en-US" sz="1400" dirty="0">
                <a:latin typeface="+mn-lt"/>
              </a:rPr>
              <a:t>in which the current flows. We also have the </a:t>
            </a:r>
            <a:r>
              <a:rPr lang="en-US" sz="1400" dirty="0" smtClean="0">
                <a:latin typeface="+mn-lt"/>
              </a:rPr>
              <a:t>concentrations or </a:t>
            </a:r>
            <a:r>
              <a:rPr lang="en-US" sz="1400" dirty="0">
                <a:latin typeface="+mn-lt"/>
              </a:rPr>
              <a:t>partial pressures of all reactants and products except </a:t>
            </a:r>
            <a:r>
              <a:rPr lang="en-US" sz="1400" dirty="0" smtClean="0">
                <a:latin typeface="+mn-lt"/>
              </a:rPr>
              <a:t>for [H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] </a:t>
            </a:r>
            <a:r>
              <a:rPr lang="en-US" sz="1400" dirty="0">
                <a:latin typeface="+mn-lt"/>
              </a:rPr>
              <a:t>in half-cell 1, which is our unknown.</a:t>
            </a: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Plan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We can use the Nernst equation to determine </a:t>
            </a:r>
            <a:r>
              <a:rPr lang="en-US" sz="1400" i="1" dirty="0">
                <a:latin typeface="+mn-lt"/>
              </a:rPr>
              <a:t>Q</a:t>
            </a:r>
            <a:r>
              <a:rPr lang="en-US" sz="1400" dirty="0">
                <a:latin typeface="+mn-lt"/>
              </a:rPr>
              <a:t> and then </a:t>
            </a:r>
            <a:r>
              <a:rPr lang="en-US" sz="1400" dirty="0" smtClean="0">
                <a:latin typeface="+mn-lt"/>
              </a:rPr>
              <a:t>use </a:t>
            </a:r>
            <a:r>
              <a:rPr lang="en-US" sz="1400" i="1" dirty="0" smtClean="0">
                <a:latin typeface="+mn-lt"/>
              </a:rPr>
              <a:t>Q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to calculate the unknown concentration. Because this is a </a:t>
            </a:r>
            <a:r>
              <a:rPr lang="en-US" sz="1400" dirty="0" smtClean="0">
                <a:latin typeface="+mn-lt"/>
              </a:rPr>
              <a:t>concentration cell</a:t>
            </a:r>
            <a:r>
              <a:rPr lang="en-US" sz="1400" dirty="0">
                <a:latin typeface="+mn-lt"/>
              </a:rPr>
              <a:t>, </a:t>
            </a:r>
            <a:r>
              <a:rPr lang="en-US" sz="1400" i="1" dirty="0" err="1">
                <a:latin typeface="+mn-lt"/>
              </a:rPr>
              <a:t>E</a:t>
            </a:r>
            <a:r>
              <a:rPr lang="en-US" sz="1400" dirty="0" err="1">
                <a:latin typeface="+mn-lt"/>
                <a:ea typeface="Calibri"/>
              </a:rPr>
              <a:t>°</a:t>
            </a:r>
            <a:r>
              <a:rPr lang="en-US" sz="1400" baseline="-25000" dirty="0" err="1">
                <a:latin typeface="+mn-lt"/>
              </a:rPr>
              <a:t>cell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= 0 V</a:t>
            </a:r>
            <a:r>
              <a:rPr lang="en-US" sz="1400" dirty="0" smtClean="0">
                <a:latin typeface="+mn-lt"/>
              </a:rPr>
              <a:t>.</a:t>
            </a: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>
                <a:latin typeface="+mn-lt"/>
              </a:rPr>
              <a:t>Solve</a:t>
            </a:r>
          </a:p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Using the Nernst equation, we have:</a:t>
            </a: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4" y="760553"/>
            <a:ext cx="8530249" cy="106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A voltaic cell is constructed with two hydrogen electrodes. Electrode 1 has </a:t>
            </a:r>
            <a:r>
              <a:rPr lang="en-US" sz="1400" i="1" dirty="0" smtClean="0">
                <a:latin typeface="+mn-lt"/>
              </a:rPr>
              <a:t>P</a:t>
            </a:r>
            <a:r>
              <a:rPr lang="en-US" sz="1400" baseline="-25000" dirty="0" smtClean="0">
                <a:latin typeface="+mn-lt"/>
              </a:rPr>
              <a:t>H</a:t>
            </a:r>
            <a:r>
              <a:rPr lang="en-US" sz="1400" baseline="-42000" dirty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= 1.00 </a:t>
            </a:r>
            <a:r>
              <a:rPr lang="en-US" sz="1400" dirty="0" err="1">
                <a:latin typeface="+mn-lt"/>
              </a:rPr>
              <a:t>atm</a:t>
            </a:r>
            <a:r>
              <a:rPr lang="en-US" sz="1400" dirty="0">
                <a:latin typeface="+mn-lt"/>
              </a:rPr>
              <a:t> and an unknown concentration </a:t>
            </a:r>
            <a:r>
              <a:rPr lang="en-US" sz="1400" dirty="0" smtClean="0">
                <a:latin typeface="+mn-lt"/>
              </a:rPr>
              <a:t>of H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). </a:t>
            </a:r>
            <a:r>
              <a:rPr lang="en-US" sz="1400" dirty="0">
                <a:latin typeface="+mn-lt"/>
              </a:rPr>
              <a:t>Electrode 2 is a standard hydrogen electrode 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>
                <a:latin typeface="+mj-lt"/>
              </a:rPr>
              <a:t>P</a:t>
            </a:r>
            <a:r>
              <a:rPr lang="en-US" sz="1400" baseline="-25000" dirty="0">
                <a:latin typeface="+mj-lt"/>
              </a:rPr>
              <a:t>H</a:t>
            </a:r>
            <a:r>
              <a:rPr lang="en-US" sz="1400" baseline="-42000" dirty="0">
                <a:latin typeface="+mj-lt"/>
              </a:rPr>
              <a:t>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= 1.00 </a:t>
            </a:r>
            <a:r>
              <a:rPr lang="en-US" sz="1400" dirty="0" err="1">
                <a:latin typeface="+mn-lt"/>
              </a:rPr>
              <a:t>atm</a:t>
            </a:r>
            <a:r>
              <a:rPr lang="en-US" sz="1400" dirty="0">
                <a:latin typeface="+mn-lt"/>
              </a:rPr>
              <a:t>, </a:t>
            </a:r>
            <a:r>
              <a:rPr lang="en-US" sz="1400" dirty="0" smtClean="0">
                <a:latin typeface="+mn-lt"/>
              </a:rPr>
              <a:t>[H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] </a:t>
            </a:r>
            <a:r>
              <a:rPr lang="en-US" sz="1400" dirty="0">
                <a:latin typeface="+mn-lt"/>
              </a:rPr>
              <a:t>= 1.00 </a:t>
            </a:r>
            <a:r>
              <a:rPr lang="en-US" sz="1400" i="1" dirty="0" smtClean="0">
                <a:latin typeface="+mn-lt"/>
              </a:rPr>
              <a:t>M</a:t>
            </a:r>
            <a:r>
              <a:rPr lang="en-US" sz="1400" dirty="0" smtClean="0">
                <a:latin typeface="+mn-lt"/>
              </a:rPr>
              <a:t>). </a:t>
            </a:r>
            <a:r>
              <a:rPr lang="en-US" sz="1400" dirty="0">
                <a:latin typeface="+mn-lt"/>
              </a:rPr>
              <a:t>At 298 K the measured cell </a:t>
            </a:r>
            <a:r>
              <a:rPr lang="en-US" sz="1400" dirty="0" smtClean="0">
                <a:latin typeface="+mn-lt"/>
              </a:rPr>
              <a:t>potential is </a:t>
            </a:r>
            <a:r>
              <a:rPr lang="en-US" sz="1400" dirty="0">
                <a:latin typeface="+mn-lt"/>
              </a:rPr>
              <a:t>0.211 V, and the electrical current is observed to flow from electrode 1 through the external circuit to electrode 2. What is </a:t>
            </a:r>
            <a:r>
              <a:rPr lang="en-US" sz="1400" dirty="0" smtClean="0">
                <a:latin typeface="+mn-lt"/>
              </a:rPr>
              <a:t>the pH </a:t>
            </a:r>
            <a:r>
              <a:rPr lang="en-US" sz="1400" dirty="0">
                <a:latin typeface="+mn-lt"/>
              </a:rPr>
              <a:t>of the solution at electrode 1?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812" y="4372706"/>
            <a:ext cx="3541834" cy="133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075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499" y="395289"/>
            <a:ext cx="8709269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801938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20.13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Determining pH Using a Concentration Cell</a:t>
            </a:r>
            <a:endParaRPr lang="en-US" altLang="en-US" b="1" i="1" dirty="0">
              <a:latin typeface="Arial" charset="0"/>
            </a:endParaRP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170315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799"/>
            <a:ext cx="0" cy="5766497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6071297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178707"/>
            <a:ext cx="8613897" cy="1129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Because </a:t>
            </a:r>
            <a:r>
              <a:rPr lang="en-US" sz="1400" dirty="0">
                <a:latin typeface="+mn-lt"/>
              </a:rPr>
              <a:t>electrons flow from electrode 1 to electrode 2, </a:t>
            </a:r>
            <a:r>
              <a:rPr lang="en-US" sz="1400" dirty="0" smtClean="0">
                <a:latin typeface="+mn-lt"/>
              </a:rPr>
              <a:t>electrode 1 </a:t>
            </a:r>
            <a:r>
              <a:rPr lang="en-US" sz="1400" dirty="0">
                <a:latin typeface="+mn-lt"/>
              </a:rPr>
              <a:t>is the anode of the cell and electrode 2 is the cathode</a:t>
            </a:r>
            <a:r>
              <a:rPr lang="en-US" sz="1400" dirty="0" smtClean="0">
                <a:latin typeface="+mn-lt"/>
              </a:rPr>
              <a:t>. The </a:t>
            </a:r>
            <a:r>
              <a:rPr lang="en-US" sz="1400" dirty="0">
                <a:latin typeface="+mn-lt"/>
              </a:rPr>
              <a:t>electrode reactions are therefore as follows, with </a:t>
            </a:r>
            <a:r>
              <a:rPr lang="en-US" sz="1400" dirty="0" smtClean="0">
                <a:latin typeface="+mn-lt"/>
              </a:rPr>
              <a:t>the concentration </a:t>
            </a:r>
            <a:r>
              <a:rPr lang="en-US" sz="1400" dirty="0">
                <a:latin typeface="+mn-lt"/>
              </a:rPr>
              <a:t>of 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in electrode 1 represented with </a:t>
            </a:r>
            <a:r>
              <a:rPr lang="en-US" sz="1400" dirty="0" smtClean="0">
                <a:latin typeface="+mn-lt"/>
              </a:rPr>
              <a:t>the unknown </a:t>
            </a:r>
            <a:r>
              <a:rPr lang="en-US" sz="1400" i="1" dirty="0">
                <a:latin typeface="+mn-lt"/>
              </a:rPr>
              <a:t>x</a:t>
            </a:r>
            <a:r>
              <a:rPr lang="en-US" sz="1400" dirty="0" smtClean="0">
                <a:latin typeface="+mn-lt"/>
              </a:rPr>
              <a:t>:</a:t>
            </a: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Thus</a:t>
            </a:r>
            <a:r>
              <a:rPr lang="en-US" sz="1400" dirty="0" smtClean="0">
                <a:latin typeface="+mn-lt"/>
              </a:rPr>
              <a:t>,</a:t>
            </a: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At electrode 1, therefore, the pH of the solution is: pH = </a:t>
            </a:r>
            <a:r>
              <a:rPr lang="en-US" sz="1400" dirty="0" smtClean="0">
                <a:latin typeface="+mn-lt"/>
              </a:rPr>
              <a:t>–log[H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] </a:t>
            </a:r>
            <a:r>
              <a:rPr lang="en-US" sz="1400" dirty="0">
                <a:latin typeface="+mn-lt"/>
              </a:rPr>
              <a:t>= </a:t>
            </a:r>
            <a:r>
              <a:rPr lang="en-US" sz="1400" dirty="0" smtClean="0">
                <a:latin typeface="+mn-lt"/>
              </a:rPr>
              <a:t>–log(2.7 × 10</a:t>
            </a:r>
            <a:r>
              <a:rPr lang="en-US" sz="1400" baseline="30000" dirty="0" smtClean="0">
                <a:latin typeface="+mn-lt"/>
              </a:rPr>
              <a:t>–4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= </a:t>
            </a:r>
            <a:r>
              <a:rPr lang="en-US" sz="1400" dirty="0" smtClean="0">
                <a:latin typeface="+mn-lt"/>
              </a:rPr>
              <a:t>3.57</a:t>
            </a: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>
                <a:latin typeface="+mn-lt"/>
              </a:rPr>
              <a:t>Comment</a:t>
            </a:r>
            <a:r>
              <a:rPr lang="en-US" sz="1400" dirty="0">
                <a:latin typeface="+mn-lt"/>
              </a:rPr>
              <a:t> The concentration of 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at electrode 1 is lower than </a:t>
            </a:r>
            <a:r>
              <a:rPr lang="en-US" sz="1400" dirty="0" smtClean="0">
                <a:latin typeface="+mn-lt"/>
              </a:rPr>
              <a:t>that in </a:t>
            </a:r>
            <a:r>
              <a:rPr lang="en-US" sz="1400" dirty="0">
                <a:latin typeface="+mn-lt"/>
              </a:rPr>
              <a:t>electrode 2, which is why electrode 1 is the anode of the cell</a:t>
            </a:r>
            <a:r>
              <a:rPr lang="en-US" sz="1400" dirty="0" smtClean="0">
                <a:latin typeface="+mn-lt"/>
              </a:rPr>
              <a:t>:   The </a:t>
            </a:r>
            <a:r>
              <a:rPr lang="en-US" sz="1400" dirty="0">
                <a:latin typeface="+mn-lt"/>
              </a:rPr>
              <a:t>oxidation of 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to 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increases </a:t>
            </a:r>
            <a:r>
              <a:rPr lang="en-US" sz="1400" dirty="0" smtClean="0">
                <a:latin typeface="+mn-lt"/>
              </a:rPr>
              <a:t>[H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] </a:t>
            </a:r>
            <a:r>
              <a:rPr lang="en-US" sz="1400" dirty="0">
                <a:latin typeface="+mn-lt"/>
              </a:rPr>
              <a:t>at electrode 1.</a:t>
            </a: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4" y="760553"/>
            <a:ext cx="8530249" cy="36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508" y="2003735"/>
            <a:ext cx="5004533" cy="7530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518" y="3328723"/>
            <a:ext cx="2992559" cy="141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650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391838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5" y="1402724"/>
            <a:ext cx="8723313" cy="99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altLang="en-US" sz="1400" dirty="0">
                <a:latin typeface="+mn-lt"/>
                <a:cs typeface="Arial" pitchFamily="34" charset="0"/>
              </a:rPr>
              <a:t>We then balance the charge by adding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electrons to </a:t>
            </a:r>
            <a:r>
              <a:rPr lang="en-US" altLang="en-US" sz="1400" dirty="0">
                <a:latin typeface="+mn-lt"/>
                <a:cs typeface="Arial" pitchFamily="34" charset="0"/>
              </a:rPr>
              <a:t>the left side of the equation so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that the </a:t>
            </a:r>
            <a:r>
              <a:rPr lang="en-US" altLang="en-US" sz="1400" dirty="0">
                <a:latin typeface="+mn-lt"/>
                <a:cs typeface="Arial" pitchFamily="34" charset="0"/>
              </a:rPr>
              <a:t>total charge is the same on the two sides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:</a:t>
            </a: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  <a:cs typeface="Arial" pitchFamily="34" charset="0"/>
            </a:endParaRPr>
          </a:p>
          <a:p>
            <a:pPr marL="0" indent="0" algn="ctr" eaLnBrk="0" hangingPunct="0">
              <a:defRPr/>
            </a:pPr>
            <a:r>
              <a:rPr lang="pt-BR" altLang="en-US" sz="1400" dirty="0">
                <a:latin typeface="+mn-lt"/>
                <a:cs typeface="Arial" pitchFamily="34" charset="0"/>
              </a:rPr>
              <a:t>6 </a:t>
            </a:r>
            <a:r>
              <a:rPr lang="pt-BR" altLang="en-US" sz="1400" dirty="0" smtClean="0">
                <a:latin typeface="+mn-lt"/>
                <a:cs typeface="Arial" pitchFamily="34" charset="0"/>
              </a:rPr>
              <a:t>e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pt-BR" altLang="en-US" sz="1400" dirty="0" smtClean="0">
                <a:latin typeface="+mn-lt"/>
                <a:cs typeface="Arial" pitchFamily="34" charset="0"/>
              </a:rPr>
              <a:t> </a:t>
            </a:r>
            <a:r>
              <a:rPr lang="pt-BR" altLang="en-US" sz="1400" dirty="0">
                <a:latin typeface="+mn-lt"/>
                <a:cs typeface="Arial" pitchFamily="34" charset="0"/>
              </a:rPr>
              <a:t>+ 14 </a:t>
            </a:r>
            <a:r>
              <a:rPr lang="pt-BR" altLang="en-US" sz="1400" dirty="0" smtClean="0">
                <a:latin typeface="+mn-lt"/>
                <a:cs typeface="Arial" pitchFamily="34" charset="0"/>
              </a:rPr>
              <a:t>H</a:t>
            </a:r>
            <a:r>
              <a:rPr lang="pt-BR" altLang="en-US" sz="1400" baseline="30000" dirty="0" smtClean="0">
                <a:latin typeface="+mn-lt"/>
                <a:cs typeface="Arial" pitchFamily="34" charset="0"/>
              </a:rPr>
              <a:t>+</a:t>
            </a:r>
            <a:r>
              <a:rPr lang="pt-BR" altLang="en-US" sz="1400" dirty="0" smtClean="0">
                <a:latin typeface="+mn-lt"/>
                <a:cs typeface="Arial" pitchFamily="34" charset="0"/>
              </a:rPr>
              <a:t>(</a:t>
            </a:r>
            <a:r>
              <a:rPr lang="pt-BR" altLang="en-US" sz="1400" i="1" dirty="0" smtClean="0">
                <a:latin typeface="+mn-lt"/>
                <a:cs typeface="Arial" pitchFamily="34" charset="0"/>
              </a:rPr>
              <a:t>aq</a:t>
            </a:r>
            <a:r>
              <a:rPr lang="pt-BR" altLang="en-US" sz="1400" dirty="0" smtClean="0">
                <a:latin typeface="+mn-lt"/>
                <a:cs typeface="Arial" pitchFamily="34" charset="0"/>
              </a:rPr>
              <a:t>) </a:t>
            </a:r>
            <a:r>
              <a:rPr lang="pt-BR" altLang="en-US" sz="1400" dirty="0">
                <a:latin typeface="+mn-lt"/>
                <a:cs typeface="Arial" pitchFamily="34" charset="0"/>
              </a:rPr>
              <a:t>+ </a:t>
            </a:r>
            <a:r>
              <a:rPr lang="en-US" sz="1400" dirty="0">
                <a:latin typeface="+mn-lt"/>
              </a:rPr>
              <a:t>Cr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O</a:t>
            </a:r>
            <a:r>
              <a:rPr lang="en-US" sz="1400" baseline="-25000" dirty="0">
                <a:latin typeface="+mn-lt"/>
              </a:rPr>
              <a:t>7</a:t>
            </a:r>
            <a:r>
              <a:rPr lang="en-US" sz="1400" baseline="30000" dirty="0">
                <a:latin typeface="+mn-lt"/>
              </a:rPr>
              <a:t>2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pt-BR" altLang="en-US" sz="1400" dirty="0" smtClean="0">
                <a:latin typeface="+mn-lt"/>
                <a:cs typeface="Arial" pitchFamily="34" charset="0"/>
              </a:rPr>
              <a:t>(</a:t>
            </a:r>
            <a:r>
              <a:rPr lang="pt-BR" altLang="en-US" sz="1400" i="1" dirty="0" smtClean="0">
                <a:latin typeface="+mn-lt"/>
                <a:cs typeface="Arial" pitchFamily="34" charset="0"/>
              </a:rPr>
              <a:t>aq</a:t>
            </a:r>
            <a:r>
              <a:rPr lang="pt-BR" altLang="en-US" sz="1400" dirty="0" smtClean="0">
                <a:latin typeface="+mn-lt"/>
                <a:cs typeface="Arial" pitchFamily="34" charset="0"/>
              </a:rPr>
              <a:t>)           2 Cr</a:t>
            </a:r>
            <a:r>
              <a:rPr lang="en-US" altLang="en-US" sz="1400" baseline="30000" dirty="0">
                <a:latin typeface="+mn-lt"/>
              </a:rPr>
              <a:t>3</a:t>
            </a:r>
            <a:r>
              <a:rPr lang="en-US" altLang="en-US" sz="1400" baseline="30000" dirty="0" smtClean="0">
                <a:latin typeface="+mn-lt"/>
              </a:rPr>
              <a:t>+</a:t>
            </a:r>
            <a:r>
              <a:rPr lang="pt-BR" altLang="en-US" sz="1400" dirty="0" smtClean="0">
                <a:latin typeface="+mn-lt"/>
                <a:cs typeface="Arial" pitchFamily="34" charset="0"/>
              </a:rPr>
              <a:t>(</a:t>
            </a:r>
            <a:r>
              <a:rPr lang="pt-BR" altLang="en-US" sz="1400" i="1" dirty="0" smtClean="0">
                <a:latin typeface="+mn-lt"/>
                <a:cs typeface="Arial" pitchFamily="34" charset="0"/>
              </a:rPr>
              <a:t>aq</a:t>
            </a:r>
            <a:r>
              <a:rPr lang="pt-BR" altLang="en-US" sz="1400" dirty="0" smtClean="0">
                <a:latin typeface="+mn-lt"/>
                <a:cs typeface="Arial" pitchFamily="34" charset="0"/>
              </a:rPr>
              <a:t>) </a:t>
            </a:r>
            <a:r>
              <a:rPr lang="pt-BR" altLang="en-US" sz="1400" dirty="0">
                <a:latin typeface="+mn-lt"/>
                <a:cs typeface="Arial" pitchFamily="34" charset="0"/>
              </a:rPr>
              <a:t>+ 7 </a:t>
            </a:r>
            <a:r>
              <a:rPr lang="pt-BR" altLang="en-US" sz="1400" dirty="0" smtClean="0">
                <a:latin typeface="+mn-lt"/>
                <a:cs typeface="Arial" pitchFamily="34" charset="0"/>
              </a:rPr>
              <a:t>H</a:t>
            </a:r>
            <a:r>
              <a:rPr lang="pt-BR" altLang="en-US" sz="1400" baseline="-25000" dirty="0" smtClean="0">
                <a:latin typeface="+mn-lt"/>
                <a:cs typeface="Arial" pitchFamily="34" charset="0"/>
              </a:rPr>
              <a:t>2</a:t>
            </a:r>
            <a:r>
              <a:rPr lang="pt-BR" altLang="en-US" sz="1400" dirty="0" smtClean="0">
                <a:latin typeface="+mn-lt"/>
                <a:cs typeface="Arial" pitchFamily="34" charset="0"/>
              </a:rPr>
              <a:t>O(</a:t>
            </a:r>
            <a:r>
              <a:rPr lang="pt-BR" altLang="en-US" sz="1400" i="1" dirty="0" smtClean="0">
                <a:latin typeface="+mn-lt"/>
                <a:cs typeface="Arial" pitchFamily="34" charset="0"/>
              </a:rPr>
              <a:t>l</a:t>
            </a:r>
            <a:r>
              <a:rPr lang="pt-BR" altLang="en-US" sz="1400" dirty="0" smtClean="0">
                <a:latin typeface="+mn-lt"/>
                <a:cs typeface="Arial" pitchFamily="34" charset="0"/>
              </a:rPr>
              <a:t>)</a:t>
            </a:r>
            <a:endParaRPr lang="en-US" altLang="en-US" sz="1400" dirty="0" smtClean="0">
              <a:latin typeface="+mn-lt"/>
              <a:cs typeface="Arial" pitchFamily="34" charset="0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  <a:cs typeface="Arial" pitchFamily="34" charset="0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  <a:cs typeface="Arial" pitchFamily="34" charset="0"/>
              </a:rPr>
              <a:t>We </a:t>
            </a:r>
            <a:r>
              <a:rPr lang="en-US" altLang="en-US" sz="1400" dirty="0">
                <a:latin typeface="+mn-lt"/>
                <a:cs typeface="Arial" pitchFamily="34" charset="0"/>
              </a:rPr>
              <a:t>can check this result by looking at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the oxidation </a:t>
            </a:r>
            <a:r>
              <a:rPr lang="en-US" altLang="en-US" sz="1400" dirty="0">
                <a:latin typeface="+mn-lt"/>
                <a:cs typeface="Arial" pitchFamily="34" charset="0"/>
              </a:rPr>
              <a:t>state changes. Each chromium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atom goes </a:t>
            </a:r>
            <a:r>
              <a:rPr lang="en-US" altLang="en-US" sz="1400" dirty="0">
                <a:latin typeface="+mn-lt"/>
                <a:cs typeface="Arial" pitchFamily="34" charset="0"/>
              </a:rPr>
              <a:t>from +6 to +3, gaining three electrons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; therefore</a:t>
            </a:r>
            <a:r>
              <a:rPr lang="en-US" altLang="en-US" sz="1400" dirty="0">
                <a:latin typeface="+mn-lt"/>
                <a:cs typeface="Arial" pitchFamily="34" charset="0"/>
              </a:rPr>
              <a:t>, the two Cr atoms in </a:t>
            </a:r>
            <a:r>
              <a:rPr lang="en-US" sz="1400" dirty="0">
                <a:latin typeface="+mn-lt"/>
              </a:rPr>
              <a:t>Cr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O</a:t>
            </a:r>
            <a:r>
              <a:rPr lang="en-US" sz="1400" baseline="-25000" dirty="0">
                <a:latin typeface="+mn-lt"/>
              </a:rPr>
              <a:t>7</a:t>
            </a:r>
            <a:r>
              <a:rPr lang="en-US" sz="1400" baseline="30000" dirty="0">
                <a:latin typeface="+mn-lt"/>
              </a:rPr>
              <a:t>2–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 </a:t>
            </a:r>
            <a:r>
              <a:rPr lang="en-US" altLang="en-US" sz="1400" dirty="0">
                <a:latin typeface="+mn-lt"/>
                <a:cs typeface="Arial" pitchFamily="34" charset="0"/>
              </a:rPr>
              <a:t>gain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six electrons</a:t>
            </a:r>
            <a:r>
              <a:rPr lang="en-US" altLang="en-US" sz="1400" dirty="0">
                <a:latin typeface="+mn-lt"/>
                <a:cs typeface="Arial" pitchFamily="34" charset="0"/>
              </a:rPr>
              <a:t>, in agreement with our half-reaction.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  <a:cs typeface="Arial" pitchFamily="34" charset="0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  <a:cs typeface="Arial" pitchFamily="34" charset="0"/>
              </a:rPr>
              <a:t>In </a:t>
            </a:r>
            <a:r>
              <a:rPr lang="en-US" altLang="en-US" sz="1400" dirty="0">
                <a:latin typeface="+mn-lt"/>
                <a:cs typeface="Arial" pitchFamily="34" charset="0"/>
              </a:rPr>
              <a:t>the second half-reaction, two </a:t>
            </a:r>
            <a:r>
              <a:rPr lang="en-US" altLang="en-US" sz="1400" dirty="0" err="1" smtClean="0">
                <a:latin typeface="+mn-lt"/>
                <a:cs typeface="Arial" pitchFamily="34" charset="0"/>
              </a:rPr>
              <a:t>Cl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 are required </a:t>
            </a:r>
            <a:r>
              <a:rPr lang="en-US" altLang="en-US" sz="1400" dirty="0">
                <a:latin typeface="+mn-lt"/>
                <a:cs typeface="Arial" pitchFamily="34" charset="0"/>
              </a:rPr>
              <a:t>to balance one </a:t>
            </a:r>
            <a:r>
              <a:rPr lang="en-US" altLang="en-US" sz="1400" dirty="0" err="1" smtClean="0">
                <a:latin typeface="+mn-lt"/>
                <a:cs typeface="Arial" pitchFamily="34" charset="0"/>
              </a:rPr>
              <a:t>Cl</a:t>
            </a:r>
            <a:r>
              <a:rPr lang="pt-BR" altLang="en-US" sz="1400" baseline="-25000" dirty="0" smtClean="0">
                <a:latin typeface="+mn-lt"/>
                <a:cs typeface="Arial" pitchFamily="34" charset="0"/>
              </a:rPr>
              <a:t>2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: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  <a:cs typeface="Arial" pitchFamily="34" charset="0"/>
            </a:endParaRPr>
          </a:p>
          <a:p>
            <a:pPr marL="0" indent="0" algn="ctr" eaLnBrk="0" hangingPunct="0">
              <a:defRPr/>
            </a:pPr>
            <a:r>
              <a:rPr lang="en-US" altLang="en-US" sz="1400" dirty="0">
                <a:latin typeface="+mn-lt"/>
                <a:cs typeface="Arial" pitchFamily="34" charset="0"/>
              </a:rPr>
              <a:t>2 </a:t>
            </a:r>
            <a:r>
              <a:rPr lang="en-US" altLang="en-US" sz="1400" dirty="0" err="1" smtClean="0">
                <a:latin typeface="+mn-lt"/>
                <a:cs typeface="Arial" pitchFamily="34" charset="0"/>
              </a:rPr>
              <a:t>Cl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(</a:t>
            </a:r>
            <a:r>
              <a:rPr lang="en-US" altLang="en-US" sz="1400" i="1" dirty="0" err="1" smtClean="0">
                <a:latin typeface="+mn-lt"/>
                <a:cs typeface="Arial" pitchFamily="34" charset="0"/>
              </a:rPr>
              <a:t>aq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)           </a:t>
            </a:r>
            <a:r>
              <a:rPr lang="en-US" altLang="en-US" sz="1400" dirty="0" err="1" smtClean="0">
                <a:latin typeface="+mn-lt"/>
                <a:cs typeface="Arial" pitchFamily="34" charset="0"/>
              </a:rPr>
              <a:t>Cl</a:t>
            </a:r>
            <a:r>
              <a:rPr lang="pt-BR" altLang="en-US" sz="1400" baseline="-25000" dirty="0" smtClean="0">
                <a:latin typeface="+mn-lt"/>
                <a:cs typeface="Arial" pitchFamily="34" charset="0"/>
              </a:rPr>
              <a:t>2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(</a:t>
            </a:r>
            <a:r>
              <a:rPr lang="en-US" altLang="en-US" sz="1400" i="1" dirty="0" smtClean="0">
                <a:latin typeface="+mn-lt"/>
                <a:cs typeface="Arial" pitchFamily="34" charset="0"/>
              </a:rPr>
              <a:t>g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)</a:t>
            </a:r>
            <a:endParaRPr lang="en-US" altLang="en-US" sz="1400" dirty="0">
              <a:latin typeface="+mn-lt"/>
              <a:cs typeface="Arial" pitchFamily="34" charset="0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  <a:cs typeface="Arial" pitchFamily="34" charset="0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  <a:cs typeface="Arial" pitchFamily="34" charset="0"/>
              </a:rPr>
              <a:t>We </a:t>
            </a:r>
            <a:r>
              <a:rPr lang="en-US" altLang="en-US" sz="1400" dirty="0">
                <a:latin typeface="+mn-lt"/>
                <a:cs typeface="Arial" pitchFamily="34" charset="0"/>
              </a:rPr>
              <a:t>add two electrons to the right side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to attain </a:t>
            </a:r>
            <a:r>
              <a:rPr lang="en-US" altLang="en-US" sz="1400" dirty="0">
                <a:latin typeface="+mn-lt"/>
                <a:cs typeface="Arial" pitchFamily="34" charset="0"/>
              </a:rPr>
              <a:t>charge balance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:</a:t>
            </a: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  <a:cs typeface="Arial" pitchFamily="34" charset="0"/>
            </a:endParaRPr>
          </a:p>
          <a:p>
            <a:pPr marL="0" indent="0" algn="ctr" eaLnBrk="0" hangingPunct="0">
              <a:defRPr/>
            </a:pPr>
            <a:r>
              <a:rPr lang="en-US" altLang="en-US" sz="1400" dirty="0">
                <a:latin typeface="+mn-lt"/>
                <a:cs typeface="Arial" pitchFamily="34" charset="0"/>
              </a:rPr>
              <a:t>2 </a:t>
            </a:r>
            <a:r>
              <a:rPr lang="en-US" altLang="en-US" sz="1400" dirty="0" err="1" smtClean="0">
                <a:latin typeface="+mn-lt"/>
                <a:cs typeface="Arial" pitchFamily="34" charset="0"/>
              </a:rPr>
              <a:t>Cl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>
                <a:latin typeface="+mn-lt"/>
                <a:cs typeface="Arial" pitchFamily="34" charset="0"/>
              </a:rPr>
              <a:t>(</a:t>
            </a:r>
            <a:r>
              <a:rPr lang="en-US" altLang="en-US" sz="1400" i="1" dirty="0" err="1" smtClean="0">
                <a:latin typeface="+mn-lt"/>
                <a:cs typeface="Arial" pitchFamily="34" charset="0"/>
              </a:rPr>
              <a:t>aq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)           </a:t>
            </a:r>
            <a:r>
              <a:rPr lang="en-US" altLang="en-US" sz="1400" dirty="0" err="1" smtClean="0">
                <a:latin typeface="+mn-lt"/>
                <a:cs typeface="Arial" pitchFamily="34" charset="0"/>
              </a:rPr>
              <a:t>Cl</a:t>
            </a:r>
            <a:r>
              <a:rPr lang="pt-BR" altLang="en-US" sz="1400" baseline="-25000" dirty="0" smtClean="0">
                <a:latin typeface="+mn-lt"/>
                <a:cs typeface="Arial" pitchFamily="34" charset="0"/>
              </a:rPr>
              <a:t>2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(</a:t>
            </a:r>
            <a:r>
              <a:rPr lang="en-US" altLang="en-US" sz="1400" i="1" dirty="0" smtClean="0">
                <a:latin typeface="+mn-lt"/>
                <a:cs typeface="Arial" pitchFamily="34" charset="0"/>
              </a:rPr>
              <a:t>g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) </a:t>
            </a:r>
            <a:r>
              <a:rPr lang="en-US" altLang="en-US" sz="1400" dirty="0">
                <a:latin typeface="+mn-lt"/>
                <a:cs typeface="Arial" pitchFamily="34" charset="0"/>
              </a:rPr>
              <a:t>+ 2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e</a:t>
            </a:r>
            <a:r>
              <a:rPr lang="en-US" sz="1400" baseline="30000" dirty="0" smtClean="0">
                <a:latin typeface="+mn-lt"/>
              </a:rPr>
              <a:t>–</a:t>
            </a:r>
            <a:endParaRPr lang="en-US" altLang="en-US" sz="1400" dirty="0" smtClean="0">
              <a:latin typeface="+mn-lt"/>
              <a:cs typeface="Arial" pitchFamily="34" charset="0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  <a:cs typeface="Arial" pitchFamily="34" charset="0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  <a:cs typeface="Arial" pitchFamily="34" charset="0"/>
              </a:rPr>
              <a:t>This </a:t>
            </a:r>
            <a:r>
              <a:rPr lang="en-US" altLang="en-US" sz="1400" dirty="0">
                <a:latin typeface="+mn-lt"/>
                <a:cs typeface="Arial" pitchFamily="34" charset="0"/>
              </a:rPr>
              <a:t>result agrees with the oxidation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state changes</a:t>
            </a:r>
            <a:r>
              <a:rPr lang="en-US" altLang="en-US" sz="1400" dirty="0">
                <a:latin typeface="+mn-lt"/>
                <a:cs typeface="Arial" pitchFamily="34" charset="0"/>
              </a:rPr>
              <a:t>. Each chlorine atom goes from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–1 to </a:t>
            </a:r>
            <a:r>
              <a:rPr lang="en-US" altLang="en-US" sz="1400" dirty="0">
                <a:latin typeface="+mn-lt"/>
                <a:cs typeface="Arial" pitchFamily="34" charset="0"/>
              </a:rPr>
              <a:t>0, losing one electron; therefore, the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two chlorine </a:t>
            </a:r>
            <a:r>
              <a:rPr lang="en-US" altLang="en-US" sz="1400" dirty="0">
                <a:latin typeface="+mn-lt"/>
                <a:cs typeface="Arial" pitchFamily="34" charset="0"/>
              </a:rPr>
              <a:t>atoms lose two electrons.</a:t>
            </a:r>
            <a:endParaRPr lang="en-US" altLang="en-US" sz="1400" dirty="0" smtClean="0">
              <a:latin typeface="+mn-lt"/>
            </a:endParaRP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799" y="304800"/>
            <a:ext cx="13013" cy="5216766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1015865"/>
            <a:ext cx="8440739" cy="21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7182" y="5521566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4805249" y="2156136"/>
            <a:ext cx="419100" cy="1047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4583976" y="3668413"/>
            <a:ext cx="419100" cy="1047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4354939" y="4512474"/>
            <a:ext cx="419100" cy="104775"/>
          </a:xfrm>
          <a:prstGeom prst="rect">
            <a:avLst/>
          </a:prstGeom>
        </p:spPr>
      </p:pic>
      <p:sp>
        <p:nvSpPr>
          <p:cNvPr id="13" name="Rectangle 58"/>
          <p:cNvSpPr>
            <a:spLocks noChangeArrowheads="1"/>
          </p:cNvSpPr>
          <p:nvPr/>
        </p:nvSpPr>
        <p:spPr bwMode="auto">
          <a:xfrm>
            <a:off x="317500" y="443175"/>
            <a:ext cx="7344941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  <a:tabLst>
                <a:tab pos="2686050" algn="l"/>
              </a:tabLst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20.2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Balancing Redox Equations in Acidic  </a:t>
            </a:r>
            <a:r>
              <a:rPr lang="en-US" altLang="en-US" b="1" dirty="0" smtClean="0">
                <a:latin typeface="Arial" charset="0"/>
              </a:rPr>
              <a:t>   	Solution</a:t>
            </a:r>
            <a:endParaRPr lang="en-US" altLang="en-US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161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499" y="395289"/>
            <a:ext cx="8709269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801938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20.13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Determining pH Using a Concentration Cell</a:t>
            </a:r>
            <a:endParaRPr lang="en-US" altLang="en-US" b="1" i="1" dirty="0">
              <a:latin typeface="Arial" charset="0"/>
            </a:endParaRP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170315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800"/>
            <a:ext cx="0" cy="4277668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4582467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178706"/>
            <a:ext cx="8613897" cy="2349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1</a:t>
            </a:r>
          </a:p>
          <a:p>
            <a:pPr marL="0" indent="0" eaLnBrk="0" hangingPunct="0">
              <a:defRPr/>
            </a:pPr>
            <a:endParaRPr 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A </a:t>
            </a:r>
            <a:r>
              <a:rPr lang="en-US" sz="1400" dirty="0">
                <a:latin typeface="+mn-lt"/>
              </a:rPr>
              <a:t>concentration cell constructed from two hydrogen electrodes</a:t>
            </a:r>
            <a:r>
              <a:rPr lang="en-US" sz="1400" dirty="0" smtClean="0">
                <a:latin typeface="+mn-lt"/>
              </a:rPr>
              <a:t>, both </a:t>
            </a:r>
            <a:r>
              <a:rPr lang="en-US" sz="1400" dirty="0">
                <a:latin typeface="+mn-lt"/>
              </a:rPr>
              <a:t>with </a:t>
            </a:r>
            <a:r>
              <a:rPr lang="en-US" sz="1400" i="1" dirty="0" smtClean="0">
                <a:latin typeface="+mn-lt"/>
              </a:rPr>
              <a:t>P</a:t>
            </a:r>
            <a:r>
              <a:rPr lang="en-US" sz="1400" baseline="-25000" dirty="0" smtClean="0">
                <a:latin typeface="+mj-lt"/>
              </a:rPr>
              <a:t>H</a:t>
            </a:r>
            <a:r>
              <a:rPr lang="en-US" sz="1400" baseline="-42000" dirty="0" smtClean="0">
                <a:latin typeface="+mj-lt"/>
              </a:rPr>
              <a:t>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= 1.00. One electrode is immersed </a:t>
            </a:r>
            <a:r>
              <a:rPr lang="en-US" sz="1400" dirty="0" smtClean="0">
                <a:latin typeface="+mn-lt"/>
              </a:rPr>
              <a:t>in pure </a:t>
            </a:r>
            <a:r>
              <a:rPr lang="en-US" sz="1400" dirty="0">
                <a:latin typeface="+mn-lt"/>
              </a:rPr>
              <a:t>H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O and the other in 6.0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 hydrochloric acid. What </a:t>
            </a:r>
            <a:r>
              <a:rPr lang="en-US" sz="1400" dirty="0" smtClean="0">
                <a:latin typeface="+mn-lt"/>
              </a:rPr>
              <a:t>is the </a:t>
            </a:r>
            <a:r>
              <a:rPr lang="en-US" sz="1400" dirty="0" err="1">
                <a:latin typeface="+mn-lt"/>
              </a:rPr>
              <a:t>emf</a:t>
            </a:r>
            <a:r>
              <a:rPr lang="en-US" sz="1400" dirty="0">
                <a:latin typeface="+mn-lt"/>
              </a:rPr>
              <a:t> generated by the cell, and what is the identity of </a:t>
            </a:r>
            <a:r>
              <a:rPr lang="en-US" sz="1400" dirty="0" smtClean="0">
                <a:latin typeface="+mn-lt"/>
              </a:rPr>
              <a:t>the electrode </a:t>
            </a:r>
            <a:r>
              <a:rPr lang="en-US" sz="1400" dirty="0">
                <a:latin typeface="+mn-lt"/>
              </a:rPr>
              <a:t>that is immersed in hydrochloric acid?</a:t>
            </a:r>
          </a:p>
          <a:p>
            <a:pPr marL="0" indent="0" eaLnBrk="0" hangingPunct="0">
              <a:defRPr/>
            </a:pPr>
            <a:r>
              <a:rPr lang="en-US" sz="1400" b="1" dirty="0">
                <a:latin typeface="+mn-lt"/>
              </a:rPr>
              <a:t>(a) </a:t>
            </a:r>
            <a:r>
              <a:rPr lang="en-US" sz="1400" dirty="0" smtClean="0">
                <a:latin typeface="+mn-lt"/>
              </a:rPr>
              <a:t>–0.23 </a:t>
            </a:r>
            <a:r>
              <a:rPr lang="en-US" sz="1400" dirty="0">
                <a:latin typeface="+mn-lt"/>
              </a:rPr>
              <a:t>V, cathode</a:t>
            </a:r>
          </a:p>
          <a:p>
            <a:pPr marL="0" indent="0" eaLnBrk="0" hangingPunct="0">
              <a:defRPr/>
            </a:pPr>
            <a:r>
              <a:rPr lang="en-US" sz="1400" b="1" dirty="0">
                <a:latin typeface="+mn-lt"/>
              </a:rPr>
              <a:t>(b) </a:t>
            </a:r>
            <a:r>
              <a:rPr lang="en-US" sz="1400" dirty="0">
                <a:latin typeface="+mn-lt"/>
              </a:rPr>
              <a:t>0.46 V, anode</a:t>
            </a:r>
          </a:p>
          <a:p>
            <a:pPr marL="0" indent="0" eaLnBrk="0" hangingPunct="0">
              <a:defRPr/>
            </a:pPr>
            <a:r>
              <a:rPr lang="en-US" sz="1400" b="1" dirty="0">
                <a:latin typeface="+mn-lt"/>
              </a:rPr>
              <a:t>(c) </a:t>
            </a:r>
            <a:r>
              <a:rPr lang="en-US" sz="1400" dirty="0">
                <a:latin typeface="+mn-lt"/>
              </a:rPr>
              <a:t>0.023 V, anode</a:t>
            </a:r>
          </a:p>
          <a:p>
            <a:pPr marL="0" indent="0" eaLnBrk="0" hangingPunct="0">
              <a:defRPr/>
            </a:pPr>
            <a:r>
              <a:rPr lang="en-US" sz="1400" b="1" dirty="0">
                <a:latin typeface="+mn-lt"/>
              </a:rPr>
              <a:t>(d) </a:t>
            </a:r>
            <a:r>
              <a:rPr lang="en-US" sz="1400" dirty="0">
                <a:latin typeface="+mn-lt"/>
              </a:rPr>
              <a:t>0.23 V, cathode</a:t>
            </a:r>
          </a:p>
          <a:p>
            <a:pPr marL="0" indent="0" eaLnBrk="0" hangingPunct="0">
              <a:defRPr/>
            </a:pPr>
            <a:r>
              <a:rPr lang="en-US" sz="1400" b="1" dirty="0">
                <a:latin typeface="+mn-lt"/>
              </a:rPr>
              <a:t>(e) </a:t>
            </a:r>
            <a:r>
              <a:rPr lang="en-US" sz="1400" dirty="0">
                <a:latin typeface="+mn-lt"/>
              </a:rPr>
              <a:t>0.23 V, anode</a:t>
            </a: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</a:t>
            </a:r>
            <a:r>
              <a:rPr lang="en-US" sz="1600" b="1" dirty="0" smtClean="0">
                <a:solidFill>
                  <a:srgbClr val="3366FF"/>
                </a:solidFill>
              </a:rPr>
              <a:t>2</a:t>
            </a:r>
            <a:endParaRPr lang="en-US" sz="1600" b="1" dirty="0">
              <a:solidFill>
                <a:srgbClr val="3366FF"/>
              </a:solidFill>
            </a:endParaRPr>
          </a:p>
          <a:p>
            <a:pPr marL="0" indent="0" eaLnBrk="0" hangingPunct="0">
              <a:defRPr/>
            </a:pPr>
            <a:endParaRPr 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A </a:t>
            </a:r>
            <a:r>
              <a:rPr lang="en-US" sz="1400" dirty="0">
                <a:latin typeface="+mn-lt"/>
              </a:rPr>
              <a:t>concentration cell is constructed with two </a:t>
            </a:r>
            <a:r>
              <a:rPr lang="en-US" sz="1400" dirty="0" smtClean="0">
                <a:latin typeface="+mn-lt"/>
              </a:rPr>
              <a:t>Zn(</a:t>
            </a:r>
            <a:r>
              <a:rPr lang="en-US" sz="1400" i="1" dirty="0" smtClean="0">
                <a:latin typeface="+mn-lt"/>
              </a:rPr>
              <a:t>s</a:t>
            </a:r>
            <a:r>
              <a:rPr lang="en-US" sz="1400" dirty="0" smtClean="0">
                <a:latin typeface="+mn-lt"/>
              </a:rPr>
              <a:t>)–Zn</a:t>
            </a:r>
            <a:r>
              <a:rPr lang="en-US" sz="1400" baseline="30000" dirty="0" smtClean="0">
                <a:latin typeface="+mn-lt"/>
              </a:rPr>
              <a:t>2+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half-cells</a:t>
            </a:r>
            <a:r>
              <a:rPr lang="en-US" sz="1400" dirty="0">
                <a:latin typeface="+mn-lt"/>
              </a:rPr>
              <a:t>. In one half-cell </a:t>
            </a:r>
            <a:r>
              <a:rPr lang="en-US" sz="1400" dirty="0" smtClean="0">
                <a:latin typeface="+mn-lt"/>
              </a:rPr>
              <a:t>[Zn</a:t>
            </a:r>
            <a:r>
              <a:rPr lang="en-US" sz="1400" baseline="30000" dirty="0">
                <a:latin typeface="+mn-lt"/>
              </a:rPr>
              <a:t>2+</a:t>
            </a:r>
            <a:r>
              <a:rPr lang="en-US" sz="1400" dirty="0" smtClean="0">
                <a:latin typeface="+mn-lt"/>
              </a:rPr>
              <a:t>] </a:t>
            </a:r>
            <a:r>
              <a:rPr lang="en-US" sz="1400" dirty="0">
                <a:latin typeface="+mn-lt"/>
              </a:rPr>
              <a:t>= 1.35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, and in the </a:t>
            </a:r>
            <a:r>
              <a:rPr lang="en-US" sz="1400" dirty="0" smtClean="0">
                <a:latin typeface="+mn-lt"/>
              </a:rPr>
              <a:t>other [Zn</a:t>
            </a:r>
            <a:r>
              <a:rPr lang="en-US" sz="1400" baseline="30000" dirty="0" smtClean="0">
                <a:latin typeface="+mn-lt"/>
              </a:rPr>
              <a:t>2+</a:t>
            </a:r>
            <a:r>
              <a:rPr lang="en-US" sz="1400" dirty="0" smtClean="0">
                <a:latin typeface="+mn-lt"/>
              </a:rPr>
              <a:t>] </a:t>
            </a:r>
            <a:r>
              <a:rPr lang="en-US" sz="1400" dirty="0">
                <a:latin typeface="+mn-lt"/>
              </a:rPr>
              <a:t>= 3.75 </a:t>
            </a:r>
            <a:r>
              <a:rPr lang="en-US" sz="1400" dirty="0" smtClean="0">
                <a:latin typeface="+mn-lt"/>
              </a:rPr>
              <a:t>× 10</a:t>
            </a:r>
            <a:r>
              <a:rPr lang="en-US" sz="1400" baseline="30000" dirty="0" smtClean="0">
                <a:latin typeface="+mn-lt"/>
              </a:rPr>
              <a:t>–4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. </a:t>
            </a:r>
            <a:r>
              <a:rPr lang="en-US" sz="1400" b="1" dirty="0">
                <a:latin typeface="+mn-lt"/>
              </a:rPr>
              <a:t>(a) </a:t>
            </a:r>
            <a:r>
              <a:rPr lang="en-US" sz="1400" dirty="0">
                <a:latin typeface="+mn-lt"/>
              </a:rPr>
              <a:t>Which half-cell is the anode</a:t>
            </a:r>
            <a:r>
              <a:rPr lang="en-US" sz="1400" dirty="0" smtClean="0">
                <a:latin typeface="+mn-lt"/>
              </a:rPr>
              <a:t>? </a:t>
            </a:r>
            <a:r>
              <a:rPr lang="en-US" sz="1400" b="1" dirty="0" smtClean="0">
                <a:latin typeface="+mn-lt"/>
              </a:rPr>
              <a:t>(</a:t>
            </a:r>
            <a:r>
              <a:rPr lang="en-US" sz="1400" b="1" dirty="0">
                <a:latin typeface="+mn-lt"/>
              </a:rPr>
              <a:t>b) </a:t>
            </a:r>
            <a:r>
              <a:rPr lang="en-US" sz="1400" dirty="0">
                <a:latin typeface="+mn-lt"/>
              </a:rPr>
              <a:t>What is the </a:t>
            </a:r>
            <a:r>
              <a:rPr lang="en-US" sz="1400" dirty="0" err="1">
                <a:latin typeface="+mn-lt"/>
              </a:rPr>
              <a:t>emf</a:t>
            </a:r>
            <a:r>
              <a:rPr lang="en-US" sz="1400" dirty="0">
                <a:latin typeface="+mn-lt"/>
              </a:rPr>
              <a:t> of the cell?</a:t>
            </a: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4" y="760553"/>
            <a:ext cx="8530249" cy="36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8468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77597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801938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20.14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Relating Electrical Charge and Quantity </a:t>
            </a:r>
            <a:r>
              <a:rPr lang="en-US" altLang="en-US" b="1" dirty="0" smtClean="0">
                <a:latin typeface="Arial" charset="0"/>
              </a:rPr>
              <a:t>	of </a:t>
            </a:r>
            <a:r>
              <a:rPr lang="en-US" altLang="en-US" b="1" dirty="0">
                <a:latin typeface="Arial" charset="0"/>
              </a:rPr>
              <a:t>Electrolysis</a:t>
            </a:r>
            <a:endParaRPr lang="en-US" altLang="en-US" b="1" i="1" dirty="0">
              <a:latin typeface="Arial" charset="0"/>
            </a:endParaRP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628508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799"/>
            <a:ext cx="0" cy="5743051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6047851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9" y="1636900"/>
            <a:ext cx="6773374" cy="153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altLang="en-US" sz="1600" b="1" dirty="0">
                <a:solidFill>
                  <a:srgbClr val="3366FF"/>
                </a:solidFill>
              </a:rPr>
              <a:t>Solution</a:t>
            </a:r>
            <a:endParaRPr lang="en-US" altLang="en-US" sz="1600" dirty="0">
              <a:solidFill>
                <a:schemeClr val="bg1"/>
              </a:solidFill>
            </a:endParaRPr>
          </a:p>
          <a:p>
            <a:pPr marL="283464" indent="-283464" eaLnBrk="0" hangingPunct="0">
              <a:defRPr/>
            </a:pPr>
            <a:endParaRPr lang="en-US" sz="1000" b="1" dirty="0" smtClean="0">
              <a:latin typeface="Times New Roman" pitchFamily="18" charset="0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Analyze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We are told that </a:t>
            </a:r>
            <a:r>
              <a:rPr lang="en-US" sz="1400" dirty="0" smtClean="0">
                <a:latin typeface="+mn-lt"/>
              </a:rPr>
              <a:t>AlCl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is electrolyzed to form Al and </a:t>
            </a:r>
            <a:r>
              <a:rPr lang="en-US" sz="1400" dirty="0" smtClean="0">
                <a:latin typeface="+mn-lt"/>
              </a:rPr>
              <a:t>asked to </a:t>
            </a:r>
            <a:r>
              <a:rPr lang="en-US" sz="1400" dirty="0">
                <a:latin typeface="+mn-lt"/>
              </a:rPr>
              <a:t>calculate the number of grams of Al produced in 1.00 h </a:t>
            </a:r>
            <a:r>
              <a:rPr lang="en-US" sz="1400" dirty="0" smtClean="0">
                <a:latin typeface="+mn-lt"/>
              </a:rPr>
              <a:t>with 10.0 </a:t>
            </a:r>
            <a:r>
              <a:rPr lang="en-US" sz="1400" dirty="0">
                <a:latin typeface="+mn-lt"/>
              </a:rPr>
              <a:t>A.</a:t>
            </a: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Plan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Figure 20.30 provides a roadmap for this problem. Using </a:t>
            </a:r>
            <a:r>
              <a:rPr lang="en-US" sz="1400" dirty="0" smtClean="0">
                <a:latin typeface="+mn-lt"/>
              </a:rPr>
              <a:t>the current</a:t>
            </a:r>
            <a:r>
              <a:rPr lang="en-US" sz="1400" dirty="0">
                <a:latin typeface="+mn-lt"/>
              </a:rPr>
              <a:t>, time, a balanced half-reaction, and the atomic weight </a:t>
            </a:r>
            <a:r>
              <a:rPr lang="en-US" sz="1400" dirty="0" smtClean="0">
                <a:latin typeface="+mn-lt"/>
              </a:rPr>
              <a:t>of aluminum </a:t>
            </a:r>
            <a:r>
              <a:rPr lang="en-US" sz="1400" dirty="0">
                <a:latin typeface="+mn-lt"/>
              </a:rPr>
              <a:t>we can calculate the mass of Al produced</a:t>
            </a:r>
            <a:r>
              <a:rPr lang="en-US" sz="1400" dirty="0" smtClean="0">
                <a:latin typeface="+mn-lt"/>
              </a:rPr>
              <a:t>.</a:t>
            </a: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>
                <a:latin typeface="+mn-lt"/>
              </a:rPr>
              <a:t>Solve</a:t>
            </a:r>
          </a:p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First, we calculate the coulombs of </a:t>
            </a:r>
            <a:r>
              <a:rPr lang="en-US" sz="1400" dirty="0" smtClean="0">
                <a:latin typeface="+mn-lt"/>
              </a:rPr>
              <a:t>electrical charge </a:t>
            </a:r>
            <a:r>
              <a:rPr lang="en-US" sz="1400" dirty="0">
                <a:latin typeface="+mn-lt"/>
              </a:rPr>
              <a:t>passed into the electrolytic cell (</a:t>
            </a:r>
            <a:r>
              <a:rPr lang="en-US" sz="1400" dirty="0" smtClean="0">
                <a:latin typeface="+mn-lt"/>
              </a:rPr>
              <a:t>note that </a:t>
            </a:r>
            <a:r>
              <a:rPr lang="en-US" sz="1400" dirty="0">
                <a:latin typeface="+mn-lt"/>
              </a:rPr>
              <a:t>10.0 A = 10.0 C/s</a:t>
            </a:r>
            <a:r>
              <a:rPr lang="en-US" sz="1400" dirty="0" smtClean="0">
                <a:latin typeface="+mn-lt"/>
              </a:rPr>
              <a:t>):</a:t>
            </a: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Second, we calculate the number of moles </a:t>
            </a:r>
            <a:r>
              <a:rPr lang="en-US" sz="1400" dirty="0" smtClean="0">
                <a:latin typeface="+mn-lt"/>
              </a:rPr>
              <a:t>of electrons </a:t>
            </a:r>
            <a:r>
              <a:rPr lang="en-US" sz="1400" dirty="0">
                <a:latin typeface="+mn-lt"/>
              </a:rPr>
              <a:t>that pass into the cell:</a:t>
            </a: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4" y="1030000"/>
            <a:ext cx="8624034" cy="587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Calculate the number of grams of aluminum produced in 1.00 h by the electrolysis of molten AlCl</a:t>
            </a:r>
            <a:r>
              <a:rPr lang="en-US" sz="1400" baseline="-25000" dirty="0">
                <a:latin typeface="+mn-lt"/>
              </a:rPr>
              <a:t>3</a:t>
            </a:r>
            <a:r>
              <a:rPr lang="en-US" sz="1400" dirty="0">
                <a:latin typeface="+mn-lt"/>
              </a:rPr>
              <a:t> if the electrical current </a:t>
            </a:r>
            <a:r>
              <a:rPr lang="en-US" sz="1400" dirty="0" smtClean="0">
                <a:latin typeface="+mn-lt"/>
              </a:rPr>
              <a:t>is 10.0 </a:t>
            </a:r>
            <a:r>
              <a:rPr lang="en-US" sz="1400" dirty="0">
                <a:latin typeface="+mn-lt"/>
              </a:rPr>
              <a:t>A.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6"/>
          <a:stretch/>
        </p:blipFill>
        <p:spPr>
          <a:xfrm>
            <a:off x="7225469" y="1741965"/>
            <a:ext cx="1719239" cy="41886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4" y="4217918"/>
            <a:ext cx="6205171" cy="4050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574" y="5318353"/>
            <a:ext cx="4096727" cy="39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721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77597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801938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20.14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Relating Electrical Charge and Quantity </a:t>
            </a:r>
            <a:r>
              <a:rPr lang="en-US" altLang="en-US" b="1" dirty="0" smtClean="0">
                <a:latin typeface="Arial" charset="0"/>
              </a:rPr>
              <a:t>	of </a:t>
            </a:r>
            <a:r>
              <a:rPr lang="en-US" altLang="en-US" b="1" dirty="0">
                <a:latin typeface="Arial" charset="0"/>
              </a:rPr>
              <a:t>Electrolysis</a:t>
            </a:r>
            <a:endParaRPr lang="en-US" altLang="en-US" b="1" i="1" dirty="0">
              <a:latin typeface="Arial" charset="0"/>
            </a:endParaRP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429217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799"/>
            <a:ext cx="0" cy="5473421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5778220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437610"/>
            <a:ext cx="8625620" cy="555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Third</a:t>
            </a:r>
            <a:r>
              <a:rPr lang="en-US" sz="1400" dirty="0">
                <a:latin typeface="+mn-lt"/>
              </a:rPr>
              <a:t>, we relate number of moles of </a:t>
            </a:r>
            <a:r>
              <a:rPr lang="en-US" sz="1400" dirty="0" smtClean="0">
                <a:latin typeface="+mn-lt"/>
              </a:rPr>
              <a:t>electrons to </a:t>
            </a:r>
            <a:r>
              <a:rPr lang="en-US" sz="1400" dirty="0">
                <a:latin typeface="+mn-lt"/>
              </a:rPr>
              <a:t>number of moles of </a:t>
            </a:r>
            <a:r>
              <a:rPr lang="en-US" sz="1400" dirty="0" smtClean="0">
                <a:latin typeface="+mn-lt"/>
              </a:rPr>
              <a:t>aluminum formed</a:t>
            </a:r>
            <a:r>
              <a:rPr lang="en-US" sz="1400" dirty="0">
                <a:latin typeface="+mn-lt"/>
              </a:rPr>
              <a:t>, using the half-reaction for </a:t>
            </a:r>
            <a:r>
              <a:rPr lang="en-US" sz="1400" dirty="0" smtClean="0">
                <a:latin typeface="+mn-lt"/>
              </a:rPr>
              <a:t>the reduction </a:t>
            </a:r>
            <a:r>
              <a:rPr lang="en-US" sz="1400" dirty="0">
                <a:latin typeface="+mn-lt"/>
              </a:rPr>
              <a:t>of Al</a:t>
            </a:r>
            <a:r>
              <a:rPr lang="en-US" sz="1400" baseline="30000" dirty="0">
                <a:latin typeface="+mn-lt"/>
              </a:rPr>
              <a:t>3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:</a:t>
            </a: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algn="ctr" eaLnBrk="0" hangingPunct="0">
              <a:defRPr/>
            </a:pPr>
            <a:r>
              <a:rPr lang="en-US" sz="1400" dirty="0" smtClean="0">
                <a:latin typeface="+mn-lt"/>
              </a:rPr>
              <a:t>Al</a:t>
            </a:r>
            <a:r>
              <a:rPr lang="en-US" sz="1400" baseline="30000" dirty="0">
                <a:latin typeface="+mn-lt"/>
              </a:rPr>
              <a:t>3+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+ 3 </a:t>
            </a:r>
            <a:r>
              <a:rPr lang="en-US" sz="1400" dirty="0" smtClean="0">
                <a:latin typeface="+mn-lt"/>
              </a:rPr>
              <a:t>e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             Al</a:t>
            </a: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Thus, 3 </a:t>
            </a:r>
            <a:r>
              <a:rPr lang="en-US" sz="1400" dirty="0" err="1">
                <a:latin typeface="+mn-lt"/>
              </a:rPr>
              <a:t>mol</a:t>
            </a:r>
            <a:r>
              <a:rPr lang="en-US" sz="1400" dirty="0">
                <a:latin typeface="+mn-lt"/>
              </a:rPr>
              <a:t> of electrons are required to </a:t>
            </a:r>
            <a:r>
              <a:rPr lang="en-US" sz="1400" dirty="0" smtClean="0">
                <a:latin typeface="+mn-lt"/>
              </a:rPr>
              <a:t>form 1 </a:t>
            </a:r>
            <a:r>
              <a:rPr lang="en-US" sz="1400" dirty="0" err="1">
                <a:latin typeface="+mn-lt"/>
              </a:rPr>
              <a:t>mol</a:t>
            </a:r>
            <a:r>
              <a:rPr lang="en-US" sz="1400" dirty="0">
                <a:latin typeface="+mn-lt"/>
              </a:rPr>
              <a:t> of Al</a:t>
            </a:r>
            <a:r>
              <a:rPr lang="en-US" sz="1400" dirty="0" smtClean="0">
                <a:latin typeface="+mn-lt"/>
              </a:rPr>
              <a:t>:</a:t>
            </a: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Finally, we convert moles to grams</a:t>
            </a:r>
            <a:r>
              <a:rPr lang="en-US" sz="1400" dirty="0" smtClean="0">
                <a:latin typeface="+mn-lt"/>
              </a:rPr>
              <a:t>:</a:t>
            </a: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Or</a:t>
            </a:r>
            <a:r>
              <a:rPr lang="en-US" sz="1400" dirty="0">
                <a:latin typeface="+mn-lt"/>
              </a:rPr>
              <a:t>, we could have combined all of the </a:t>
            </a:r>
            <a:r>
              <a:rPr lang="en-US" sz="1400" dirty="0" smtClean="0">
                <a:latin typeface="+mn-lt"/>
              </a:rPr>
              <a:t>above steps</a:t>
            </a:r>
            <a:r>
              <a:rPr lang="en-US" sz="1400" dirty="0">
                <a:latin typeface="+mn-lt"/>
              </a:rPr>
              <a:t>:</a:t>
            </a: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4" y="1030001"/>
            <a:ext cx="8624034" cy="293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4714752" y="2195350"/>
            <a:ext cx="419100" cy="104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502" y="4020033"/>
            <a:ext cx="4219698" cy="4391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502" y="2983354"/>
            <a:ext cx="4219698" cy="4113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922" y="5223742"/>
            <a:ext cx="6025660" cy="43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753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77597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801938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20.14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Relating Electrical Charge and Quantity </a:t>
            </a:r>
            <a:r>
              <a:rPr lang="en-US" altLang="en-US" b="1" dirty="0" smtClean="0">
                <a:latin typeface="Arial" charset="0"/>
              </a:rPr>
              <a:t>	of </a:t>
            </a:r>
            <a:r>
              <a:rPr lang="en-US" altLang="en-US" b="1" dirty="0">
                <a:latin typeface="Arial" charset="0"/>
              </a:rPr>
              <a:t>Electrolysis</a:t>
            </a:r>
            <a:endParaRPr lang="en-US" altLang="en-US" b="1" i="1" dirty="0">
              <a:latin typeface="Arial" charset="0"/>
            </a:endParaRP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429217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799"/>
            <a:ext cx="0" cy="3727939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4032738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437610"/>
            <a:ext cx="8625620" cy="259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1</a:t>
            </a:r>
          </a:p>
          <a:p>
            <a:pPr marL="0" indent="0" eaLnBrk="0" hangingPunct="0">
              <a:defRPr/>
            </a:pPr>
            <a:endParaRPr 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How </a:t>
            </a:r>
            <a:r>
              <a:rPr lang="en-US" sz="1400" dirty="0">
                <a:latin typeface="+mn-lt"/>
              </a:rPr>
              <a:t>much time is needed to deposit 1.0 g of </a:t>
            </a:r>
            <a:r>
              <a:rPr lang="en-US" sz="1400" dirty="0" smtClean="0">
                <a:latin typeface="+mn-lt"/>
              </a:rPr>
              <a:t>chromium metal </a:t>
            </a:r>
            <a:r>
              <a:rPr lang="en-US" sz="1400" dirty="0">
                <a:latin typeface="+mn-lt"/>
              </a:rPr>
              <a:t>from an aqueous solution of </a:t>
            </a:r>
            <a:r>
              <a:rPr lang="en-US" sz="1400" dirty="0" smtClean="0">
                <a:latin typeface="+mn-lt"/>
              </a:rPr>
              <a:t>CrCl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using a </a:t>
            </a:r>
            <a:r>
              <a:rPr lang="en-US" sz="1400" dirty="0" smtClean="0">
                <a:latin typeface="+mn-lt"/>
              </a:rPr>
              <a:t>current of </a:t>
            </a:r>
            <a:r>
              <a:rPr lang="en-US" sz="1400" dirty="0">
                <a:latin typeface="+mn-lt"/>
              </a:rPr>
              <a:t>1.5 A?</a:t>
            </a:r>
          </a:p>
          <a:p>
            <a:pPr marL="0" indent="0" eaLnBrk="0" hangingPunct="0">
              <a:defRPr/>
            </a:pPr>
            <a:r>
              <a:rPr lang="en-US" sz="1400" b="1" dirty="0">
                <a:latin typeface="+mn-lt"/>
              </a:rPr>
              <a:t>(a) </a:t>
            </a:r>
            <a:r>
              <a:rPr lang="en-US" sz="1400" dirty="0">
                <a:latin typeface="+mn-lt"/>
              </a:rPr>
              <a:t>3.8 × </a:t>
            </a:r>
            <a:r>
              <a:rPr lang="en-US" sz="1400" dirty="0" smtClean="0">
                <a:latin typeface="+mn-lt"/>
              </a:rPr>
              <a:t>10</a:t>
            </a:r>
            <a:r>
              <a:rPr lang="en-US" sz="1400" baseline="30000" dirty="0" smtClean="0">
                <a:latin typeface="+mn-lt"/>
              </a:rPr>
              <a:t>–2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s </a:t>
            </a:r>
            <a:r>
              <a:rPr lang="en-US" sz="1400" b="1" dirty="0">
                <a:latin typeface="+mn-lt"/>
              </a:rPr>
              <a:t>(b) </a:t>
            </a:r>
            <a:r>
              <a:rPr lang="en-US" sz="1400" dirty="0">
                <a:latin typeface="+mn-lt"/>
              </a:rPr>
              <a:t>21 min </a:t>
            </a:r>
            <a:r>
              <a:rPr lang="en-US" sz="1400" b="1" dirty="0">
                <a:latin typeface="+mn-lt"/>
              </a:rPr>
              <a:t>(c) </a:t>
            </a:r>
            <a:r>
              <a:rPr lang="en-US" sz="1400" dirty="0">
                <a:latin typeface="+mn-lt"/>
              </a:rPr>
              <a:t>62 min </a:t>
            </a:r>
            <a:r>
              <a:rPr lang="en-US" sz="1400" b="1" dirty="0">
                <a:latin typeface="+mn-lt"/>
              </a:rPr>
              <a:t>(d) </a:t>
            </a:r>
            <a:r>
              <a:rPr lang="en-US" sz="1400" dirty="0">
                <a:latin typeface="+mn-lt"/>
              </a:rPr>
              <a:t>139 </a:t>
            </a:r>
            <a:r>
              <a:rPr lang="en-US" sz="1400" dirty="0" smtClean="0">
                <a:latin typeface="+mn-lt"/>
              </a:rPr>
              <a:t>min </a:t>
            </a:r>
            <a:r>
              <a:rPr lang="en-US" sz="1400" b="1" dirty="0" smtClean="0">
                <a:latin typeface="+mn-lt"/>
              </a:rPr>
              <a:t>(</a:t>
            </a:r>
            <a:r>
              <a:rPr lang="en-US" sz="1400" b="1" dirty="0">
                <a:latin typeface="+mn-lt"/>
              </a:rPr>
              <a:t>e) </a:t>
            </a:r>
            <a:r>
              <a:rPr lang="en-US" sz="1400" dirty="0">
                <a:latin typeface="+mn-lt"/>
              </a:rPr>
              <a:t>3.2 × </a:t>
            </a:r>
            <a:r>
              <a:rPr lang="en-US" sz="1400" dirty="0" smtClean="0">
                <a:latin typeface="+mn-lt"/>
              </a:rPr>
              <a:t>10</a:t>
            </a:r>
            <a:r>
              <a:rPr lang="en-US" sz="1400" baseline="30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min</a:t>
            </a: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</a:t>
            </a:r>
            <a:r>
              <a:rPr lang="en-US" sz="1600" b="1" dirty="0" smtClean="0">
                <a:solidFill>
                  <a:srgbClr val="3366FF"/>
                </a:solidFill>
              </a:rPr>
              <a:t>2</a:t>
            </a:r>
            <a:endParaRPr lang="en-US" sz="1600" b="1" dirty="0">
              <a:solidFill>
                <a:srgbClr val="3366FF"/>
              </a:solidFill>
            </a:endParaRPr>
          </a:p>
          <a:p>
            <a:pPr marL="0" indent="0" eaLnBrk="0" hangingPunct="0">
              <a:defRPr/>
            </a:pPr>
            <a:endParaRPr 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(</a:t>
            </a:r>
            <a:r>
              <a:rPr lang="en-US" sz="1400" b="1" dirty="0">
                <a:latin typeface="+mn-lt"/>
              </a:rPr>
              <a:t>a) </a:t>
            </a:r>
            <a:r>
              <a:rPr lang="en-US" sz="1400" dirty="0">
                <a:latin typeface="+mn-lt"/>
              </a:rPr>
              <a:t>The half-reaction for formation of magnesium </a:t>
            </a:r>
            <a:r>
              <a:rPr lang="en-US" sz="1400" dirty="0" smtClean="0">
                <a:latin typeface="+mn-lt"/>
              </a:rPr>
              <a:t>metal upon </a:t>
            </a:r>
            <a:r>
              <a:rPr lang="en-US" sz="1400" dirty="0">
                <a:latin typeface="+mn-lt"/>
              </a:rPr>
              <a:t>electrolysis of molten </a:t>
            </a:r>
            <a:r>
              <a:rPr lang="en-US" sz="1400" dirty="0" smtClean="0">
                <a:latin typeface="+mn-lt"/>
              </a:rPr>
              <a:t>MgCl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is Mg</a:t>
            </a:r>
            <a:r>
              <a:rPr lang="en-US" sz="1400" baseline="30000" dirty="0">
                <a:latin typeface="+mn-lt"/>
              </a:rPr>
              <a:t>2+</a:t>
            </a:r>
            <a:r>
              <a:rPr lang="en-US" sz="1400" dirty="0">
                <a:latin typeface="+mn-lt"/>
              </a:rPr>
              <a:t> + 2 </a:t>
            </a:r>
            <a:r>
              <a:rPr lang="en-US" sz="1400" dirty="0" smtClean="0">
                <a:latin typeface="+mn-lt"/>
              </a:rPr>
              <a:t>e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           Mg</a:t>
            </a:r>
            <a:r>
              <a:rPr lang="en-US" sz="1400" dirty="0">
                <a:latin typeface="+mn-lt"/>
              </a:rPr>
              <a:t>.</a:t>
            </a:r>
          </a:p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Calculate the mass of magnesium formed upon passage </a:t>
            </a:r>
            <a:r>
              <a:rPr lang="en-US" sz="1400" dirty="0" smtClean="0">
                <a:latin typeface="+mn-lt"/>
              </a:rPr>
              <a:t>of a current </a:t>
            </a:r>
            <a:r>
              <a:rPr lang="en-US" sz="1400" dirty="0">
                <a:latin typeface="+mn-lt"/>
              </a:rPr>
              <a:t>of 60.0 A for a period of 4.00 × </a:t>
            </a:r>
            <a:r>
              <a:rPr lang="en-US" sz="1400" dirty="0" smtClean="0">
                <a:latin typeface="+mn-lt"/>
              </a:rPr>
              <a:t>10</a:t>
            </a:r>
            <a:r>
              <a:rPr lang="en-US" sz="1400" baseline="30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s. </a:t>
            </a:r>
            <a:r>
              <a:rPr lang="en-US" sz="1400" b="1" dirty="0">
                <a:latin typeface="+mn-lt"/>
              </a:rPr>
              <a:t>(b)</a:t>
            </a:r>
            <a:r>
              <a:rPr lang="en-US" sz="1400" dirty="0">
                <a:latin typeface="+mn-lt"/>
              </a:rPr>
              <a:t> How </a:t>
            </a:r>
            <a:r>
              <a:rPr lang="en-US" sz="1400" dirty="0" smtClean="0">
                <a:latin typeface="+mn-lt"/>
              </a:rPr>
              <a:t>many seconds </a:t>
            </a:r>
            <a:r>
              <a:rPr lang="en-US" sz="1400" dirty="0">
                <a:latin typeface="+mn-lt"/>
              </a:rPr>
              <a:t>would be required to produce 50.0 g of Mg </a:t>
            </a:r>
            <a:r>
              <a:rPr lang="en-US" sz="1400" dirty="0" smtClean="0">
                <a:latin typeface="+mn-lt"/>
              </a:rPr>
              <a:t>from MgCl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if the current is 100.0 A?</a:t>
            </a: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4" y="1030001"/>
            <a:ext cx="8624034" cy="293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7995139" y="3199770"/>
            <a:ext cx="419100" cy="10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367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385812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681288" indent="-2681288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Integrative Exercise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Putting Concepts Together</a:t>
            </a: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803484"/>
            <a:ext cx="8326970" cy="18904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>
            <a:off x="304800" y="304798"/>
            <a:ext cx="16412" cy="5081637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317555" y="5386436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811874"/>
            <a:ext cx="8590450" cy="20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altLang="en-US" sz="1600" b="1" dirty="0">
                <a:solidFill>
                  <a:srgbClr val="3366FF"/>
                </a:solidFill>
              </a:rPr>
              <a:t>Solution</a:t>
            </a:r>
            <a:endParaRPr lang="en-US" altLang="en-US" sz="1600" dirty="0">
              <a:solidFill>
                <a:schemeClr val="bg1"/>
              </a:solidFill>
            </a:endParaRPr>
          </a:p>
          <a:p>
            <a:pPr marL="283464" indent="-283464" eaLnBrk="0" hangingPunct="0">
              <a:defRPr/>
            </a:pPr>
            <a:endParaRPr lang="en-US" sz="1000" dirty="0" smtClean="0">
              <a:latin typeface="Times New Roman" pitchFamily="18" charset="0"/>
            </a:endParaRPr>
          </a:p>
          <a:p>
            <a:pPr marL="0" indent="0"/>
            <a:r>
              <a:rPr lang="en-US" sz="1400" b="1" dirty="0" smtClean="0">
                <a:latin typeface="+mn-lt"/>
              </a:rPr>
              <a:t>Analyze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We are going to combine what we know about </a:t>
            </a:r>
            <a:r>
              <a:rPr lang="en-US" sz="1400" dirty="0" smtClean="0">
                <a:latin typeface="+mn-lt"/>
              </a:rPr>
              <a:t>equilibrium constants </a:t>
            </a:r>
            <a:r>
              <a:rPr lang="en-US" sz="1400" dirty="0">
                <a:latin typeface="+mn-lt"/>
              </a:rPr>
              <a:t>and electrochemistry to obtain </a:t>
            </a:r>
            <a:r>
              <a:rPr lang="en-US" sz="1400" dirty="0" smtClean="0">
                <a:latin typeface="+mn-lt"/>
              </a:rPr>
              <a:t>reduction potentials</a:t>
            </a:r>
            <a:r>
              <a:rPr lang="en-US" sz="1400" dirty="0">
                <a:latin typeface="+mn-lt"/>
              </a:rPr>
              <a:t>.</a:t>
            </a:r>
          </a:p>
          <a:p>
            <a:pPr marL="0" indent="0"/>
            <a:endParaRPr lang="en-US" sz="1400" dirty="0" smtClean="0">
              <a:latin typeface="+mn-lt"/>
            </a:endParaRPr>
          </a:p>
          <a:p>
            <a:pPr marL="0" indent="0"/>
            <a:r>
              <a:rPr lang="en-US" sz="1400" b="1" dirty="0" smtClean="0">
                <a:latin typeface="+mn-lt"/>
              </a:rPr>
              <a:t>Plan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For (a) we need to determine which ion, </a:t>
            </a:r>
            <a:r>
              <a:rPr lang="en-US" sz="1400" dirty="0" smtClean="0">
                <a:latin typeface="+mn-lt"/>
              </a:rPr>
              <a:t>Fe</a:t>
            </a:r>
            <a:r>
              <a:rPr lang="en-US" sz="1400" baseline="30000" dirty="0">
                <a:latin typeface="+mn-lt"/>
              </a:rPr>
              <a:t>2+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or </a:t>
            </a:r>
            <a:r>
              <a:rPr lang="en-US" sz="1400" dirty="0" smtClean="0">
                <a:latin typeface="+mn-lt"/>
              </a:rPr>
              <a:t>F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, </a:t>
            </a:r>
            <a:r>
              <a:rPr lang="en-US" sz="1400" dirty="0">
                <a:latin typeface="+mn-lt"/>
              </a:rPr>
              <a:t>is </a:t>
            </a:r>
            <a:r>
              <a:rPr lang="en-US" sz="1400" dirty="0" smtClean="0">
                <a:latin typeface="+mn-lt"/>
              </a:rPr>
              <a:t>more likely </a:t>
            </a:r>
            <a:r>
              <a:rPr lang="en-US" sz="1400" dirty="0">
                <a:latin typeface="+mn-lt"/>
              </a:rPr>
              <a:t>to be reduced by two electrons and complete the </a:t>
            </a:r>
            <a:r>
              <a:rPr lang="en-US" sz="1400" dirty="0" smtClean="0">
                <a:latin typeface="+mn-lt"/>
              </a:rPr>
              <a:t>overall reaction </a:t>
            </a:r>
            <a:r>
              <a:rPr lang="en-US" sz="1400" dirty="0">
                <a:latin typeface="+mn-lt"/>
              </a:rPr>
              <a:t>FeF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 + 2 </a:t>
            </a:r>
            <a:r>
              <a:rPr lang="en-US" sz="1400" dirty="0" smtClean="0">
                <a:latin typeface="+mn-lt"/>
              </a:rPr>
              <a:t>e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            ?. </a:t>
            </a:r>
            <a:r>
              <a:rPr lang="en-US" sz="1400" dirty="0">
                <a:latin typeface="+mn-lt"/>
              </a:rPr>
              <a:t>For (b) we need to write the </a:t>
            </a:r>
            <a:r>
              <a:rPr lang="en-US" sz="1400" dirty="0" smtClean="0">
                <a:latin typeface="+mn-lt"/>
              </a:rPr>
              <a:t>chemical equation </a:t>
            </a:r>
            <a:r>
              <a:rPr lang="en-US" sz="1400" dirty="0">
                <a:latin typeface="+mn-lt"/>
              </a:rPr>
              <a:t>associated with the </a:t>
            </a: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sp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and </a:t>
            </a:r>
            <a:r>
              <a:rPr lang="en-US" sz="1400" dirty="0">
                <a:latin typeface="+mn-lt"/>
              </a:rPr>
              <a:t>see how it relates to </a:t>
            </a:r>
            <a:r>
              <a:rPr lang="en-US" sz="1400" i="1" dirty="0">
                <a:latin typeface="+mn-lt"/>
              </a:rPr>
              <a:t>E</a:t>
            </a:r>
            <a:r>
              <a:rPr lang="en-US" sz="1400" dirty="0">
                <a:latin typeface="+mn-lt"/>
                <a:ea typeface="Calibri"/>
              </a:rPr>
              <a:t>°</a:t>
            </a:r>
            <a:r>
              <a:rPr lang="en-US" sz="1400" dirty="0" smtClean="0">
                <a:latin typeface="+mn-lt"/>
              </a:rPr>
              <a:t> for the </a:t>
            </a:r>
            <a:r>
              <a:rPr lang="en-US" sz="1400" dirty="0">
                <a:latin typeface="+mn-lt"/>
              </a:rPr>
              <a:t>reduction half-reaction in (a). For (c) we need to compare </a:t>
            </a:r>
            <a:r>
              <a:rPr lang="en-US" sz="1400" i="1" dirty="0">
                <a:latin typeface="+mn-lt"/>
              </a:rPr>
              <a:t>E</a:t>
            </a:r>
            <a:r>
              <a:rPr lang="en-US" sz="1400" dirty="0">
                <a:latin typeface="+mn-lt"/>
                <a:ea typeface="Calibri"/>
              </a:rPr>
              <a:t>°</a:t>
            </a:r>
            <a:r>
              <a:rPr lang="en-US" sz="1400" dirty="0" smtClean="0">
                <a:latin typeface="+mn-lt"/>
              </a:rPr>
              <a:t> from </a:t>
            </a:r>
            <a:r>
              <a:rPr lang="en-US" sz="1400" dirty="0">
                <a:latin typeface="+mn-lt"/>
              </a:rPr>
              <a:t>(b) with the value for the reduction of </a:t>
            </a:r>
            <a:r>
              <a:rPr lang="en-US" sz="1400" dirty="0" smtClean="0">
                <a:latin typeface="+mn-lt"/>
              </a:rPr>
              <a:t>Fe</a:t>
            </a:r>
            <a:r>
              <a:rPr lang="en-US" sz="1400" baseline="30000" dirty="0">
                <a:latin typeface="+mn-lt"/>
              </a:rPr>
              <a:t>2+</a:t>
            </a:r>
            <a:r>
              <a:rPr lang="en-US" sz="1400" dirty="0" smtClean="0">
                <a:latin typeface="+mn-lt"/>
              </a:rPr>
              <a:t>.</a:t>
            </a:r>
          </a:p>
          <a:p>
            <a:pPr marL="0" indent="0"/>
            <a:endParaRPr lang="en-US" sz="1400" dirty="0" smtClean="0">
              <a:latin typeface="+mn-lt"/>
            </a:endParaRPr>
          </a:p>
          <a:p>
            <a:pPr marL="0" indent="0"/>
            <a:r>
              <a:rPr lang="en-US" sz="1400" b="1" dirty="0">
                <a:latin typeface="+mn-lt"/>
              </a:rPr>
              <a:t>Solve</a:t>
            </a:r>
          </a:p>
          <a:p>
            <a:pPr marL="283464" indent="-283464"/>
            <a:r>
              <a:rPr lang="en-US" sz="1400" b="1" dirty="0" smtClean="0">
                <a:latin typeface="+mn-lt"/>
              </a:rPr>
              <a:t>(a)	</a:t>
            </a:r>
            <a:r>
              <a:rPr lang="en-US" sz="1400" dirty="0" smtClean="0">
                <a:latin typeface="+mn-lt"/>
              </a:rPr>
              <a:t>Iron(II</a:t>
            </a:r>
            <a:r>
              <a:rPr lang="en-US" sz="1400" dirty="0">
                <a:latin typeface="+mn-lt"/>
              </a:rPr>
              <a:t>) fluoride is an ionic substance </a:t>
            </a:r>
            <a:r>
              <a:rPr lang="en-US" sz="1400" dirty="0" smtClean="0">
                <a:latin typeface="+mn-lt"/>
              </a:rPr>
              <a:t>that consists </a:t>
            </a:r>
            <a:r>
              <a:rPr lang="en-US" sz="1400" dirty="0">
                <a:latin typeface="+mn-lt"/>
              </a:rPr>
              <a:t>of </a:t>
            </a:r>
            <a:r>
              <a:rPr lang="en-US" sz="1400" dirty="0" smtClean="0">
                <a:latin typeface="+mn-lt"/>
              </a:rPr>
              <a:t>Fe</a:t>
            </a:r>
            <a:r>
              <a:rPr lang="en-US" sz="1400" baseline="30000" dirty="0">
                <a:latin typeface="+mn-lt"/>
              </a:rPr>
              <a:t>2+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and </a:t>
            </a:r>
            <a:r>
              <a:rPr lang="en-US" sz="1400" dirty="0" smtClean="0">
                <a:latin typeface="+mn-lt"/>
              </a:rPr>
              <a:t>F</a:t>
            </a:r>
            <a:r>
              <a:rPr lang="en-US" sz="1400" baseline="30000" dirty="0" smtClean="0">
                <a:latin typeface="+mn-lt"/>
              </a:rPr>
              <a:t>– 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ions. We are asked </a:t>
            </a:r>
            <a:r>
              <a:rPr lang="en-US" sz="1400" dirty="0" smtClean="0">
                <a:latin typeface="+mn-lt"/>
              </a:rPr>
              <a:t>to predict </a:t>
            </a:r>
            <a:r>
              <a:rPr lang="en-US" sz="1400" dirty="0">
                <a:latin typeface="+mn-lt"/>
              </a:rPr>
              <a:t>where two electrons could be </a:t>
            </a:r>
            <a:r>
              <a:rPr lang="en-US" sz="1400" dirty="0" smtClean="0">
                <a:latin typeface="+mn-lt"/>
              </a:rPr>
              <a:t>added to </a:t>
            </a:r>
            <a:r>
              <a:rPr lang="en-US" sz="1400" dirty="0">
                <a:latin typeface="+mn-lt"/>
              </a:rPr>
              <a:t>FeF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. We cannot envision adding the </a:t>
            </a:r>
            <a:r>
              <a:rPr lang="en-US" sz="1400" dirty="0" smtClean="0">
                <a:latin typeface="+mn-lt"/>
              </a:rPr>
              <a:t>electrons to </a:t>
            </a:r>
            <a:r>
              <a:rPr lang="en-US" sz="1400" dirty="0">
                <a:latin typeface="+mn-lt"/>
              </a:rPr>
              <a:t>the </a:t>
            </a:r>
            <a:r>
              <a:rPr lang="en-US" sz="1400" dirty="0" smtClean="0">
                <a:latin typeface="+mn-lt"/>
              </a:rPr>
              <a:t>F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ions to form </a:t>
            </a:r>
            <a:r>
              <a:rPr lang="en-US" sz="1400" dirty="0" smtClean="0">
                <a:latin typeface="+mn-lt"/>
              </a:rPr>
              <a:t>F</a:t>
            </a:r>
            <a:r>
              <a:rPr lang="en-US" sz="1400" baseline="30000" dirty="0" smtClean="0">
                <a:latin typeface="+mn-lt"/>
              </a:rPr>
              <a:t>2–</a:t>
            </a:r>
            <a:r>
              <a:rPr lang="en-US" sz="1400" dirty="0" smtClean="0">
                <a:latin typeface="+mn-lt"/>
              </a:rPr>
              <a:t>, </a:t>
            </a:r>
            <a:r>
              <a:rPr lang="en-US" sz="1400" dirty="0">
                <a:latin typeface="+mn-lt"/>
              </a:rPr>
              <a:t>so it </a:t>
            </a:r>
            <a:r>
              <a:rPr lang="en-US" sz="1400" dirty="0" smtClean="0">
                <a:latin typeface="+mn-lt"/>
              </a:rPr>
              <a:t>seems likely </a:t>
            </a:r>
            <a:r>
              <a:rPr lang="en-US" sz="1400" dirty="0">
                <a:latin typeface="+mn-lt"/>
              </a:rPr>
              <a:t>that we could reduce the </a:t>
            </a:r>
            <a:r>
              <a:rPr lang="en-US" sz="1400" dirty="0" smtClean="0">
                <a:latin typeface="+mn-lt"/>
              </a:rPr>
              <a:t>Fe</a:t>
            </a:r>
            <a:r>
              <a:rPr lang="en-US" sz="1400" baseline="30000" dirty="0">
                <a:latin typeface="+mn-lt"/>
              </a:rPr>
              <a:t>2+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ions </a:t>
            </a:r>
            <a:r>
              <a:rPr lang="en-US" sz="1400" dirty="0" smtClean="0">
                <a:latin typeface="+mn-lt"/>
              </a:rPr>
              <a:t>to Fe(</a:t>
            </a:r>
            <a:r>
              <a:rPr lang="en-US" sz="1400" i="1" dirty="0" smtClean="0">
                <a:latin typeface="+mn-lt"/>
              </a:rPr>
              <a:t>s</a:t>
            </a:r>
            <a:r>
              <a:rPr lang="en-US" sz="1400" dirty="0" smtClean="0">
                <a:latin typeface="+mn-lt"/>
              </a:rPr>
              <a:t>). </a:t>
            </a:r>
            <a:r>
              <a:rPr lang="en-US" sz="1400" dirty="0">
                <a:latin typeface="+mn-lt"/>
              </a:rPr>
              <a:t>We therefore predict the half-reaction</a:t>
            </a:r>
            <a:r>
              <a:rPr lang="en-US" sz="1400" dirty="0" smtClean="0">
                <a:latin typeface="+mn-lt"/>
              </a:rPr>
              <a:t>:</a:t>
            </a:r>
          </a:p>
          <a:p>
            <a:pPr marL="0" indent="0"/>
            <a:endParaRPr lang="en-US" sz="1400" dirty="0">
              <a:latin typeface="+mn-lt"/>
            </a:endParaRPr>
          </a:p>
          <a:p>
            <a:pPr marL="0" indent="0" algn="ctr"/>
            <a:r>
              <a:rPr lang="pt-BR" sz="1400" dirty="0" smtClean="0">
                <a:latin typeface="+mn-lt"/>
              </a:rPr>
              <a:t>FeF</a:t>
            </a:r>
            <a:r>
              <a:rPr lang="pt-BR" sz="1400" baseline="-25000" dirty="0" smtClean="0">
                <a:latin typeface="+mn-lt"/>
              </a:rPr>
              <a:t>2</a:t>
            </a:r>
            <a:r>
              <a:rPr lang="pt-BR" sz="1400" dirty="0" smtClean="0">
                <a:latin typeface="+mn-lt"/>
              </a:rPr>
              <a:t>(</a:t>
            </a:r>
            <a:r>
              <a:rPr lang="pt-BR" sz="1400" i="1" dirty="0" smtClean="0">
                <a:latin typeface="+mn-lt"/>
              </a:rPr>
              <a:t>s</a:t>
            </a:r>
            <a:r>
              <a:rPr lang="pt-BR" sz="1400" dirty="0" smtClean="0">
                <a:latin typeface="+mn-lt"/>
              </a:rPr>
              <a:t>) </a:t>
            </a:r>
            <a:r>
              <a:rPr lang="pt-BR" sz="1400" dirty="0">
                <a:latin typeface="+mn-lt"/>
              </a:rPr>
              <a:t>+ 2 </a:t>
            </a:r>
            <a:r>
              <a:rPr lang="pt-BR" sz="1400" dirty="0" smtClean="0">
                <a:latin typeface="+mn-lt"/>
              </a:rPr>
              <a:t>e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pt-BR" sz="1400" dirty="0" smtClean="0">
                <a:latin typeface="+mn-lt"/>
              </a:rPr>
              <a:t>           Fe(</a:t>
            </a:r>
            <a:r>
              <a:rPr lang="pt-BR" sz="1400" i="1" dirty="0" smtClean="0">
                <a:latin typeface="+mn-lt"/>
              </a:rPr>
              <a:t>s</a:t>
            </a:r>
            <a:r>
              <a:rPr lang="pt-BR" sz="1400" dirty="0" smtClean="0">
                <a:latin typeface="+mn-lt"/>
              </a:rPr>
              <a:t>) </a:t>
            </a:r>
            <a:r>
              <a:rPr lang="pt-BR" sz="1400" dirty="0">
                <a:latin typeface="+mn-lt"/>
              </a:rPr>
              <a:t>+ 2 </a:t>
            </a:r>
            <a:r>
              <a:rPr lang="pt-BR" sz="1400" dirty="0" smtClean="0">
                <a:latin typeface="+mn-lt"/>
              </a:rPr>
              <a:t>F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pt-BR" sz="1400" dirty="0" smtClean="0">
                <a:latin typeface="+mn-lt"/>
              </a:rPr>
              <a:t>(</a:t>
            </a:r>
            <a:r>
              <a:rPr lang="pt-BR" sz="1400" i="1" dirty="0" smtClean="0">
                <a:latin typeface="+mn-lt"/>
              </a:rPr>
              <a:t>aq</a:t>
            </a:r>
            <a:r>
              <a:rPr lang="pt-BR" sz="1400" dirty="0" smtClean="0">
                <a:latin typeface="+mn-lt"/>
              </a:rPr>
              <a:t>)</a:t>
            </a:r>
            <a:endParaRPr lang="en-US" sz="1400" dirty="0">
              <a:latin typeface="+mn-lt"/>
            </a:endParaRP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5" y="753013"/>
            <a:ext cx="8482468" cy="899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The </a:t>
            </a: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sp</a:t>
            </a:r>
            <a:r>
              <a:rPr lang="en-US" sz="1400" dirty="0">
                <a:latin typeface="+mn-lt"/>
              </a:rPr>
              <a:t> at 298 K for iron(II) fluoride is 2.4 </a:t>
            </a:r>
            <a:r>
              <a:rPr lang="en-US" sz="1400" dirty="0" smtClean="0">
                <a:latin typeface="+mn-lt"/>
              </a:rPr>
              <a:t>× 10</a:t>
            </a:r>
            <a:r>
              <a:rPr lang="en-US" sz="1400" baseline="30000" dirty="0" smtClean="0">
                <a:latin typeface="+mn-lt"/>
              </a:rPr>
              <a:t>–6</a:t>
            </a:r>
            <a:r>
              <a:rPr lang="en-US" sz="1400" dirty="0">
                <a:latin typeface="+mn-lt"/>
              </a:rPr>
              <a:t>. </a:t>
            </a:r>
            <a:r>
              <a:rPr lang="en-US" sz="1400" b="1" dirty="0">
                <a:latin typeface="+mn-lt"/>
              </a:rPr>
              <a:t>(a) </a:t>
            </a:r>
            <a:r>
              <a:rPr lang="en-US" sz="1400" dirty="0">
                <a:latin typeface="+mn-lt"/>
              </a:rPr>
              <a:t>Write a half-reaction that gives the likely products of the </a:t>
            </a:r>
            <a:r>
              <a:rPr lang="en-US" sz="1400" dirty="0" smtClean="0">
                <a:latin typeface="+mn-lt"/>
              </a:rPr>
              <a:t>two-electron reduction </a:t>
            </a:r>
            <a:r>
              <a:rPr lang="en-US" sz="1400" dirty="0">
                <a:latin typeface="+mn-lt"/>
              </a:rPr>
              <a:t>of </a:t>
            </a:r>
            <a:r>
              <a:rPr lang="en-US" sz="1400" dirty="0" smtClean="0">
                <a:latin typeface="+mn-lt"/>
              </a:rPr>
              <a:t>FeF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s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in water. </a:t>
            </a:r>
            <a:r>
              <a:rPr lang="en-US" sz="1400" b="1" dirty="0">
                <a:latin typeface="+mn-lt"/>
              </a:rPr>
              <a:t>(b) </a:t>
            </a:r>
            <a:r>
              <a:rPr lang="en-US" sz="1400" dirty="0">
                <a:latin typeface="+mn-lt"/>
              </a:rPr>
              <a:t>Use the </a:t>
            </a: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sp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value </a:t>
            </a:r>
            <a:r>
              <a:rPr lang="en-US" sz="1400" dirty="0">
                <a:latin typeface="+mn-lt"/>
              </a:rPr>
              <a:t>and the standard reduction potential of </a:t>
            </a:r>
            <a:r>
              <a:rPr lang="en-US" sz="1400" dirty="0" smtClean="0">
                <a:latin typeface="+mn-lt"/>
              </a:rPr>
              <a:t>Fe</a:t>
            </a:r>
            <a:r>
              <a:rPr lang="en-US" sz="1400" baseline="30000" dirty="0" smtClean="0">
                <a:latin typeface="+mn-lt"/>
              </a:rPr>
              <a:t>2+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to calculate the </a:t>
            </a:r>
            <a:r>
              <a:rPr lang="en-US" sz="1400" dirty="0" smtClean="0">
                <a:latin typeface="+mn-lt"/>
              </a:rPr>
              <a:t>standard reduction </a:t>
            </a:r>
            <a:r>
              <a:rPr lang="en-US" sz="1400" dirty="0">
                <a:latin typeface="+mn-lt"/>
              </a:rPr>
              <a:t>potential for the half-reaction in part (a). </a:t>
            </a:r>
            <a:r>
              <a:rPr lang="en-US" sz="1400" b="1" dirty="0">
                <a:latin typeface="+mn-lt"/>
              </a:rPr>
              <a:t>(c) </a:t>
            </a:r>
            <a:r>
              <a:rPr lang="en-US" sz="1400" dirty="0">
                <a:latin typeface="+mn-lt"/>
              </a:rPr>
              <a:t>Rationalize the difference between the reduction potential in part (a) </a:t>
            </a:r>
            <a:r>
              <a:rPr lang="en-US" sz="1400" dirty="0" smtClean="0">
                <a:latin typeface="+mn-lt"/>
              </a:rPr>
              <a:t>and the </a:t>
            </a:r>
            <a:r>
              <a:rPr lang="en-US" sz="1400" dirty="0">
                <a:latin typeface="+mn-lt"/>
              </a:rPr>
              <a:t>reduction potential for </a:t>
            </a:r>
            <a:r>
              <a:rPr lang="en-US" sz="1400" dirty="0" smtClean="0">
                <a:latin typeface="+mn-lt"/>
              </a:rPr>
              <a:t>Fe</a:t>
            </a:r>
            <a:r>
              <a:rPr lang="en-US" sz="1400" baseline="30000" dirty="0" smtClean="0">
                <a:latin typeface="+mn-lt"/>
              </a:rPr>
              <a:t>2+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).</a:t>
            </a:r>
            <a:endParaRPr lang="en-US" sz="1400" dirty="0"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2695095" y="3164538"/>
            <a:ext cx="419100" cy="1047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4329906" y="5088596"/>
            <a:ext cx="419100" cy="10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71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385812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681288" indent="-2681288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Integrative Exercise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Putting Concepts Together</a:t>
            </a: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170438"/>
            <a:ext cx="8326970" cy="18904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>
            <a:off x="304800" y="304799"/>
            <a:ext cx="18088" cy="560054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317555" y="5905339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178829"/>
            <a:ext cx="8409346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sz="1400" b="1" dirty="0" smtClean="0">
                <a:latin typeface="+mn-lt"/>
              </a:rPr>
              <a:t>(b)	</a:t>
            </a:r>
            <a:r>
              <a:rPr lang="en-US" sz="1400" dirty="0" smtClean="0">
                <a:latin typeface="+mn-lt"/>
              </a:rPr>
              <a:t>The </a:t>
            </a: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sp</a:t>
            </a:r>
            <a:r>
              <a:rPr lang="en-US" sz="1400" dirty="0">
                <a:latin typeface="+mn-lt"/>
              </a:rPr>
              <a:t> for </a:t>
            </a:r>
            <a:r>
              <a:rPr lang="en-US" sz="1400" dirty="0" smtClean="0">
                <a:latin typeface="+mn-lt"/>
              </a:rPr>
              <a:t>FeF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refers to the following equilibrium</a:t>
            </a:r>
            <a:r>
              <a:rPr lang="en-US" sz="1400" dirty="0" smtClean="0">
                <a:latin typeface="+mn-lt"/>
              </a:rPr>
              <a:t>:            </a:t>
            </a:r>
            <a:r>
              <a:rPr lang="en-US" sz="1400" dirty="0" smtClean="0">
                <a:solidFill>
                  <a:srgbClr val="00B0F0"/>
                </a:solidFill>
                <a:latin typeface="+mn-lt"/>
              </a:rPr>
              <a:t>(</a:t>
            </a:r>
            <a:r>
              <a:rPr lang="en-US" sz="1400" dirty="0">
                <a:solidFill>
                  <a:srgbClr val="00B0F0"/>
                </a:solidFill>
                <a:latin typeface="+mn-lt"/>
              </a:rPr>
              <a:t>Section 17.4</a:t>
            </a:r>
            <a:r>
              <a:rPr lang="en-US" sz="1400" dirty="0" smtClean="0">
                <a:solidFill>
                  <a:srgbClr val="00B0F0"/>
                </a:solidFill>
                <a:latin typeface="+mn-lt"/>
              </a:rPr>
              <a:t>)</a:t>
            </a:r>
          </a:p>
          <a:p>
            <a:pPr marL="283464" indent="-283464"/>
            <a:endParaRPr lang="en-US" sz="1400" dirty="0">
              <a:latin typeface="+mn-lt"/>
            </a:endParaRPr>
          </a:p>
          <a:p>
            <a:pPr marL="283464" indent="-283464" algn="ctr"/>
            <a:r>
              <a:rPr lang="en-US" sz="1400" dirty="0" smtClean="0">
                <a:latin typeface="+mn-lt"/>
              </a:rPr>
              <a:t>FeF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s</a:t>
            </a:r>
            <a:r>
              <a:rPr lang="en-US" sz="1400" dirty="0" smtClean="0">
                <a:latin typeface="+mn-lt"/>
              </a:rPr>
              <a:t>)           Fe</a:t>
            </a:r>
            <a:r>
              <a:rPr lang="en-US" sz="1400" baseline="30000" dirty="0" smtClean="0">
                <a:latin typeface="+mn-lt"/>
              </a:rPr>
              <a:t>2+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+ 2 </a:t>
            </a:r>
            <a:r>
              <a:rPr lang="en-US" sz="1400" dirty="0" smtClean="0">
                <a:latin typeface="+mn-lt"/>
              </a:rPr>
              <a:t>F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	</a:t>
            </a:r>
            <a:r>
              <a:rPr lang="en-US" sz="1400" i="1" dirty="0" err="1" smtClean="0">
                <a:latin typeface="+mn-lt"/>
              </a:rPr>
              <a:t>K</a:t>
            </a:r>
            <a:r>
              <a:rPr lang="en-US" sz="1400" i="1" baseline="-25000" dirty="0" err="1" smtClean="0">
                <a:latin typeface="+mn-lt"/>
              </a:rPr>
              <a:t>sp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= </a:t>
            </a:r>
            <a:r>
              <a:rPr lang="en-US" sz="1400" dirty="0" smtClean="0">
                <a:latin typeface="+mn-lt"/>
              </a:rPr>
              <a:t>[Fe</a:t>
            </a:r>
            <a:r>
              <a:rPr lang="en-US" sz="1400" baseline="30000" dirty="0" smtClean="0">
                <a:latin typeface="+mn-lt"/>
              </a:rPr>
              <a:t>2+</a:t>
            </a:r>
            <a:r>
              <a:rPr lang="en-US" sz="1400" dirty="0" smtClean="0">
                <a:latin typeface="+mn-lt"/>
              </a:rPr>
              <a:t>][F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]</a:t>
            </a:r>
            <a:r>
              <a:rPr lang="en-US" sz="1400" baseline="30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= 2.4 </a:t>
            </a:r>
            <a:r>
              <a:rPr lang="en-US" sz="1400" dirty="0" smtClean="0">
                <a:latin typeface="+mn-lt"/>
              </a:rPr>
              <a:t>× 10</a:t>
            </a:r>
            <a:r>
              <a:rPr lang="en-US" sz="1400" baseline="30000" dirty="0" smtClean="0">
                <a:latin typeface="+mn-lt"/>
              </a:rPr>
              <a:t>–6</a:t>
            </a:r>
          </a:p>
          <a:p>
            <a:pPr marL="283464" indent="-283464"/>
            <a:endParaRPr lang="en-US" sz="1400" dirty="0">
              <a:latin typeface="+mn-lt"/>
            </a:endParaRPr>
          </a:p>
          <a:p>
            <a:pPr marL="283464" indent="-283464"/>
            <a:r>
              <a:rPr lang="en-US" sz="1400" dirty="0" smtClean="0">
                <a:latin typeface="+mn-lt"/>
              </a:rPr>
              <a:t>	We </a:t>
            </a:r>
            <a:r>
              <a:rPr lang="en-US" sz="1400" dirty="0">
                <a:latin typeface="+mn-lt"/>
              </a:rPr>
              <a:t>were also asked to use the </a:t>
            </a:r>
            <a:r>
              <a:rPr lang="en-US" sz="1400" dirty="0" smtClean="0">
                <a:latin typeface="+mn-lt"/>
              </a:rPr>
              <a:t>standard reduction </a:t>
            </a:r>
            <a:r>
              <a:rPr lang="en-US" sz="1400" dirty="0">
                <a:latin typeface="+mn-lt"/>
              </a:rPr>
              <a:t>potential of </a:t>
            </a:r>
            <a:r>
              <a:rPr lang="en-US" sz="1400" dirty="0" smtClean="0">
                <a:latin typeface="+mn-lt"/>
              </a:rPr>
              <a:t>Fe</a:t>
            </a:r>
            <a:r>
              <a:rPr lang="en-US" sz="1400" baseline="30000" dirty="0">
                <a:latin typeface="+mn-lt"/>
              </a:rPr>
              <a:t>2+</a:t>
            </a:r>
            <a:r>
              <a:rPr lang="en-US" sz="1400" dirty="0" smtClean="0">
                <a:latin typeface="+mn-lt"/>
              </a:rPr>
              <a:t>, </a:t>
            </a:r>
            <a:r>
              <a:rPr lang="en-US" sz="1400" dirty="0">
                <a:latin typeface="+mn-lt"/>
              </a:rPr>
              <a:t>whose </a:t>
            </a:r>
            <a:r>
              <a:rPr lang="en-US" sz="1400" dirty="0" smtClean="0">
                <a:latin typeface="+mn-lt"/>
              </a:rPr>
              <a:t>half-reaction and </a:t>
            </a:r>
            <a:r>
              <a:rPr lang="en-US" sz="1400" dirty="0">
                <a:latin typeface="+mn-lt"/>
              </a:rPr>
              <a:t>standard reduction </a:t>
            </a:r>
            <a:r>
              <a:rPr lang="en-US" sz="1400" dirty="0" smtClean="0">
                <a:latin typeface="+mn-lt"/>
              </a:rPr>
              <a:t>potentials are </a:t>
            </a:r>
            <a:r>
              <a:rPr lang="en-US" sz="1400" dirty="0">
                <a:latin typeface="+mn-lt"/>
              </a:rPr>
              <a:t>listed in Appendix E</a:t>
            </a:r>
            <a:r>
              <a:rPr lang="en-US" sz="1400" dirty="0" smtClean="0">
                <a:latin typeface="+mn-lt"/>
              </a:rPr>
              <a:t>:</a:t>
            </a:r>
          </a:p>
          <a:p>
            <a:pPr marL="283464" indent="-283464"/>
            <a:endParaRPr lang="en-US" sz="1400" dirty="0">
              <a:latin typeface="+mn-lt"/>
            </a:endParaRPr>
          </a:p>
          <a:p>
            <a:pPr marL="283464" indent="-283464" algn="ctr"/>
            <a:r>
              <a:rPr lang="pt-BR" sz="1400" dirty="0" smtClean="0">
                <a:latin typeface="+mn-lt"/>
              </a:rPr>
              <a:t>Fe</a:t>
            </a:r>
            <a:r>
              <a:rPr lang="en-US" sz="1400" baseline="30000" dirty="0">
                <a:latin typeface="+mn-lt"/>
              </a:rPr>
              <a:t>2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pt-BR" sz="1400" dirty="0" smtClean="0">
                <a:latin typeface="+mn-lt"/>
              </a:rPr>
              <a:t>(</a:t>
            </a:r>
            <a:r>
              <a:rPr lang="pt-BR" sz="1400" i="1" dirty="0" smtClean="0">
                <a:latin typeface="+mn-lt"/>
              </a:rPr>
              <a:t>aq</a:t>
            </a:r>
            <a:r>
              <a:rPr lang="pt-BR" sz="1400" dirty="0" smtClean="0">
                <a:latin typeface="+mn-lt"/>
              </a:rPr>
              <a:t>) </a:t>
            </a:r>
            <a:r>
              <a:rPr lang="pt-BR" sz="1400" dirty="0">
                <a:latin typeface="+mn-lt"/>
              </a:rPr>
              <a:t>+ 2 </a:t>
            </a:r>
            <a:r>
              <a:rPr lang="pt-BR" sz="1400" dirty="0" smtClean="0">
                <a:latin typeface="+mn-lt"/>
              </a:rPr>
              <a:t>e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pt-BR" sz="1400" dirty="0" smtClean="0">
                <a:latin typeface="+mn-lt"/>
              </a:rPr>
              <a:t>           Fe(</a:t>
            </a:r>
            <a:r>
              <a:rPr lang="pt-BR" sz="1400" i="1" dirty="0" smtClean="0">
                <a:latin typeface="+mn-lt"/>
              </a:rPr>
              <a:t>s</a:t>
            </a:r>
            <a:r>
              <a:rPr lang="pt-BR" sz="1400" dirty="0" smtClean="0">
                <a:latin typeface="+mn-lt"/>
              </a:rPr>
              <a:t>) 		</a:t>
            </a:r>
            <a:r>
              <a:rPr lang="pt-BR" sz="1400" i="1" dirty="0" smtClean="0">
                <a:latin typeface="+mn-lt"/>
              </a:rPr>
              <a:t>E</a:t>
            </a:r>
            <a:r>
              <a:rPr lang="pt-BR" sz="1400" dirty="0" smtClean="0">
                <a:latin typeface="+mn-lt"/>
              </a:rPr>
              <a:t> </a:t>
            </a:r>
            <a:r>
              <a:rPr lang="pt-BR" sz="1400" dirty="0">
                <a:latin typeface="+mn-lt"/>
              </a:rPr>
              <a:t>= </a:t>
            </a:r>
            <a:r>
              <a:rPr lang="pt-BR" sz="1400" dirty="0" smtClean="0">
                <a:latin typeface="+mn-lt"/>
              </a:rPr>
              <a:t>–0.440 V</a:t>
            </a:r>
          </a:p>
          <a:p>
            <a:pPr marL="283464" indent="-283464"/>
            <a:endParaRPr lang="pt-BR" sz="1400" dirty="0">
              <a:latin typeface="+mn-lt"/>
            </a:endParaRPr>
          </a:p>
          <a:p>
            <a:pPr marL="283464" indent="-283464"/>
            <a:r>
              <a:rPr lang="en-US" sz="1400" dirty="0" smtClean="0">
                <a:latin typeface="+mn-lt"/>
              </a:rPr>
              <a:t>	According </a:t>
            </a:r>
            <a:r>
              <a:rPr lang="en-US" sz="1400" dirty="0">
                <a:latin typeface="+mn-lt"/>
              </a:rPr>
              <a:t>to Hess’s law, if we can add </a:t>
            </a:r>
            <a:r>
              <a:rPr lang="en-US" sz="1400" dirty="0" smtClean="0">
                <a:latin typeface="+mn-lt"/>
              </a:rPr>
              <a:t>chemical equations </a:t>
            </a:r>
            <a:r>
              <a:rPr lang="en-US" sz="1400" dirty="0">
                <a:latin typeface="+mn-lt"/>
              </a:rPr>
              <a:t>to get a desired equation, then </a:t>
            </a:r>
            <a:r>
              <a:rPr lang="en-US" sz="1400" dirty="0" smtClean="0">
                <a:latin typeface="+mn-lt"/>
              </a:rPr>
              <a:t>we can </a:t>
            </a:r>
            <a:r>
              <a:rPr lang="en-US" sz="1400" dirty="0">
                <a:latin typeface="+mn-lt"/>
              </a:rPr>
              <a:t>add their associated thermodynamic </a:t>
            </a:r>
            <a:r>
              <a:rPr lang="en-US" sz="1400" dirty="0" smtClean="0">
                <a:latin typeface="+mn-lt"/>
              </a:rPr>
              <a:t>state functions</a:t>
            </a:r>
            <a:r>
              <a:rPr lang="en-US" sz="1400" dirty="0">
                <a:latin typeface="+mn-lt"/>
              </a:rPr>
              <a:t>, like </a:t>
            </a:r>
            <a:r>
              <a:rPr lang="en-US" sz="1400" dirty="0" smtClean="0">
                <a:latin typeface="+mn-lt"/>
                <a:sym typeface="Symbol"/>
              </a:rPr>
              <a:t>Δ</a:t>
            </a:r>
            <a:r>
              <a:rPr lang="en-US" sz="1400" i="1" dirty="0" smtClean="0">
                <a:latin typeface="+mn-lt"/>
              </a:rPr>
              <a:t>H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or </a:t>
            </a:r>
            <a:r>
              <a:rPr lang="en-US" sz="1400" dirty="0" smtClean="0">
                <a:latin typeface="+mn-lt"/>
                <a:sym typeface="Symbol"/>
              </a:rPr>
              <a:t>Δ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>
                <a:latin typeface="+mn-lt"/>
              </a:rPr>
              <a:t>, to determine </a:t>
            </a:r>
            <a:r>
              <a:rPr lang="en-US" sz="1400" dirty="0" smtClean="0">
                <a:latin typeface="+mn-lt"/>
              </a:rPr>
              <a:t>the thermodynamic </a:t>
            </a:r>
            <a:r>
              <a:rPr lang="en-US" sz="1400" dirty="0">
                <a:latin typeface="+mn-lt"/>
              </a:rPr>
              <a:t>quantity for the </a:t>
            </a:r>
            <a:r>
              <a:rPr lang="en-US" sz="1400" dirty="0" smtClean="0">
                <a:latin typeface="+mn-lt"/>
              </a:rPr>
              <a:t>desired </a:t>
            </a:r>
            <a:r>
              <a:rPr lang="en-US" sz="1400" dirty="0">
                <a:latin typeface="+mn-lt"/>
              </a:rPr>
              <a:t>reaction</a:t>
            </a:r>
            <a:r>
              <a:rPr lang="en-US" sz="1400" dirty="0" smtClean="0">
                <a:latin typeface="+mn-lt"/>
              </a:rPr>
              <a:t>.           </a:t>
            </a:r>
            <a:r>
              <a:rPr lang="en-US" sz="1400" dirty="0" smtClean="0">
                <a:solidFill>
                  <a:srgbClr val="00B0F0"/>
                </a:solidFill>
                <a:latin typeface="+mn-lt"/>
              </a:rPr>
              <a:t>(</a:t>
            </a:r>
            <a:r>
              <a:rPr lang="en-US" sz="1400" dirty="0">
                <a:solidFill>
                  <a:srgbClr val="00B0F0"/>
                </a:solidFill>
                <a:latin typeface="+mn-lt"/>
              </a:rPr>
              <a:t>Section 5.6)</a:t>
            </a:r>
            <a:r>
              <a:rPr lang="en-US" sz="1400" dirty="0">
                <a:latin typeface="+mn-lt"/>
              </a:rPr>
              <a:t> So we need to </a:t>
            </a:r>
            <a:r>
              <a:rPr lang="en-US" sz="1400" dirty="0" smtClean="0">
                <a:latin typeface="+mn-lt"/>
              </a:rPr>
              <a:t>consider whether </a:t>
            </a:r>
            <a:r>
              <a:rPr lang="en-US" sz="1400" dirty="0">
                <a:latin typeface="+mn-lt"/>
              </a:rPr>
              <a:t>the three equations we are </a:t>
            </a:r>
            <a:r>
              <a:rPr lang="en-US" sz="1400" dirty="0" smtClean="0">
                <a:latin typeface="+mn-lt"/>
              </a:rPr>
              <a:t>working with </a:t>
            </a:r>
            <a:r>
              <a:rPr lang="en-US" sz="1400" dirty="0">
                <a:latin typeface="+mn-lt"/>
              </a:rPr>
              <a:t>can be combined in a similar fashion</a:t>
            </a:r>
            <a:r>
              <a:rPr lang="en-US" sz="1400" dirty="0" smtClean="0">
                <a:latin typeface="+mn-lt"/>
              </a:rPr>
              <a:t>. Notice </a:t>
            </a:r>
            <a:r>
              <a:rPr lang="en-US" sz="1400" dirty="0">
                <a:latin typeface="+mn-lt"/>
              </a:rPr>
              <a:t>that if we add the </a:t>
            </a: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sp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reaction </a:t>
            </a:r>
            <a:r>
              <a:rPr lang="en-US" sz="1400" dirty="0">
                <a:latin typeface="+mn-lt"/>
              </a:rPr>
              <a:t>to </a:t>
            </a:r>
            <a:r>
              <a:rPr lang="en-US" sz="1400" dirty="0" smtClean="0">
                <a:latin typeface="+mn-lt"/>
              </a:rPr>
              <a:t>the standard </a:t>
            </a:r>
            <a:r>
              <a:rPr lang="en-US" sz="1400" dirty="0">
                <a:latin typeface="+mn-lt"/>
              </a:rPr>
              <a:t>reduction half-reaction for </a:t>
            </a:r>
            <a:r>
              <a:rPr lang="en-US" sz="1400" dirty="0" smtClean="0">
                <a:latin typeface="+mn-lt"/>
              </a:rPr>
              <a:t>Fe</a:t>
            </a:r>
            <a:r>
              <a:rPr lang="en-US" sz="1400" baseline="30000" dirty="0">
                <a:latin typeface="+mn-lt"/>
              </a:rPr>
              <a:t>2+</a:t>
            </a:r>
            <a:r>
              <a:rPr lang="en-US" sz="1400" dirty="0" smtClean="0">
                <a:latin typeface="+mn-lt"/>
              </a:rPr>
              <a:t>, we get </a:t>
            </a:r>
            <a:r>
              <a:rPr lang="en-US" sz="1400" dirty="0">
                <a:latin typeface="+mn-lt"/>
              </a:rPr>
              <a:t>the half-reaction we want:</a:t>
            </a:r>
          </a:p>
          <a:p>
            <a:pPr marL="283464" indent="-283464"/>
            <a:endParaRPr lang="en-US" sz="1400" dirty="0" smtClean="0">
              <a:latin typeface="+mn-lt"/>
            </a:endParaRPr>
          </a:p>
          <a:p>
            <a:pPr marL="283464" indent="-283464"/>
            <a:endParaRPr lang="en-US" sz="1400" dirty="0">
              <a:latin typeface="+mn-lt"/>
            </a:endParaRPr>
          </a:p>
          <a:p>
            <a:pPr marL="283464" indent="-283464"/>
            <a:endParaRPr lang="en-US" sz="1400" dirty="0" smtClean="0">
              <a:latin typeface="+mn-lt"/>
            </a:endParaRPr>
          </a:p>
          <a:p>
            <a:pPr marL="283464" indent="-283464"/>
            <a:endParaRPr lang="en-US" sz="1400" dirty="0">
              <a:latin typeface="+mn-lt"/>
            </a:endParaRPr>
          </a:p>
          <a:p>
            <a:pPr marL="283464" indent="-283464"/>
            <a:endParaRPr lang="en-US" sz="1400" dirty="0" smtClean="0">
              <a:latin typeface="+mn-lt"/>
            </a:endParaRPr>
          </a:p>
          <a:p>
            <a:pPr marL="283464" indent="-283464"/>
            <a:endParaRPr lang="en-US" sz="1400" dirty="0">
              <a:latin typeface="+mn-lt"/>
            </a:endParaRPr>
          </a:p>
          <a:p>
            <a:pPr marL="283464" indent="-283464"/>
            <a:r>
              <a:rPr lang="en-US" sz="1400" dirty="0" smtClean="0">
                <a:latin typeface="+mn-lt"/>
              </a:rPr>
              <a:t>	Reaction </a:t>
            </a:r>
            <a:r>
              <a:rPr lang="en-US" sz="1400" dirty="0">
                <a:latin typeface="+mn-lt"/>
              </a:rPr>
              <a:t>3 is still a half-reaction, so we </a:t>
            </a:r>
            <a:r>
              <a:rPr lang="en-US" sz="1400" dirty="0" smtClean="0">
                <a:latin typeface="+mn-lt"/>
              </a:rPr>
              <a:t>do see </a:t>
            </a:r>
            <a:r>
              <a:rPr lang="en-US" sz="1400" dirty="0">
                <a:latin typeface="+mn-lt"/>
              </a:rPr>
              <a:t>the free electrons.</a:t>
            </a: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5" y="753013"/>
            <a:ext cx="8482468" cy="337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pic>
        <p:nvPicPr>
          <p:cNvPr id="10" name="Picture 9" descr="triple ring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815" y="3649929"/>
            <a:ext cx="352715" cy="89578"/>
          </a:xfrm>
          <a:prstGeom prst="rect">
            <a:avLst/>
          </a:prstGeom>
        </p:spPr>
      </p:pic>
      <p:pic>
        <p:nvPicPr>
          <p:cNvPr id="11" name="Picture 10" descr="triple ring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456" y="1305314"/>
            <a:ext cx="352715" cy="895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3761895" y="2782687"/>
            <a:ext cx="419100" cy="1047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813" y="4416368"/>
            <a:ext cx="4572000" cy="773869"/>
          </a:xfrm>
          <a:prstGeom prst="rect">
            <a:avLst/>
          </a:prstGeom>
        </p:spPr>
      </p:pic>
      <p:pic>
        <p:nvPicPr>
          <p:cNvPr id="15" name="Picture 14" descr="15_4double arrow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36" y="1700372"/>
            <a:ext cx="357124" cy="11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20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385812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681288" indent="-2681288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Integrative Exercise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Putting Concepts Together</a:t>
            </a: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170438"/>
            <a:ext cx="8326970" cy="18904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>
            <a:off x="304800" y="304798"/>
            <a:ext cx="13386" cy="5717772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317555" y="6022570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178828"/>
            <a:ext cx="8409346" cy="2349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sz="1400" dirty="0" smtClean="0">
                <a:latin typeface="+mn-lt"/>
              </a:rPr>
              <a:t>	If </a:t>
            </a:r>
            <a:r>
              <a:rPr lang="en-US" sz="1400" dirty="0">
                <a:latin typeface="+mn-lt"/>
              </a:rPr>
              <a:t>we knew </a:t>
            </a:r>
            <a:r>
              <a:rPr lang="en-US" sz="1400" dirty="0" smtClean="0">
                <a:latin typeface="+mn-lt"/>
                <a:sym typeface="Symbol"/>
              </a:rPr>
              <a:t>Δ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>
                <a:latin typeface="+mn-lt"/>
                <a:ea typeface="Calibri"/>
              </a:rPr>
              <a:t>°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for reactions 1 and 2, </a:t>
            </a:r>
            <a:r>
              <a:rPr lang="en-US" sz="1400" dirty="0" smtClean="0">
                <a:latin typeface="+mn-lt"/>
              </a:rPr>
              <a:t>we could </a:t>
            </a:r>
            <a:r>
              <a:rPr lang="en-US" sz="1400" dirty="0">
                <a:latin typeface="+mn-lt"/>
              </a:rPr>
              <a:t>add them to get </a:t>
            </a:r>
            <a:r>
              <a:rPr lang="en-US" sz="1400" dirty="0" smtClean="0">
                <a:latin typeface="+mn-lt"/>
                <a:sym typeface="Symbol"/>
              </a:rPr>
              <a:t>Δ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>
                <a:latin typeface="+mn-lt"/>
                <a:ea typeface="Calibri"/>
              </a:rPr>
              <a:t>°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for reaction 3</a:t>
            </a:r>
            <a:r>
              <a:rPr lang="en-US" sz="1400" dirty="0" smtClean="0">
                <a:latin typeface="+mn-lt"/>
              </a:rPr>
              <a:t>. We </a:t>
            </a:r>
            <a:r>
              <a:rPr lang="en-US" sz="1400" dirty="0">
                <a:latin typeface="+mn-lt"/>
              </a:rPr>
              <a:t>can relate </a:t>
            </a:r>
            <a:r>
              <a:rPr lang="en-US" sz="1400" dirty="0" smtClean="0">
                <a:latin typeface="+mn-lt"/>
                <a:sym typeface="Symbol"/>
              </a:rPr>
              <a:t>Δ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>
                <a:latin typeface="+mn-lt"/>
                <a:ea typeface="Calibri"/>
              </a:rPr>
              <a:t>°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to </a:t>
            </a:r>
            <a:r>
              <a:rPr lang="en-US" sz="1400" i="1" dirty="0" smtClean="0">
                <a:latin typeface="+mn-lt"/>
              </a:rPr>
              <a:t>E</a:t>
            </a:r>
            <a:r>
              <a:rPr lang="en-US" sz="1400" dirty="0" smtClean="0">
                <a:latin typeface="+mn-lt"/>
                <a:ea typeface="Calibri"/>
              </a:rPr>
              <a:t>°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by </a:t>
            </a:r>
            <a:r>
              <a:rPr lang="en-US" sz="1400" dirty="0" smtClean="0">
                <a:latin typeface="+mn-lt"/>
                <a:sym typeface="Symbol"/>
              </a:rPr>
              <a:t>Δ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>
                <a:latin typeface="+mn-lt"/>
                <a:ea typeface="Calibri"/>
              </a:rPr>
              <a:t>°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= </a:t>
            </a:r>
            <a:r>
              <a:rPr lang="en-US" sz="1400" dirty="0" smtClean="0">
                <a:latin typeface="+mn-lt"/>
              </a:rPr>
              <a:t>–</a:t>
            </a:r>
            <a:r>
              <a:rPr lang="en-US" sz="1400" i="1" dirty="0" err="1" smtClean="0">
                <a:latin typeface="+mn-lt"/>
              </a:rPr>
              <a:t>nFE</a:t>
            </a:r>
            <a:r>
              <a:rPr lang="en-US" sz="1400" dirty="0" smtClean="0">
                <a:latin typeface="+mn-lt"/>
                <a:ea typeface="Calibri"/>
              </a:rPr>
              <a:t>°</a:t>
            </a:r>
            <a:r>
              <a:rPr lang="en-US" sz="1400" dirty="0" smtClean="0">
                <a:latin typeface="+mn-lt"/>
              </a:rPr>
              <a:t> (</a:t>
            </a:r>
            <a:r>
              <a:rPr lang="en-US" sz="1400" dirty="0">
                <a:latin typeface="+mn-lt"/>
              </a:rPr>
              <a:t>Equation 20.12) and to </a:t>
            </a:r>
            <a:r>
              <a:rPr lang="en-US" sz="1400" i="1" dirty="0">
                <a:latin typeface="+mn-lt"/>
              </a:rPr>
              <a:t>K</a:t>
            </a:r>
            <a:r>
              <a:rPr lang="en-US" sz="1400" dirty="0">
                <a:latin typeface="+mn-lt"/>
              </a:rPr>
              <a:t> by </a:t>
            </a:r>
            <a:r>
              <a:rPr lang="en-US" sz="1400" dirty="0" smtClean="0">
                <a:latin typeface="+mn-lt"/>
                <a:sym typeface="Symbol"/>
              </a:rPr>
              <a:t>Δ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>
                <a:latin typeface="+mn-lt"/>
                <a:ea typeface="Calibri"/>
              </a:rPr>
              <a:t>°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= </a:t>
            </a:r>
            <a:r>
              <a:rPr lang="en-US" sz="1400" dirty="0" smtClean="0">
                <a:latin typeface="+mn-lt"/>
              </a:rPr>
              <a:t>–</a:t>
            </a:r>
            <a:r>
              <a:rPr lang="en-US" sz="1400" i="1" dirty="0" smtClean="0">
                <a:latin typeface="+mn-lt"/>
              </a:rPr>
              <a:t>RT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ln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i="1" dirty="0">
                <a:latin typeface="+mn-lt"/>
              </a:rPr>
              <a:t>K</a:t>
            </a:r>
            <a:r>
              <a:rPr lang="en-US" sz="1400" dirty="0">
                <a:latin typeface="+mn-lt"/>
              </a:rPr>
              <a:t> (Equation 19.20; see also Figure 20.13</a:t>
            </a:r>
            <a:r>
              <a:rPr lang="en-US" sz="1400" dirty="0" smtClean="0">
                <a:latin typeface="+mn-lt"/>
              </a:rPr>
              <a:t>). Furthermore</a:t>
            </a:r>
            <a:r>
              <a:rPr lang="en-US" sz="1400" dirty="0">
                <a:latin typeface="+mn-lt"/>
              </a:rPr>
              <a:t>, we know that </a:t>
            </a:r>
            <a:r>
              <a:rPr lang="en-US" sz="1400" i="1" dirty="0">
                <a:latin typeface="+mn-lt"/>
              </a:rPr>
              <a:t>K</a:t>
            </a:r>
            <a:r>
              <a:rPr lang="en-US" sz="1400" dirty="0">
                <a:latin typeface="+mn-lt"/>
              </a:rPr>
              <a:t> for reaction </a:t>
            </a:r>
            <a:r>
              <a:rPr lang="en-US" sz="1400" dirty="0" smtClean="0">
                <a:latin typeface="+mn-lt"/>
              </a:rPr>
              <a:t>1 is </a:t>
            </a:r>
            <a:r>
              <a:rPr lang="en-US" sz="1400" dirty="0">
                <a:latin typeface="+mn-lt"/>
              </a:rPr>
              <a:t>the </a:t>
            </a: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sp</a:t>
            </a:r>
            <a:r>
              <a:rPr lang="en-US" sz="1400" dirty="0">
                <a:latin typeface="+mn-lt"/>
              </a:rPr>
              <a:t> of FeF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, and we know </a:t>
            </a:r>
            <a:r>
              <a:rPr lang="en-US" sz="1400" i="1" dirty="0" smtClean="0">
                <a:latin typeface="+mn-lt"/>
              </a:rPr>
              <a:t>E</a:t>
            </a:r>
            <a:r>
              <a:rPr lang="en-US" sz="1400" dirty="0" smtClean="0">
                <a:latin typeface="+mn-lt"/>
                <a:ea typeface="Calibri"/>
              </a:rPr>
              <a:t>°</a:t>
            </a:r>
            <a:r>
              <a:rPr lang="en-US" sz="1400" dirty="0" smtClean="0">
                <a:latin typeface="+mn-lt"/>
              </a:rPr>
              <a:t> for reaction </a:t>
            </a:r>
            <a:r>
              <a:rPr lang="en-US" sz="1400" dirty="0">
                <a:latin typeface="+mn-lt"/>
              </a:rPr>
              <a:t>2. Therefore, we can calculate </a:t>
            </a:r>
            <a:r>
              <a:rPr lang="en-US" sz="1400" dirty="0" smtClean="0">
                <a:latin typeface="+mn-lt"/>
                <a:sym typeface="Symbol"/>
              </a:rPr>
              <a:t>Δ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>
                <a:latin typeface="+mn-lt"/>
                <a:ea typeface="Calibri"/>
              </a:rPr>
              <a:t>°</a:t>
            </a:r>
            <a:r>
              <a:rPr lang="en-US" sz="1400" dirty="0" smtClean="0">
                <a:latin typeface="+mn-lt"/>
              </a:rPr>
              <a:t> for </a:t>
            </a:r>
            <a:r>
              <a:rPr lang="en-US" sz="1400" dirty="0">
                <a:latin typeface="+mn-lt"/>
              </a:rPr>
              <a:t>reactions 1 and 2</a:t>
            </a:r>
            <a:r>
              <a:rPr lang="en-US" sz="1400" dirty="0" smtClean="0">
                <a:latin typeface="+mn-lt"/>
              </a:rPr>
              <a:t>:</a:t>
            </a: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dirty="0" smtClean="0">
                <a:latin typeface="+mn-lt"/>
              </a:rPr>
              <a:t>	</a:t>
            </a:r>
          </a:p>
          <a:p>
            <a:pPr marL="283464" indent="-283464" eaLnBrk="0" hangingPunct="0">
              <a:defRPr/>
            </a:pPr>
            <a:r>
              <a:rPr lang="en-US" sz="1400" dirty="0" smtClean="0">
                <a:latin typeface="+mn-lt"/>
              </a:rPr>
              <a:t>	(</a:t>
            </a:r>
            <a:r>
              <a:rPr lang="en-US" sz="1400" dirty="0">
                <a:latin typeface="+mn-lt"/>
              </a:rPr>
              <a:t>Recall that 1 volt is 1 joule per coulomb.)</a:t>
            </a: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dirty="0" smtClean="0">
                <a:latin typeface="+mn-lt"/>
              </a:rPr>
              <a:t>	Then </a:t>
            </a:r>
            <a:r>
              <a:rPr lang="en-US" sz="1400" dirty="0" smtClean="0">
                <a:latin typeface="+mn-lt"/>
                <a:sym typeface="Symbol"/>
              </a:rPr>
              <a:t>Δ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>
                <a:latin typeface="+mn-lt"/>
                <a:ea typeface="Calibri"/>
              </a:rPr>
              <a:t>°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for reaction 3, the one we want, </a:t>
            </a:r>
            <a:r>
              <a:rPr lang="en-US" sz="1400" dirty="0" smtClean="0">
                <a:latin typeface="+mn-lt"/>
              </a:rPr>
              <a:t>is the </a:t>
            </a:r>
            <a:r>
              <a:rPr lang="en-US" sz="1400" dirty="0">
                <a:latin typeface="+mn-lt"/>
              </a:rPr>
              <a:t>sum of the </a:t>
            </a:r>
            <a:r>
              <a:rPr lang="en-US" sz="1400" dirty="0" smtClean="0">
                <a:latin typeface="+mn-lt"/>
                <a:sym typeface="Symbol"/>
              </a:rPr>
              <a:t>Δ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>
                <a:latin typeface="+mn-lt"/>
                <a:ea typeface="Calibri"/>
              </a:rPr>
              <a:t>°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values for reactions 1 and 2</a:t>
            </a:r>
            <a:r>
              <a:rPr lang="en-US" sz="1400" dirty="0" smtClean="0">
                <a:latin typeface="+mn-lt"/>
              </a:rPr>
              <a:t>:</a:t>
            </a: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algn="ctr" eaLnBrk="0" hangingPunct="0">
              <a:defRPr/>
            </a:pPr>
            <a:r>
              <a:rPr lang="en-US" sz="1400" dirty="0">
                <a:latin typeface="+mn-lt"/>
              </a:rPr>
              <a:t>3.21 </a:t>
            </a:r>
            <a:r>
              <a:rPr lang="en-US" sz="1400" dirty="0" smtClean="0">
                <a:latin typeface="+mn-lt"/>
              </a:rPr>
              <a:t>× </a:t>
            </a:r>
            <a:r>
              <a:rPr lang="en-US" sz="1400" dirty="0">
                <a:latin typeface="+mn-lt"/>
              </a:rPr>
              <a:t>10</a:t>
            </a:r>
            <a:r>
              <a:rPr lang="en-US" sz="1400" baseline="30000" dirty="0">
                <a:latin typeface="+mn-lt"/>
              </a:rPr>
              <a:t>4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J/</a:t>
            </a:r>
            <a:r>
              <a:rPr lang="en-US" sz="1400" dirty="0" err="1" smtClean="0">
                <a:latin typeface="+mn-lt"/>
              </a:rPr>
              <a:t>mol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+ 8.49 </a:t>
            </a:r>
            <a:r>
              <a:rPr lang="en-US" sz="1400" dirty="0" smtClean="0">
                <a:latin typeface="+mn-lt"/>
              </a:rPr>
              <a:t>× </a:t>
            </a:r>
            <a:r>
              <a:rPr lang="en-US" sz="1400" dirty="0">
                <a:latin typeface="+mn-lt"/>
              </a:rPr>
              <a:t>10</a:t>
            </a:r>
            <a:r>
              <a:rPr lang="en-US" sz="1400" baseline="30000" dirty="0">
                <a:latin typeface="+mn-lt"/>
              </a:rPr>
              <a:t>4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J/</a:t>
            </a:r>
            <a:r>
              <a:rPr lang="en-US" sz="1400" dirty="0" err="1" smtClean="0">
                <a:latin typeface="+mn-lt"/>
              </a:rPr>
              <a:t>mol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= 1.17 </a:t>
            </a:r>
            <a:r>
              <a:rPr lang="en-US" sz="1400" dirty="0" smtClean="0">
                <a:latin typeface="+mn-lt"/>
              </a:rPr>
              <a:t>× </a:t>
            </a:r>
            <a:r>
              <a:rPr lang="en-US" sz="1400" dirty="0">
                <a:latin typeface="+mn-lt"/>
              </a:rPr>
              <a:t>10</a:t>
            </a:r>
            <a:r>
              <a:rPr lang="en-US" sz="1400" baseline="30000" dirty="0">
                <a:latin typeface="+mn-lt"/>
              </a:rPr>
              <a:t>5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J/</a:t>
            </a:r>
            <a:r>
              <a:rPr lang="en-US" sz="1400" dirty="0" err="1" smtClean="0">
                <a:latin typeface="+mn-lt"/>
              </a:rPr>
              <a:t>mol</a:t>
            </a: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dirty="0" smtClean="0">
                <a:latin typeface="+mn-lt"/>
              </a:rPr>
              <a:t>	We </a:t>
            </a:r>
            <a:r>
              <a:rPr lang="en-US" sz="1400" dirty="0">
                <a:latin typeface="+mn-lt"/>
              </a:rPr>
              <a:t>can convert this to </a:t>
            </a:r>
            <a:r>
              <a:rPr lang="en-US" sz="1400" i="1" dirty="0" smtClean="0">
                <a:latin typeface="+mn-lt"/>
              </a:rPr>
              <a:t>E</a:t>
            </a:r>
            <a:r>
              <a:rPr lang="en-US" sz="1400" dirty="0" smtClean="0">
                <a:latin typeface="+mn-lt"/>
                <a:ea typeface="Calibri"/>
              </a:rPr>
              <a:t>°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from the </a:t>
            </a:r>
            <a:r>
              <a:rPr lang="en-US" sz="1400" dirty="0" smtClean="0">
                <a:latin typeface="+mn-lt"/>
              </a:rPr>
              <a:t>relationship </a:t>
            </a:r>
            <a:r>
              <a:rPr lang="en-US" sz="1400" dirty="0" smtClean="0">
                <a:latin typeface="+mn-lt"/>
                <a:sym typeface="Symbol"/>
              </a:rPr>
              <a:t>Δ</a:t>
            </a:r>
            <a:r>
              <a:rPr lang="en-US" sz="1400" i="1" dirty="0" smtClean="0">
                <a:latin typeface="+mn-lt"/>
              </a:rPr>
              <a:t>G</a:t>
            </a:r>
            <a:r>
              <a:rPr lang="en-US" sz="1400" dirty="0">
                <a:latin typeface="+mn-lt"/>
                <a:ea typeface="Calibri"/>
              </a:rPr>
              <a:t>°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= </a:t>
            </a:r>
            <a:r>
              <a:rPr lang="en-US" sz="1400" dirty="0" smtClean="0">
                <a:latin typeface="+mn-lt"/>
              </a:rPr>
              <a:t>–</a:t>
            </a:r>
            <a:r>
              <a:rPr lang="en-US" sz="1400" i="1" dirty="0" err="1" smtClean="0">
                <a:latin typeface="+mn-lt"/>
              </a:rPr>
              <a:t>nFE</a:t>
            </a:r>
            <a:r>
              <a:rPr lang="en-US" sz="1400" dirty="0" smtClean="0">
                <a:latin typeface="+mn-lt"/>
                <a:ea typeface="Calibri"/>
              </a:rPr>
              <a:t>°</a:t>
            </a:r>
            <a:r>
              <a:rPr lang="en-US" sz="1400" dirty="0" smtClean="0">
                <a:latin typeface="+mn-lt"/>
              </a:rPr>
              <a:t>:</a:t>
            </a: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5" y="753013"/>
            <a:ext cx="8482468" cy="337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678" y="2271675"/>
            <a:ext cx="5992844" cy="10188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42"/>
          <a:stretch/>
        </p:blipFill>
        <p:spPr>
          <a:xfrm>
            <a:off x="2240281" y="5180051"/>
            <a:ext cx="5215595" cy="73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40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385812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681288" indent="-2681288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Integrative Exercise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Putting Concepts Together</a:t>
            </a: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170438"/>
            <a:ext cx="8326970" cy="18904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>
            <a:off x="304800" y="304798"/>
            <a:ext cx="12700" cy="1942941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317555" y="2247739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178828"/>
            <a:ext cx="8409346" cy="2349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sz="1400" b="1" dirty="0" smtClean="0">
                <a:latin typeface="+mn-lt"/>
              </a:rPr>
              <a:t>(c)	</a:t>
            </a:r>
            <a:r>
              <a:rPr lang="en-US" sz="1400" dirty="0" smtClean="0">
                <a:latin typeface="+mn-lt"/>
              </a:rPr>
              <a:t>The standard reduction potential for FeF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(–0.606 V) is more negative than that for Fe</a:t>
            </a:r>
            <a:r>
              <a:rPr lang="en-US" sz="1400" baseline="30000" dirty="0" smtClean="0">
                <a:latin typeface="+mn-lt"/>
              </a:rPr>
              <a:t>2+</a:t>
            </a:r>
            <a:r>
              <a:rPr lang="en-US" sz="1400" dirty="0" smtClean="0">
                <a:latin typeface="+mn-lt"/>
              </a:rPr>
              <a:t>(–0.440 V), telling us that the reduction of FeF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is the less favorable process. When FeF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is reduced, we not only reduce the Fe</a:t>
            </a:r>
            <a:r>
              <a:rPr lang="en-US" sz="1400" baseline="30000" dirty="0" smtClean="0">
                <a:latin typeface="+mn-lt"/>
              </a:rPr>
              <a:t>2+</a:t>
            </a:r>
            <a:r>
              <a:rPr lang="en-US" sz="1400" dirty="0" smtClean="0">
                <a:latin typeface="+mn-lt"/>
              </a:rPr>
              <a:t> but also break up the ionic solid. Because this additional energy must be overcome, the reduction of FeF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is less  favorable than the reduction of Fe</a:t>
            </a:r>
            <a:r>
              <a:rPr lang="en-US" sz="1400" baseline="30000" dirty="0" smtClean="0">
                <a:latin typeface="+mn-lt"/>
              </a:rPr>
              <a:t>2+</a:t>
            </a:r>
            <a:r>
              <a:rPr lang="en-US" sz="1400" dirty="0" smtClean="0">
                <a:latin typeface="+mn-lt"/>
              </a:rPr>
              <a:t>.</a:t>
            </a:r>
            <a:endParaRPr lang="en-US" sz="1400" dirty="0">
              <a:latin typeface="+mn-lt"/>
            </a:endParaRP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5" y="753013"/>
            <a:ext cx="8482468" cy="337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8920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381050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5" y="1391936"/>
            <a:ext cx="8635755" cy="1172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altLang="en-US" sz="1400" b="1" dirty="0">
                <a:latin typeface="+mn-lt"/>
                <a:cs typeface="Arial" pitchFamily="34" charset="0"/>
              </a:rPr>
              <a:t>Step 3: </a:t>
            </a:r>
            <a:r>
              <a:rPr lang="en-US" altLang="en-US" sz="1400" dirty="0">
                <a:latin typeface="+mn-lt"/>
                <a:cs typeface="Arial" pitchFamily="34" charset="0"/>
              </a:rPr>
              <a:t>We equalize the number of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electrons transferred </a:t>
            </a:r>
            <a:r>
              <a:rPr lang="en-US" altLang="en-US" sz="1400" dirty="0">
                <a:latin typeface="+mn-lt"/>
                <a:cs typeface="Arial" pitchFamily="34" charset="0"/>
              </a:rPr>
              <a:t>in the two half-reactions. To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do so</a:t>
            </a:r>
            <a:r>
              <a:rPr lang="en-US" altLang="en-US" sz="1400" dirty="0">
                <a:latin typeface="+mn-lt"/>
                <a:cs typeface="Arial" pitchFamily="34" charset="0"/>
              </a:rPr>
              <a:t>, we multiply the </a:t>
            </a:r>
            <a:r>
              <a:rPr lang="en-US" altLang="en-US" sz="1400" dirty="0" err="1">
                <a:latin typeface="+mn-lt"/>
                <a:cs typeface="Arial" pitchFamily="34" charset="0"/>
              </a:rPr>
              <a:t>Cl</a:t>
            </a:r>
            <a:r>
              <a:rPr lang="en-US" altLang="en-US" sz="1400" dirty="0">
                <a:latin typeface="+mn-lt"/>
                <a:cs typeface="Arial" pitchFamily="34" charset="0"/>
              </a:rPr>
              <a:t> half-reaction by 3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so that </a:t>
            </a:r>
            <a:r>
              <a:rPr lang="en-US" altLang="en-US" sz="1400" dirty="0">
                <a:latin typeface="+mn-lt"/>
                <a:cs typeface="Arial" pitchFamily="34" charset="0"/>
              </a:rPr>
              <a:t>the number of electrons gained in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the Cr </a:t>
            </a:r>
            <a:r>
              <a:rPr lang="en-US" altLang="en-US" sz="1400" dirty="0">
                <a:latin typeface="+mn-lt"/>
                <a:cs typeface="Arial" pitchFamily="34" charset="0"/>
              </a:rPr>
              <a:t>half-reaction (6) equals the number lost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in the </a:t>
            </a:r>
            <a:r>
              <a:rPr lang="en-US" altLang="en-US" sz="1400" dirty="0" err="1">
                <a:latin typeface="+mn-lt"/>
                <a:cs typeface="Arial" pitchFamily="34" charset="0"/>
              </a:rPr>
              <a:t>Cl</a:t>
            </a:r>
            <a:r>
              <a:rPr lang="en-US" altLang="en-US" sz="1400" dirty="0">
                <a:latin typeface="+mn-lt"/>
                <a:cs typeface="Arial" pitchFamily="34" charset="0"/>
              </a:rPr>
              <a:t> half-reaction, allowing the electrons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to cancel </a:t>
            </a:r>
            <a:r>
              <a:rPr lang="en-US" altLang="en-US" sz="1400" dirty="0">
                <a:latin typeface="+mn-lt"/>
                <a:cs typeface="Arial" pitchFamily="34" charset="0"/>
              </a:rPr>
              <a:t>when the half-reactions are added: </a:t>
            </a:r>
            <a:endParaRPr lang="en-US" altLang="en-US" sz="1400" dirty="0" smtClean="0">
              <a:latin typeface="+mn-lt"/>
              <a:cs typeface="Arial" pitchFamily="34" charset="0"/>
            </a:endParaRP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  <a:cs typeface="Arial" pitchFamily="34" charset="0"/>
            </a:endParaRPr>
          </a:p>
          <a:p>
            <a:pPr marL="0" indent="0" algn="ctr" eaLnBrk="0" hangingPunct="0">
              <a:defRPr/>
            </a:pPr>
            <a:r>
              <a:rPr lang="en-US" altLang="en-US" sz="1400" dirty="0" smtClean="0">
                <a:latin typeface="+mn-lt"/>
                <a:cs typeface="Arial" pitchFamily="34" charset="0"/>
              </a:rPr>
              <a:t>6 </a:t>
            </a:r>
            <a:r>
              <a:rPr lang="en-US" altLang="en-US" sz="1400" dirty="0" err="1" smtClean="0">
                <a:latin typeface="+mn-lt"/>
                <a:cs typeface="Arial" pitchFamily="34" charset="0"/>
              </a:rPr>
              <a:t>Cl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(</a:t>
            </a:r>
            <a:r>
              <a:rPr lang="en-US" altLang="en-US" sz="1400" i="1" dirty="0" err="1" smtClean="0">
                <a:latin typeface="+mn-lt"/>
                <a:cs typeface="Arial" pitchFamily="34" charset="0"/>
              </a:rPr>
              <a:t>aq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)          3 Cl</a:t>
            </a:r>
            <a:r>
              <a:rPr lang="en-US" altLang="en-US" sz="1400" baseline="-25000" dirty="0" smtClean="0">
                <a:latin typeface="+mn-lt"/>
                <a:cs typeface="Arial" pitchFamily="34" charset="0"/>
              </a:rPr>
              <a:t>2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(</a:t>
            </a:r>
            <a:r>
              <a:rPr lang="en-US" altLang="en-US" sz="1400" i="1" dirty="0" smtClean="0">
                <a:latin typeface="+mn-lt"/>
                <a:cs typeface="Arial" pitchFamily="34" charset="0"/>
              </a:rPr>
              <a:t>g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) </a:t>
            </a:r>
            <a:r>
              <a:rPr lang="en-US" altLang="en-US" sz="1400" dirty="0">
                <a:latin typeface="+mn-lt"/>
                <a:cs typeface="Arial" pitchFamily="34" charset="0"/>
              </a:rPr>
              <a:t>+ 6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e</a:t>
            </a:r>
            <a:r>
              <a:rPr lang="en-US" sz="1400" baseline="30000" dirty="0" smtClean="0">
                <a:latin typeface="+mn-lt"/>
              </a:rPr>
              <a:t>–</a:t>
            </a:r>
            <a:endParaRPr lang="en-US" altLang="en-US" sz="1400" dirty="0">
              <a:latin typeface="+mn-lt"/>
              <a:cs typeface="Arial" pitchFamily="34" charset="0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  <a:cs typeface="Arial" pitchFamily="34" charset="0"/>
            </a:endParaRPr>
          </a:p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  <a:cs typeface="Arial" pitchFamily="34" charset="0"/>
              </a:rPr>
              <a:t>Step </a:t>
            </a:r>
            <a:r>
              <a:rPr lang="en-US" altLang="en-US" sz="1400" b="1" dirty="0">
                <a:latin typeface="+mn-lt"/>
                <a:cs typeface="Arial" pitchFamily="34" charset="0"/>
              </a:rPr>
              <a:t>4: </a:t>
            </a:r>
            <a:r>
              <a:rPr lang="en-US" altLang="en-US" sz="1400" dirty="0">
                <a:latin typeface="+mn-lt"/>
                <a:cs typeface="Arial" pitchFamily="34" charset="0"/>
              </a:rPr>
              <a:t>The equations are added to give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the balanced </a:t>
            </a:r>
            <a:r>
              <a:rPr lang="en-US" altLang="en-US" sz="1400" dirty="0">
                <a:latin typeface="+mn-lt"/>
                <a:cs typeface="Arial" pitchFamily="34" charset="0"/>
              </a:rPr>
              <a:t>equation: </a:t>
            </a:r>
            <a:endParaRPr lang="en-US" altLang="en-US" sz="1400" dirty="0" smtClean="0">
              <a:latin typeface="+mn-lt"/>
              <a:cs typeface="Arial" pitchFamily="34" charset="0"/>
            </a:endParaRPr>
          </a:p>
          <a:p>
            <a:pPr marL="0" indent="0" algn="ctr" eaLnBrk="0" hangingPunct="0">
              <a:spcBef>
                <a:spcPts val="1200"/>
              </a:spcBef>
              <a:defRPr/>
            </a:pPr>
            <a:r>
              <a:rPr lang="en-US" altLang="en-US" sz="1400" dirty="0" smtClean="0">
                <a:latin typeface="+mn-lt"/>
                <a:cs typeface="Arial" pitchFamily="34" charset="0"/>
              </a:rPr>
              <a:t>14 H</a:t>
            </a:r>
            <a:r>
              <a:rPr lang="en-US" altLang="en-US" sz="1400" baseline="30000" dirty="0" smtClean="0">
                <a:latin typeface="+mn-lt"/>
                <a:cs typeface="Arial" pitchFamily="34" charset="0"/>
              </a:rPr>
              <a:t>+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(</a:t>
            </a:r>
            <a:r>
              <a:rPr lang="en-US" altLang="en-US" sz="1400" i="1" dirty="0" err="1" smtClean="0">
                <a:latin typeface="+mn-lt"/>
                <a:cs typeface="Arial" pitchFamily="34" charset="0"/>
              </a:rPr>
              <a:t>aq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) </a:t>
            </a:r>
            <a:r>
              <a:rPr lang="en-US" altLang="en-US" sz="1400" dirty="0">
                <a:latin typeface="+mn-lt"/>
                <a:cs typeface="Arial" pitchFamily="34" charset="0"/>
              </a:rPr>
              <a:t>+ </a:t>
            </a:r>
            <a:r>
              <a:rPr lang="en-US" sz="1400" dirty="0" smtClean="0">
                <a:latin typeface="+mn-lt"/>
              </a:rPr>
              <a:t>Cr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O</a:t>
            </a:r>
            <a:r>
              <a:rPr lang="en-US" sz="1400" baseline="-25000" dirty="0" smtClean="0">
                <a:latin typeface="+mn-lt"/>
              </a:rPr>
              <a:t>7</a:t>
            </a:r>
            <a:r>
              <a:rPr lang="en-US" sz="1400" baseline="30000" dirty="0" smtClean="0">
                <a:latin typeface="+mn-lt"/>
              </a:rPr>
              <a:t>2–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(</a:t>
            </a:r>
            <a:r>
              <a:rPr lang="en-US" altLang="en-US" sz="1400" i="1" dirty="0" err="1" smtClean="0">
                <a:latin typeface="+mn-lt"/>
                <a:cs typeface="Arial" pitchFamily="34" charset="0"/>
              </a:rPr>
              <a:t>aq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) </a:t>
            </a:r>
            <a:r>
              <a:rPr lang="en-US" altLang="en-US" sz="1400" dirty="0">
                <a:latin typeface="+mn-lt"/>
                <a:cs typeface="Arial" pitchFamily="34" charset="0"/>
              </a:rPr>
              <a:t>+ 6 </a:t>
            </a:r>
            <a:r>
              <a:rPr lang="en-US" altLang="en-US" sz="1400" dirty="0" err="1" smtClean="0">
                <a:latin typeface="+mn-lt"/>
                <a:cs typeface="Arial" pitchFamily="34" charset="0"/>
              </a:rPr>
              <a:t>Cl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(</a:t>
            </a:r>
            <a:r>
              <a:rPr lang="en-US" altLang="en-US" sz="1400" i="1" dirty="0" err="1" smtClean="0">
                <a:latin typeface="+mn-lt"/>
                <a:cs typeface="Arial" pitchFamily="34" charset="0"/>
              </a:rPr>
              <a:t>aq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)           2 Cr</a:t>
            </a:r>
            <a:r>
              <a:rPr lang="en-US" altLang="en-US" sz="1400" baseline="30000" dirty="0" smtClean="0">
                <a:latin typeface="+mn-lt"/>
              </a:rPr>
              <a:t>3+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(</a:t>
            </a:r>
            <a:r>
              <a:rPr lang="en-US" altLang="en-US" sz="1400" i="1" dirty="0" err="1" smtClean="0">
                <a:latin typeface="+mn-lt"/>
                <a:cs typeface="Arial" pitchFamily="34" charset="0"/>
              </a:rPr>
              <a:t>aq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) </a:t>
            </a:r>
            <a:r>
              <a:rPr lang="en-US" altLang="en-US" sz="1400" dirty="0">
                <a:latin typeface="+mn-lt"/>
                <a:cs typeface="Arial" pitchFamily="34" charset="0"/>
              </a:rPr>
              <a:t>+ 7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H</a:t>
            </a:r>
            <a:r>
              <a:rPr lang="en-US" altLang="en-US" sz="1400" baseline="-25000" dirty="0" smtClean="0">
                <a:latin typeface="+mn-lt"/>
                <a:cs typeface="Arial" pitchFamily="34" charset="0"/>
              </a:rPr>
              <a:t>2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O(</a:t>
            </a:r>
            <a:r>
              <a:rPr lang="en-US" altLang="en-US" sz="1400" i="1" dirty="0" smtClean="0">
                <a:latin typeface="+mn-lt"/>
                <a:cs typeface="Arial" pitchFamily="34" charset="0"/>
              </a:rPr>
              <a:t>l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) </a:t>
            </a:r>
            <a:r>
              <a:rPr lang="en-US" altLang="en-US" sz="1400" dirty="0">
                <a:latin typeface="+mn-lt"/>
                <a:cs typeface="Arial" pitchFamily="34" charset="0"/>
              </a:rPr>
              <a:t>+ 3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Cl</a:t>
            </a:r>
            <a:r>
              <a:rPr lang="en-US" altLang="en-US" sz="1400" baseline="-25000" dirty="0" smtClean="0">
                <a:latin typeface="+mn-lt"/>
                <a:cs typeface="Arial" pitchFamily="34" charset="0"/>
              </a:rPr>
              <a:t>2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(</a:t>
            </a:r>
            <a:r>
              <a:rPr lang="en-US" altLang="en-US" sz="1400" i="1" dirty="0" smtClean="0">
                <a:latin typeface="+mn-lt"/>
                <a:cs typeface="Arial" pitchFamily="34" charset="0"/>
              </a:rPr>
              <a:t>g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)</a:t>
            </a:r>
            <a:endParaRPr lang="en-US" altLang="en-US" sz="1400" dirty="0">
              <a:latin typeface="+mn-lt"/>
              <a:cs typeface="Arial" pitchFamily="34" charset="0"/>
            </a:endParaRPr>
          </a:p>
          <a:p>
            <a:pPr marL="0" indent="0" eaLnBrk="0" hangingPunct="0">
              <a:spcBef>
                <a:spcPts val="1200"/>
              </a:spcBef>
              <a:defRPr/>
            </a:pPr>
            <a:r>
              <a:rPr lang="en-US" altLang="en-US" sz="1400" b="1" dirty="0" smtClean="0">
                <a:latin typeface="+mn-lt"/>
                <a:cs typeface="Arial" pitchFamily="34" charset="0"/>
              </a:rPr>
              <a:t>Step </a:t>
            </a:r>
            <a:r>
              <a:rPr lang="en-US" altLang="en-US" sz="1400" b="1" dirty="0">
                <a:latin typeface="+mn-lt"/>
                <a:cs typeface="Arial" pitchFamily="34" charset="0"/>
              </a:rPr>
              <a:t>5: </a:t>
            </a:r>
            <a:r>
              <a:rPr lang="en-US" altLang="en-US" sz="1400" dirty="0">
                <a:latin typeface="+mn-lt"/>
                <a:cs typeface="Arial" pitchFamily="34" charset="0"/>
              </a:rPr>
              <a:t>There are equal numbers of atoms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of each </a:t>
            </a:r>
            <a:r>
              <a:rPr lang="en-US" altLang="en-US" sz="1400" dirty="0">
                <a:latin typeface="+mn-lt"/>
                <a:cs typeface="Arial" pitchFamily="34" charset="0"/>
              </a:rPr>
              <a:t>kind on the two sides of the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equation (</a:t>
            </a:r>
            <a:r>
              <a:rPr lang="en-US" altLang="en-US" sz="1400" dirty="0">
                <a:latin typeface="+mn-lt"/>
                <a:cs typeface="Arial" pitchFamily="34" charset="0"/>
              </a:rPr>
              <a:t>14 H, 2 Cr, 7 O, 6 </a:t>
            </a:r>
            <a:r>
              <a:rPr lang="en-US" altLang="en-US" sz="1400" dirty="0" err="1">
                <a:latin typeface="+mn-lt"/>
                <a:cs typeface="Arial" pitchFamily="34" charset="0"/>
              </a:rPr>
              <a:t>Cl</a:t>
            </a:r>
            <a:r>
              <a:rPr lang="en-US" altLang="en-US" sz="1400" dirty="0">
                <a:latin typeface="+mn-lt"/>
                <a:cs typeface="Arial" pitchFamily="34" charset="0"/>
              </a:rPr>
              <a:t>). In addition, the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charge is </a:t>
            </a:r>
            <a:r>
              <a:rPr lang="en-US" altLang="en-US" sz="1400" dirty="0">
                <a:latin typeface="+mn-lt"/>
                <a:cs typeface="Arial" pitchFamily="34" charset="0"/>
              </a:rPr>
              <a:t>the same on the two sides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(6+). </a:t>
            </a:r>
            <a:r>
              <a:rPr lang="en-US" altLang="en-US" sz="1400" dirty="0">
                <a:latin typeface="+mn-lt"/>
                <a:cs typeface="Arial" pitchFamily="34" charset="0"/>
              </a:rPr>
              <a:t>Thus,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the equation </a:t>
            </a:r>
            <a:r>
              <a:rPr lang="en-US" altLang="en-US" sz="1400" dirty="0">
                <a:latin typeface="+mn-lt"/>
                <a:cs typeface="Arial" pitchFamily="34" charset="0"/>
              </a:rPr>
              <a:t>is balanced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.</a:t>
            </a: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  <a:cs typeface="Arial" pitchFamily="34" charset="0"/>
            </a:endParaRPr>
          </a:p>
          <a:p>
            <a:pPr marL="0" lvl="0" indent="0" eaLnBrk="0" hangingPunct="0">
              <a:tabLst/>
              <a:defRPr/>
            </a:pPr>
            <a:r>
              <a:rPr lang="en-US" sz="1600" b="1" dirty="0">
                <a:solidFill>
                  <a:srgbClr val="3366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Practice Exercise 1</a:t>
            </a:r>
          </a:p>
          <a:p>
            <a:pPr marL="0" lvl="0" indent="0" eaLnBrk="0" hangingPunct="0">
              <a:tabLst/>
              <a:defRPr/>
            </a:pPr>
            <a:endParaRPr lang="en-US" altLang="en-US" sz="1000" dirty="0">
              <a:solidFill>
                <a:srgbClr val="000000"/>
              </a:solidFill>
              <a:latin typeface="Times New Roman"/>
              <a:ea typeface="ＭＳ Ｐゴシック" pitchFamily="34" charset="-128"/>
              <a:cs typeface="Arial" pitchFamily="34" charset="0"/>
            </a:endParaRPr>
          </a:p>
          <a:p>
            <a:pPr marL="0" lvl="0" indent="0" eaLnBrk="0" hangingPunct="0">
              <a:tabLst/>
              <a:defRPr/>
            </a:pPr>
            <a:r>
              <a:rPr lang="en-US" altLang="en-US" sz="1400" dirty="0">
                <a:solidFill>
                  <a:srgbClr val="000000"/>
                </a:solidFill>
                <a:latin typeface="Times New Roman"/>
                <a:ea typeface="ＭＳ Ｐゴシック" pitchFamily="34" charset="-128"/>
                <a:cs typeface="Arial" pitchFamily="34" charset="0"/>
              </a:rPr>
              <a:t>If you complete and balance the following equation in acidic solution</a:t>
            </a:r>
          </a:p>
          <a:p>
            <a:pPr marL="0" lvl="0" indent="0" algn="ctr" eaLnBrk="0" hangingPunct="0">
              <a:spcBef>
                <a:spcPts val="1200"/>
              </a:spcBef>
              <a:tabLst/>
              <a:defRPr/>
            </a:pPr>
            <a:r>
              <a:rPr lang="en-US" altLang="en-US" sz="1400" dirty="0" smtClean="0">
                <a:solidFill>
                  <a:srgbClr val="000000"/>
                </a:solidFill>
                <a:latin typeface="Times New Roman"/>
                <a:ea typeface="ＭＳ Ｐゴシック" pitchFamily="34" charset="-128"/>
                <a:cs typeface="Arial" pitchFamily="34" charset="0"/>
              </a:rPr>
              <a:t>Mn</a:t>
            </a:r>
            <a:r>
              <a:rPr lang="en-US" altLang="en-US" sz="1400" baseline="30000" dirty="0" smtClean="0">
                <a:solidFill>
                  <a:srgbClr val="000000"/>
                </a:solidFill>
                <a:latin typeface="Times New Roman"/>
                <a:ea typeface="ＭＳ Ｐゴシック" pitchFamily="34" charset="-128"/>
                <a:cs typeface="Arial" pitchFamily="34" charset="0"/>
              </a:rPr>
              <a:t>2</a:t>
            </a:r>
            <a:r>
              <a:rPr lang="en-US" altLang="en-US" sz="1400" baseline="30000" dirty="0">
                <a:solidFill>
                  <a:srgbClr val="000000"/>
                </a:solidFill>
                <a:latin typeface="Times New Roman"/>
                <a:ea typeface="ＭＳ Ｐゴシック" pitchFamily="34" charset="-128"/>
                <a:cs typeface="Arial" pitchFamily="34" charset="0"/>
              </a:rPr>
              <a:t>+</a:t>
            </a:r>
            <a:r>
              <a:rPr lang="en-US" altLang="en-US" sz="1400" dirty="0">
                <a:solidFill>
                  <a:srgbClr val="000000"/>
                </a:solidFill>
                <a:latin typeface="Times New Roman"/>
                <a:ea typeface="ＭＳ Ｐゴシック" pitchFamily="34" charset="-128"/>
                <a:cs typeface="Arial" pitchFamily="34" charset="0"/>
              </a:rPr>
              <a:t>(</a:t>
            </a:r>
            <a:r>
              <a:rPr lang="en-US" altLang="en-US" sz="1400" i="1" dirty="0" err="1">
                <a:solidFill>
                  <a:srgbClr val="000000"/>
                </a:solidFill>
                <a:latin typeface="Times New Roman"/>
                <a:ea typeface="ＭＳ Ｐゴシック" pitchFamily="34" charset="-128"/>
                <a:cs typeface="Arial" pitchFamily="34" charset="0"/>
              </a:rPr>
              <a:t>aq</a:t>
            </a:r>
            <a:r>
              <a:rPr lang="en-US" altLang="en-US" sz="1400" dirty="0">
                <a:solidFill>
                  <a:srgbClr val="000000"/>
                </a:solidFill>
                <a:latin typeface="Times New Roman"/>
                <a:ea typeface="ＭＳ Ｐゴシック" pitchFamily="34" charset="-128"/>
                <a:cs typeface="Arial" pitchFamily="34" charset="0"/>
              </a:rPr>
              <a:t>) + NaBiO</a:t>
            </a:r>
            <a:r>
              <a:rPr lang="en-US" altLang="en-US" sz="1400" baseline="-25000" dirty="0">
                <a:solidFill>
                  <a:srgbClr val="000000"/>
                </a:solidFill>
                <a:latin typeface="Times New Roman"/>
                <a:ea typeface="ＭＳ Ｐゴシック" pitchFamily="34" charset="-128"/>
                <a:cs typeface="Arial" pitchFamily="34" charset="0"/>
              </a:rPr>
              <a:t>3</a:t>
            </a:r>
            <a:r>
              <a:rPr lang="en-US" altLang="en-US" sz="1400" dirty="0">
                <a:solidFill>
                  <a:srgbClr val="000000"/>
                </a:solidFill>
                <a:latin typeface="Times New Roman"/>
                <a:ea typeface="ＭＳ Ｐゴシック" pitchFamily="34" charset="-128"/>
                <a:cs typeface="Arial" pitchFamily="34" charset="0"/>
              </a:rPr>
              <a:t>(</a:t>
            </a:r>
            <a:r>
              <a:rPr lang="en-US" altLang="en-US" sz="1400" i="1" dirty="0">
                <a:solidFill>
                  <a:srgbClr val="000000"/>
                </a:solidFill>
                <a:latin typeface="Times New Roman"/>
                <a:ea typeface="ＭＳ Ｐゴシック" pitchFamily="34" charset="-128"/>
                <a:cs typeface="Arial" pitchFamily="34" charset="0"/>
              </a:rPr>
              <a:t>s</a:t>
            </a:r>
            <a:r>
              <a:rPr lang="en-US" altLang="en-US" sz="1400" dirty="0">
                <a:solidFill>
                  <a:srgbClr val="000000"/>
                </a:solidFill>
                <a:latin typeface="Times New Roman"/>
                <a:ea typeface="ＭＳ Ｐゴシック" pitchFamily="34" charset="-128"/>
                <a:cs typeface="Arial" pitchFamily="34" charset="0"/>
              </a:rPr>
              <a:t>)          </a:t>
            </a:r>
            <a:r>
              <a:rPr lang="en-US" altLang="en-US" sz="1400" dirty="0" smtClean="0">
                <a:solidFill>
                  <a:srgbClr val="000000"/>
                </a:solidFill>
                <a:latin typeface="Times New Roman"/>
                <a:ea typeface="ＭＳ Ｐゴシック" pitchFamily="34" charset="-128"/>
                <a:cs typeface="Arial" pitchFamily="34" charset="0"/>
              </a:rPr>
              <a:t>Bi</a:t>
            </a:r>
            <a:r>
              <a:rPr lang="en-US" altLang="en-US" sz="1400" baseline="30000" dirty="0" smtClean="0">
                <a:solidFill>
                  <a:srgbClr val="000000"/>
                </a:solidFill>
                <a:latin typeface="Times New Roman"/>
                <a:ea typeface="ＭＳ Ｐゴシック" pitchFamily="34" charset="-128"/>
                <a:cs typeface="Arial" pitchFamily="34" charset="0"/>
              </a:rPr>
              <a:t>3</a:t>
            </a:r>
            <a:r>
              <a:rPr lang="en-US" altLang="en-US" sz="1400" baseline="30000" dirty="0">
                <a:solidFill>
                  <a:srgbClr val="000000"/>
                </a:solidFill>
                <a:latin typeface="Times New Roman"/>
                <a:ea typeface="ＭＳ Ｐゴシック" pitchFamily="34" charset="-128"/>
                <a:cs typeface="Arial" pitchFamily="34" charset="0"/>
              </a:rPr>
              <a:t>+</a:t>
            </a:r>
            <a:r>
              <a:rPr lang="en-US" altLang="en-US" sz="1400" dirty="0">
                <a:solidFill>
                  <a:srgbClr val="000000"/>
                </a:solidFill>
                <a:latin typeface="Times New Roman"/>
                <a:ea typeface="ＭＳ Ｐゴシック" pitchFamily="34" charset="-128"/>
                <a:cs typeface="Arial" pitchFamily="34" charset="0"/>
              </a:rPr>
              <a:t>(</a:t>
            </a:r>
            <a:r>
              <a:rPr lang="en-US" altLang="en-US" sz="1400" i="1" dirty="0" err="1">
                <a:solidFill>
                  <a:srgbClr val="000000"/>
                </a:solidFill>
                <a:latin typeface="Times New Roman"/>
                <a:ea typeface="ＭＳ Ｐゴシック" pitchFamily="34" charset="-128"/>
                <a:cs typeface="Arial" pitchFamily="34" charset="0"/>
              </a:rPr>
              <a:t>aq</a:t>
            </a:r>
            <a:r>
              <a:rPr lang="en-US" altLang="en-US" sz="1400" dirty="0">
                <a:solidFill>
                  <a:srgbClr val="000000"/>
                </a:solidFill>
                <a:latin typeface="Times New Roman"/>
                <a:ea typeface="ＭＳ Ｐゴシック" pitchFamily="34" charset="-128"/>
                <a:cs typeface="Arial" pitchFamily="34" charset="0"/>
              </a:rPr>
              <a:t>) + </a:t>
            </a:r>
            <a:r>
              <a:rPr lang="en-US" altLang="en-US" sz="1400" dirty="0" smtClean="0">
                <a:solidFill>
                  <a:srgbClr val="000000"/>
                </a:solidFill>
                <a:latin typeface="Times New Roman"/>
                <a:ea typeface="ＭＳ Ｐゴシック" pitchFamily="34" charset="-128"/>
                <a:cs typeface="Arial" pitchFamily="34" charset="0"/>
              </a:rPr>
              <a:t>MnO</a:t>
            </a:r>
            <a:r>
              <a:rPr lang="en-US" altLang="en-US" sz="1400" baseline="-25000" dirty="0" smtClean="0">
                <a:solidFill>
                  <a:srgbClr val="000000"/>
                </a:solidFill>
                <a:latin typeface="Times New Roman"/>
                <a:ea typeface="ＭＳ Ｐゴシック" pitchFamily="34" charset="-128"/>
                <a:cs typeface="Arial" pitchFamily="34" charset="0"/>
              </a:rPr>
              <a:t>4</a:t>
            </a:r>
            <a:r>
              <a:rPr lang="en-US" altLang="en-US" sz="1400" baseline="30000" dirty="0" smtClean="0">
                <a:solidFill>
                  <a:srgbClr val="000000"/>
                </a:solidFill>
                <a:latin typeface="Times New Roman"/>
                <a:ea typeface="ＭＳ Ｐゴシック" pitchFamily="34" charset="-128"/>
                <a:cs typeface="Arial" pitchFamily="34" charset="0"/>
              </a:rPr>
              <a:t>–</a:t>
            </a:r>
            <a:r>
              <a:rPr lang="en-US" altLang="en-US" sz="1400" dirty="0" smtClean="0">
                <a:solidFill>
                  <a:srgbClr val="000000"/>
                </a:solidFill>
                <a:latin typeface="Times New Roman"/>
                <a:ea typeface="ＭＳ Ｐゴシック" pitchFamily="34" charset="-128"/>
                <a:cs typeface="Arial" pitchFamily="34" charset="0"/>
              </a:rPr>
              <a:t>(</a:t>
            </a:r>
            <a:r>
              <a:rPr lang="en-US" altLang="en-US" sz="1400" i="1" dirty="0" err="1">
                <a:solidFill>
                  <a:srgbClr val="000000"/>
                </a:solidFill>
                <a:latin typeface="Times New Roman"/>
                <a:ea typeface="ＭＳ Ｐゴシック" pitchFamily="34" charset="-128"/>
                <a:cs typeface="Arial" pitchFamily="34" charset="0"/>
              </a:rPr>
              <a:t>aq</a:t>
            </a:r>
            <a:r>
              <a:rPr lang="en-US" altLang="en-US" sz="1400" dirty="0">
                <a:solidFill>
                  <a:srgbClr val="000000"/>
                </a:solidFill>
                <a:latin typeface="Times New Roman"/>
                <a:ea typeface="ＭＳ Ｐゴシック" pitchFamily="34" charset="-128"/>
                <a:cs typeface="Arial" pitchFamily="34" charset="0"/>
              </a:rPr>
              <a:t>) + Na+(</a:t>
            </a:r>
            <a:r>
              <a:rPr lang="en-US" altLang="en-US" sz="1400" i="1" dirty="0" err="1">
                <a:solidFill>
                  <a:srgbClr val="000000"/>
                </a:solidFill>
                <a:latin typeface="Times New Roman"/>
                <a:ea typeface="ＭＳ Ｐゴシック" pitchFamily="34" charset="-128"/>
                <a:cs typeface="Arial" pitchFamily="34" charset="0"/>
              </a:rPr>
              <a:t>aq</a:t>
            </a:r>
            <a:r>
              <a:rPr lang="en-US" altLang="en-US" sz="1400" dirty="0">
                <a:solidFill>
                  <a:srgbClr val="000000"/>
                </a:solidFill>
                <a:latin typeface="Times New Roman"/>
                <a:ea typeface="ＭＳ Ｐゴシック" pitchFamily="34" charset="-128"/>
                <a:cs typeface="Arial" pitchFamily="34" charset="0"/>
              </a:rPr>
              <a:t>)</a:t>
            </a:r>
          </a:p>
          <a:p>
            <a:pPr marL="0" lvl="0" indent="0" eaLnBrk="0" hangingPunct="0">
              <a:spcBef>
                <a:spcPts val="1200"/>
              </a:spcBef>
              <a:tabLst/>
              <a:defRPr/>
            </a:pPr>
            <a:r>
              <a:rPr lang="en-US" altLang="en-US" sz="1400" dirty="0" smtClean="0">
                <a:solidFill>
                  <a:srgbClr val="000000"/>
                </a:solidFill>
                <a:latin typeface="Times New Roman"/>
                <a:ea typeface="ＭＳ Ｐゴシック" pitchFamily="34" charset="-128"/>
                <a:cs typeface="Arial" pitchFamily="34" charset="0"/>
              </a:rPr>
              <a:t>how </a:t>
            </a:r>
            <a:r>
              <a:rPr lang="en-US" altLang="en-US" sz="1400" dirty="0">
                <a:solidFill>
                  <a:srgbClr val="000000"/>
                </a:solidFill>
                <a:latin typeface="Times New Roman"/>
                <a:ea typeface="ＭＳ Ｐゴシック" pitchFamily="34" charset="-128"/>
                <a:cs typeface="Arial" pitchFamily="34" charset="0"/>
              </a:rPr>
              <a:t>many water molecules are there in the balanced equation (for the reaction balanced with the smallest whole-number coefficients)? </a:t>
            </a:r>
            <a:r>
              <a:rPr lang="en-US" altLang="en-US" sz="1400" b="1" dirty="0">
                <a:solidFill>
                  <a:srgbClr val="000000"/>
                </a:solidFill>
                <a:latin typeface="Times New Roman"/>
                <a:ea typeface="ＭＳ Ｐゴシック" pitchFamily="34" charset="-128"/>
                <a:cs typeface="Arial" pitchFamily="34" charset="0"/>
              </a:rPr>
              <a:t>(a) </a:t>
            </a:r>
            <a:r>
              <a:rPr lang="en-US" altLang="en-US" sz="1400" dirty="0">
                <a:solidFill>
                  <a:srgbClr val="000000"/>
                </a:solidFill>
                <a:latin typeface="Times New Roman"/>
                <a:ea typeface="ＭＳ Ｐゴシック" pitchFamily="34" charset="-128"/>
                <a:cs typeface="Arial" pitchFamily="34" charset="0"/>
              </a:rPr>
              <a:t>Four on the reactant side </a:t>
            </a:r>
            <a:r>
              <a:rPr lang="en-US" altLang="en-US" sz="1400" b="1" dirty="0">
                <a:solidFill>
                  <a:srgbClr val="000000"/>
                </a:solidFill>
                <a:latin typeface="Times New Roman"/>
                <a:ea typeface="ＭＳ Ｐゴシック" pitchFamily="34" charset="-128"/>
                <a:cs typeface="Arial" pitchFamily="34" charset="0"/>
              </a:rPr>
              <a:t>(b) </a:t>
            </a:r>
            <a:r>
              <a:rPr lang="en-US" altLang="en-US" sz="1400" dirty="0">
                <a:solidFill>
                  <a:srgbClr val="000000"/>
                </a:solidFill>
                <a:latin typeface="Times New Roman"/>
                <a:ea typeface="ＭＳ Ｐゴシック" pitchFamily="34" charset="-128"/>
                <a:cs typeface="Arial" pitchFamily="34" charset="0"/>
              </a:rPr>
              <a:t>Three on the product side </a:t>
            </a:r>
            <a:r>
              <a:rPr lang="en-US" altLang="en-US" sz="1400" b="1" dirty="0">
                <a:solidFill>
                  <a:srgbClr val="000000"/>
                </a:solidFill>
                <a:latin typeface="Times New Roman"/>
                <a:ea typeface="ＭＳ Ｐゴシック" pitchFamily="34" charset="-128"/>
                <a:cs typeface="Arial" pitchFamily="34" charset="0"/>
              </a:rPr>
              <a:t>(c) </a:t>
            </a:r>
            <a:r>
              <a:rPr lang="en-US" altLang="en-US" sz="1400" dirty="0">
                <a:solidFill>
                  <a:srgbClr val="000000"/>
                </a:solidFill>
                <a:latin typeface="Times New Roman"/>
                <a:ea typeface="ＭＳ Ｐゴシック" pitchFamily="34" charset="-128"/>
                <a:cs typeface="Arial" pitchFamily="34" charset="0"/>
              </a:rPr>
              <a:t>One on the reactant side </a:t>
            </a:r>
            <a:r>
              <a:rPr lang="en-US" altLang="en-US" sz="1400" dirty="0" smtClean="0">
                <a:solidFill>
                  <a:srgbClr val="000000"/>
                </a:solidFill>
                <a:latin typeface="Times New Roman"/>
                <a:ea typeface="ＭＳ Ｐゴシック" pitchFamily="34" charset="-128"/>
                <a:cs typeface="Arial" pitchFamily="34" charset="0"/>
              </a:rPr>
              <a:t/>
            </a:r>
            <a:br>
              <a:rPr lang="en-US" altLang="en-US" sz="1400" dirty="0" smtClean="0">
                <a:solidFill>
                  <a:srgbClr val="000000"/>
                </a:solidFill>
                <a:latin typeface="Times New Roman"/>
                <a:ea typeface="ＭＳ Ｐゴシック" pitchFamily="34" charset="-128"/>
                <a:cs typeface="Arial" pitchFamily="34" charset="0"/>
              </a:rPr>
            </a:br>
            <a:r>
              <a:rPr lang="en-US" altLang="en-US" sz="1400" b="1" dirty="0" smtClean="0">
                <a:solidFill>
                  <a:srgbClr val="000000"/>
                </a:solidFill>
                <a:latin typeface="Times New Roman"/>
                <a:ea typeface="ＭＳ Ｐゴシック" pitchFamily="34" charset="-128"/>
                <a:cs typeface="Arial" pitchFamily="34" charset="0"/>
              </a:rPr>
              <a:t>(</a:t>
            </a:r>
            <a:r>
              <a:rPr lang="en-US" altLang="en-US" sz="1400" b="1" dirty="0">
                <a:solidFill>
                  <a:srgbClr val="000000"/>
                </a:solidFill>
                <a:latin typeface="Times New Roman"/>
                <a:ea typeface="ＭＳ Ｐゴシック" pitchFamily="34" charset="-128"/>
                <a:cs typeface="Arial" pitchFamily="34" charset="0"/>
              </a:rPr>
              <a:t>d)</a:t>
            </a:r>
            <a:r>
              <a:rPr lang="en-US" altLang="en-US" sz="1400" dirty="0">
                <a:solidFill>
                  <a:srgbClr val="000000"/>
                </a:solidFill>
                <a:latin typeface="Times New Roman"/>
                <a:ea typeface="ＭＳ Ｐゴシック" pitchFamily="34" charset="-128"/>
                <a:cs typeface="Arial" pitchFamily="34" charset="0"/>
              </a:rPr>
              <a:t> Seven on the product side </a:t>
            </a:r>
            <a:r>
              <a:rPr lang="en-US" altLang="en-US" sz="1400" b="1" dirty="0">
                <a:solidFill>
                  <a:srgbClr val="000000"/>
                </a:solidFill>
                <a:latin typeface="Times New Roman"/>
                <a:ea typeface="ＭＳ Ｐゴシック" pitchFamily="34" charset="-128"/>
                <a:cs typeface="Arial" pitchFamily="34" charset="0"/>
              </a:rPr>
              <a:t>(e) </a:t>
            </a:r>
            <a:r>
              <a:rPr lang="en-US" altLang="en-US" sz="1400" dirty="0">
                <a:solidFill>
                  <a:srgbClr val="000000"/>
                </a:solidFill>
                <a:latin typeface="Times New Roman"/>
                <a:ea typeface="ＭＳ Ｐゴシック" pitchFamily="34" charset="-128"/>
                <a:cs typeface="Arial" pitchFamily="34" charset="0"/>
              </a:rPr>
              <a:t>Two on the product side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799" y="304800"/>
            <a:ext cx="14423" cy="5781996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1016651"/>
            <a:ext cx="8440739" cy="351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9563" y="6086796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4254325" y="2357096"/>
            <a:ext cx="419100" cy="1047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4576212" y="3148777"/>
            <a:ext cx="419100" cy="1047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4045071" y="4915096"/>
            <a:ext cx="419100" cy="104775"/>
          </a:xfrm>
          <a:prstGeom prst="rect">
            <a:avLst/>
          </a:prstGeom>
        </p:spPr>
      </p:pic>
      <p:sp>
        <p:nvSpPr>
          <p:cNvPr id="13" name="Rectangle 58"/>
          <p:cNvSpPr>
            <a:spLocks noChangeArrowheads="1"/>
          </p:cNvSpPr>
          <p:nvPr/>
        </p:nvSpPr>
        <p:spPr bwMode="auto">
          <a:xfrm>
            <a:off x="317500" y="443175"/>
            <a:ext cx="7344941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  <a:tabLst>
                <a:tab pos="2686050" algn="l"/>
              </a:tabLst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20.2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Balancing Redox Equations in Acidic  </a:t>
            </a:r>
            <a:r>
              <a:rPr lang="en-US" altLang="en-US" b="1" dirty="0" smtClean="0">
                <a:latin typeface="Arial" charset="0"/>
              </a:rPr>
              <a:t>   	Solution</a:t>
            </a:r>
            <a:endParaRPr lang="en-US" altLang="en-US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723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392612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5" y="1403497"/>
            <a:ext cx="8723313" cy="209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eaLnBrk="0" hangingPunct="0">
              <a:defRPr/>
            </a:pPr>
            <a:r>
              <a:rPr lang="en-US" sz="1600" b="1" dirty="0" smtClean="0">
                <a:solidFill>
                  <a:srgbClr val="3366FF"/>
                </a:solidFill>
              </a:rPr>
              <a:t>Practice </a:t>
            </a:r>
            <a:r>
              <a:rPr lang="en-US" sz="1600" b="1" dirty="0">
                <a:solidFill>
                  <a:srgbClr val="3366FF"/>
                </a:solidFill>
              </a:rPr>
              <a:t>Exercise </a:t>
            </a:r>
            <a:r>
              <a:rPr lang="en-US" sz="1600" b="1" dirty="0" smtClean="0">
                <a:solidFill>
                  <a:srgbClr val="3366FF"/>
                </a:solidFill>
              </a:rPr>
              <a:t>2</a:t>
            </a:r>
            <a:endParaRPr lang="en-US" sz="1600" b="1" dirty="0">
              <a:solidFill>
                <a:srgbClr val="3366FF"/>
              </a:solidFill>
            </a:endParaRP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  <a:cs typeface="Arial" pitchFamily="34" charset="0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  <a:cs typeface="Arial" pitchFamily="34" charset="0"/>
              </a:rPr>
              <a:t>Complete </a:t>
            </a:r>
            <a:r>
              <a:rPr lang="en-US" altLang="en-US" sz="1400" dirty="0">
                <a:latin typeface="+mn-lt"/>
                <a:cs typeface="Arial" pitchFamily="34" charset="0"/>
              </a:rPr>
              <a:t>and balance the following equation in acidic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solution using </a:t>
            </a:r>
            <a:r>
              <a:rPr lang="en-US" altLang="en-US" sz="1400" dirty="0">
                <a:latin typeface="+mn-lt"/>
                <a:cs typeface="Arial" pitchFamily="34" charset="0"/>
              </a:rPr>
              <a:t>the method of half-reactions.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  <a:cs typeface="Arial" pitchFamily="34" charset="0"/>
            </a:endParaRPr>
          </a:p>
          <a:p>
            <a:pPr marL="0" indent="0" algn="ctr" eaLnBrk="0" hangingPunct="0">
              <a:defRPr/>
            </a:pPr>
            <a:r>
              <a:rPr lang="en-US" altLang="en-US" sz="1400" dirty="0" smtClean="0">
                <a:latin typeface="+mn-lt"/>
                <a:cs typeface="Arial" pitchFamily="34" charset="0"/>
              </a:rPr>
              <a:t>Cu(</a:t>
            </a:r>
            <a:r>
              <a:rPr lang="en-US" altLang="en-US" sz="1400" i="1" dirty="0" smtClean="0">
                <a:latin typeface="+mn-lt"/>
                <a:cs typeface="Arial" pitchFamily="34" charset="0"/>
              </a:rPr>
              <a:t>s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) </a:t>
            </a:r>
            <a:r>
              <a:rPr lang="en-US" altLang="en-US" sz="1400" dirty="0">
                <a:latin typeface="+mn-lt"/>
                <a:cs typeface="Arial" pitchFamily="34" charset="0"/>
              </a:rPr>
              <a:t>+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NO</a:t>
            </a:r>
            <a:r>
              <a:rPr lang="en-US" altLang="en-US" sz="1400" baseline="-25000" dirty="0" smtClean="0">
                <a:latin typeface="+mn-lt"/>
                <a:cs typeface="Arial" pitchFamily="34" charset="0"/>
              </a:rPr>
              <a:t>3</a:t>
            </a:r>
            <a:r>
              <a:rPr lang="en-US" altLang="en-US" sz="1400" baseline="30000" dirty="0" smtClean="0">
                <a:latin typeface="+mn-lt"/>
                <a:cs typeface="Arial" pitchFamily="34" charset="0"/>
              </a:rPr>
              <a:t>–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(</a:t>
            </a:r>
            <a:r>
              <a:rPr lang="en-US" altLang="en-US" sz="1400" i="1" dirty="0" err="1" smtClean="0">
                <a:latin typeface="+mn-lt"/>
                <a:cs typeface="Arial" pitchFamily="34" charset="0"/>
              </a:rPr>
              <a:t>aq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)           Cu</a:t>
            </a:r>
            <a:r>
              <a:rPr lang="en-US" altLang="en-US" sz="1400" baseline="30000" dirty="0" smtClean="0">
                <a:latin typeface="+mn-lt"/>
                <a:cs typeface="Arial" pitchFamily="34" charset="0"/>
              </a:rPr>
              <a:t>2+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(</a:t>
            </a:r>
            <a:r>
              <a:rPr lang="en-US" altLang="en-US" sz="1400" i="1" dirty="0" err="1" smtClean="0">
                <a:latin typeface="+mn-lt"/>
                <a:cs typeface="Arial" pitchFamily="34" charset="0"/>
              </a:rPr>
              <a:t>aq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) </a:t>
            </a:r>
            <a:r>
              <a:rPr lang="en-US" altLang="en-US" sz="1400" dirty="0">
                <a:latin typeface="+mn-lt"/>
                <a:cs typeface="Arial" pitchFamily="34" charset="0"/>
              </a:rPr>
              <a:t>+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NO</a:t>
            </a:r>
            <a:r>
              <a:rPr lang="en-US" altLang="en-US" sz="1400" baseline="-25000" dirty="0" smtClean="0">
                <a:latin typeface="+mn-lt"/>
                <a:cs typeface="Arial" pitchFamily="34" charset="0"/>
              </a:rPr>
              <a:t>2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(</a:t>
            </a:r>
            <a:r>
              <a:rPr lang="en-US" altLang="en-US" sz="1400" i="1" dirty="0" smtClean="0">
                <a:latin typeface="+mn-lt"/>
                <a:cs typeface="Arial" pitchFamily="34" charset="0"/>
              </a:rPr>
              <a:t>g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)</a:t>
            </a:r>
            <a:endParaRPr lang="en-US" altLang="en-US" sz="1400" dirty="0">
              <a:latin typeface="+mn-lt"/>
              <a:cs typeface="Arial" pitchFamily="34" charset="0"/>
            </a:endParaRP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799" y="304799"/>
            <a:ext cx="2384" cy="2367466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1016638"/>
            <a:ext cx="8440739" cy="351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297656" y="2672265"/>
            <a:ext cx="460375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4425889" y="2347938"/>
            <a:ext cx="419100" cy="104775"/>
          </a:xfrm>
          <a:prstGeom prst="rect">
            <a:avLst/>
          </a:prstGeom>
        </p:spPr>
      </p:pic>
      <p:sp>
        <p:nvSpPr>
          <p:cNvPr id="10" name="Rectangle 58"/>
          <p:cNvSpPr>
            <a:spLocks noChangeArrowheads="1"/>
          </p:cNvSpPr>
          <p:nvPr/>
        </p:nvSpPr>
        <p:spPr bwMode="auto">
          <a:xfrm>
            <a:off x="317500" y="443175"/>
            <a:ext cx="7344941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  <a:tabLst>
                <a:tab pos="2686050" algn="l"/>
              </a:tabLst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20.2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Balancing Redox Equations in Acidic  </a:t>
            </a:r>
            <a:r>
              <a:rPr lang="en-US" altLang="en-US" b="1" dirty="0" smtClean="0">
                <a:latin typeface="Arial" charset="0"/>
              </a:rPr>
              <a:t>   	Solution</a:t>
            </a:r>
            <a:endParaRPr lang="en-US" altLang="en-US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339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674790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5" y="1685675"/>
            <a:ext cx="8723313" cy="1631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altLang="en-US" sz="1600" b="1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Solution</a:t>
            </a: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</a:rPr>
              <a:t>Analyze</a:t>
            </a:r>
            <a:r>
              <a:rPr lang="en-US" altLang="en-US" sz="1400" dirty="0" smtClean="0">
                <a:latin typeface="+mn-lt"/>
              </a:rPr>
              <a:t> We are given an incomplete equation for a basic redox reaction </a:t>
            </a:r>
            <a:r>
              <a:rPr lang="en-US" altLang="en-US" sz="1400" dirty="0">
                <a:latin typeface="+mn-lt"/>
              </a:rPr>
              <a:t>and asked to balance it.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</a:rPr>
              <a:t>Plan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We go through the first steps of our procedure as if </a:t>
            </a:r>
            <a:r>
              <a:rPr lang="en-US" altLang="en-US" sz="1400" dirty="0" smtClean="0">
                <a:latin typeface="+mn-lt"/>
              </a:rPr>
              <a:t>the reaction </a:t>
            </a:r>
            <a:r>
              <a:rPr lang="en-US" altLang="en-US" sz="1400" dirty="0">
                <a:latin typeface="+mn-lt"/>
              </a:rPr>
              <a:t>were occurring in acidic solution. We then add </a:t>
            </a:r>
            <a:r>
              <a:rPr lang="en-US" altLang="en-US" sz="1400" dirty="0" smtClean="0">
                <a:latin typeface="+mn-lt"/>
              </a:rPr>
              <a:t>the appropriate </a:t>
            </a:r>
            <a:r>
              <a:rPr lang="en-US" altLang="en-US" sz="1400" dirty="0">
                <a:latin typeface="+mn-lt"/>
              </a:rPr>
              <a:t>number of </a:t>
            </a:r>
            <a:r>
              <a:rPr lang="en-US" altLang="en-US" sz="1400" dirty="0" smtClean="0">
                <a:latin typeface="+mn-lt"/>
              </a:rPr>
              <a:t>OH</a:t>
            </a:r>
            <a:r>
              <a:rPr lang="en-US" sz="1400" baseline="30000" dirty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to each side of the equation, </a:t>
            </a:r>
            <a:r>
              <a:rPr lang="en-US" altLang="en-US" sz="1400" dirty="0" smtClean="0">
                <a:latin typeface="+mn-lt"/>
              </a:rPr>
              <a:t>combining H</a:t>
            </a:r>
            <a:r>
              <a:rPr lang="en-US" altLang="en-US" sz="1400" dirty="0">
                <a:latin typeface="+mn-lt"/>
              </a:rPr>
              <a:t>+ and </a:t>
            </a:r>
            <a:r>
              <a:rPr lang="en-US" altLang="en-US" sz="1400" dirty="0" smtClean="0">
                <a:latin typeface="+mn-lt"/>
              </a:rPr>
              <a:t>OH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to form </a:t>
            </a:r>
            <a:r>
              <a:rPr lang="en-US" alt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O</a:t>
            </a:r>
            <a:r>
              <a:rPr lang="en-US" altLang="en-US" sz="1400" dirty="0">
                <a:latin typeface="+mn-lt"/>
              </a:rPr>
              <a:t>. We complete the process by </a:t>
            </a:r>
            <a:r>
              <a:rPr lang="en-US" altLang="en-US" sz="1400" dirty="0" smtClean="0">
                <a:latin typeface="+mn-lt"/>
              </a:rPr>
              <a:t>simplifying the </a:t>
            </a:r>
            <a:r>
              <a:rPr lang="en-US" altLang="en-US" sz="1400" dirty="0">
                <a:latin typeface="+mn-lt"/>
              </a:rPr>
              <a:t>equation.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lvl="0" indent="0" eaLnBrk="0" hangingPunct="0">
              <a:tabLst/>
              <a:defRPr/>
            </a:pPr>
            <a:r>
              <a:rPr lang="en-US" altLang="en-US" sz="1400" b="1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Solve</a:t>
            </a:r>
          </a:p>
          <a:p>
            <a:pPr marL="0" lvl="0" indent="0" eaLnBrk="0" hangingPunct="0">
              <a:tabLst/>
              <a:defRPr/>
            </a:pPr>
            <a:r>
              <a:rPr lang="en-US" altLang="en-US" sz="1400" b="1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Step 1: </a:t>
            </a: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We write the incomplete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, unbalanced </a:t>
            </a: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half-reactions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:</a:t>
            </a:r>
          </a:p>
          <a:p>
            <a:pPr marL="0" lvl="0" indent="0" eaLnBrk="0" hangingPunct="0">
              <a:tabLst/>
              <a:defRPr/>
            </a:pPr>
            <a:endParaRPr lang="en-US" altLang="en-US" sz="1400" dirty="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  <a:p>
            <a:pPr marL="3481388" lvl="0" indent="0" eaLnBrk="0" hangingPunct="0">
              <a:tabLst/>
              <a:defRPr/>
            </a:pP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CN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(</a:t>
            </a:r>
            <a:r>
              <a:rPr lang="en-US" altLang="en-US" sz="1400" i="1" dirty="0" err="1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aq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)            CNO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(</a:t>
            </a:r>
            <a:r>
              <a:rPr lang="en-US" altLang="en-US" sz="1400" i="1" dirty="0" err="1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aq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)</a:t>
            </a:r>
            <a:endParaRPr lang="en-US" altLang="en-US" sz="1400" dirty="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  <a:p>
            <a:pPr marL="0" lvl="0" indent="0" algn="ctr" eaLnBrk="0" hangingPunct="0">
              <a:tabLst/>
              <a:defRPr/>
            </a:pP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MnO</a:t>
            </a:r>
            <a:r>
              <a:rPr lang="en-US" altLang="en-US" sz="1400" baseline="-250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4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(</a:t>
            </a:r>
            <a:r>
              <a:rPr lang="en-US" altLang="en-US" sz="1400" i="1" dirty="0" err="1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aq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)            MnO</a:t>
            </a:r>
            <a:r>
              <a:rPr lang="en-US" altLang="en-US" sz="1400" baseline="-250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2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(</a:t>
            </a:r>
            <a:r>
              <a:rPr lang="en-US" altLang="en-US" sz="1400" i="1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s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)</a:t>
            </a:r>
          </a:p>
          <a:p>
            <a:pPr marL="0" lvl="0" indent="0" eaLnBrk="0" hangingPunct="0">
              <a:tabLst/>
              <a:defRPr/>
            </a:pPr>
            <a:endParaRPr lang="en-US" altLang="en-US" sz="1400" dirty="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  <a:p>
            <a:pPr marL="0" lvl="0" indent="0" eaLnBrk="0" hangingPunct="0">
              <a:tabLst/>
              <a:defRPr/>
            </a:pPr>
            <a:r>
              <a:rPr lang="en-US" altLang="en-US" sz="1400" b="1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Step 2: </a:t>
            </a: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We balance each 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half-reaction as </a:t>
            </a: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if it took place in acidic solution: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3063240" indent="0" eaLnBrk="0" hangingPunct="0">
              <a:defRPr/>
            </a:pPr>
            <a:r>
              <a:rPr lang="pt-BR" altLang="en-US" sz="1400" dirty="0" smtClean="0">
                <a:latin typeface="+mn-lt"/>
              </a:rPr>
              <a:t>CN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pt-BR" sz="1400" dirty="0">
                <a:latin typeface="+mn-lt"/>
              </a:rPr>
              <a:t>(</a:t>
            </a:r>
            <a:r>
              <a:rPr lang="pt-BR" altLang="en-US" sz="1400" i="1" dirty="0" smtClean="0">
                <a:latin typeface="+mn-lt"/>
              </a:rPr>
              <a:t>aq</a:t>
            </a:r>
            <a:r>
              <a:rPr lang="pt-BR" altLang="en-US" sz="1400" dirty="0" smtClean="0">
                <a:latin typeface="+mn-lt"/>
              </a:rPr>
              <a:t>) </a:t>
            </a:r>
            <a:r>
              <a:rPr lang="pt-BR" altLang="en-US" sz="1400" dirty="0">
                <a:latin typeface="+mn-lt"/>
              </a:rPr>
              <a:t>+ </a:t>
            </a:r>
            <a:r>
              <a:rPr lang="pt-BR" altLang="en-US" sz="1400" dirty="0" smtClean="0">
                <a:latin typeface="+mn-lt"/>
              </a:rPr>
              <a:t>H</a:t>
            </a:r>
            <a:r>
              <a:rPr lang="en-US" altLang="en-US" sz="1400" baseline="-250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2</a:t>
            </a:r>
            <a:r>
              <a:rPr lang="pt-BR" altLang="en-US" sz="1400" dirty="0" smtClean="0">
                <a:latin typeface="+mn-lt"/>
              </a:rPr>
              <a:t>O(</a:t>
            </a:r>
            <a:r>
              <a:rPr lang="pt-BR" altLang="en-US" sz="1400" i="1" dirty="0" smtClean="0">
                <a:latin typeface="+mn-lt"/>
              </a:rPr>
              <a:t>l</a:t>
            </a:r>
            <a:r>
              <a:rPr lang="pt-BR" altLang="en-US" sz="1400" dirty="0" smtClean="0">
                <a:latin typeface="+mn-lt"/>
              </a:rPr>
              <a:t>)           CNO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pt-BR" altLang="en-US" sz="1400" dirty="0" smtClean="0">
                <a:latin typeface="+mn-lt"/>
              </a:rPr>
              <a:t>(</a:t>
            </a:r>
            <a:r>
              <a:rPr lang="pt-BR" altLang="en-US" sz="1400" i="1" dirty="0" smtClean="0">
                <a:latin typeface="+mn-lt"/>
              </a:rPr>
              <a:t>aq</a:t>
            </a:r>
            <a:r>
              <a:rPr lang="pt-BR" altLang="en-US" sz="1400" dirty="0" smtClean="0">
                <a:latin typeface="+mn-lt"/>
              </a:rPr>
              <a:t>) </a:t>
            </a:r>
            <a:r>
              <a:rPr lang="pt-BR" altLang="en-US" sz="1400" dirty="0">
                <a:latin typeface="+mn-lt"/>
              </a:rPr>
              <a:t>+ </a:t>
            </a:r>
            <a:r>
              <a:rPr lang="pt-BR" altLang="en-US" sz="1400" dirty="0">
                <a:solidFill>
                  <a:srgbClr val="FF0000"/>
                </a:solidFill>
                <a:latin typeface="+mn-lt"/>
              </a:rPr>
              <a:t>2 </a:t>
            </a:r>
            <a:r>
              <a:rPr lang="pt-BR" altLang="en-US" sz="1400" dirty="0" smtClean="0">
                <a:solidFill>
                  <a:srgbClr val="FF0000"/>
                </a:solidFill>
                <a:latin typeface="+mn-lt"/>
              </a:rPr>
              <a:t>H</a:t>
            </a:r>
            <a:r>
              <a:rPr lang="pt-BR" altLang="en-US" sz="1400" baseline="30000" dirty="0" smtClean="0">
                <a:solidFill>
                  <a:srgbClr val="FF0000"/>
                </a:solidFill>
                <a:latin typeface="+mn-lt"/>
              </a:rPr>
              <a:t>+</a:t>
            </a:r>
            <a:r>
              <a:rPr lang="pt-BR" altLang="en-US" sz="1400" dirty="0" smtClean="0">
                <a:latin typeface="+mn-lt"/>
              </a:rPr>
              <a:t>(</a:t>
            </a:r>
            <a:r>
              <a:rPr lang="pt-BR" altLang="en-US" sz="1400" i="1" dirty="0" smtClean="0">
                <a:latin typeface="+mn-lt"/>
              </a:rPr>
              <a:t>aq</a:t>
            </a:r>
            <a:r>
              <a:rPr lang="pt-BR" altLang="en-US" sz="1400" dirty="0" smtClean="0">
                <a:latin typeface="+mn-lt"/>
              </a:rPr>
              <a:t>) </a:t>
            </a:r>
            <a:r>
              <a:rPr lang="pt-BR" altLang="en-US" sz="1400" dirty="0">
                <a:latin typeface="+mn-lt"/>
              </a:rPr>
              <a:t>+ 2 </a:t>
            </a:r>
            <a:r>
              <a:rPr lang="pt-BR" altLang="en-US" sz="1400" dirty="0" smtClean="0">
                <a:latin typeface="+mn-lt"/>
              </a:rPr>
              <a:t>e</a:t>
            </a:r>
            <a:r>
              <a:rPr lang="en-US" sz="1400" baseline="30000" dirty="0" smtClean="0">
                <a:latin typeface="+mn-lt"/>
              </a:rPr>
              <a:t>– </a:t>
            </a:r>
            <a:endParaRPr lang="pt-BR" altLang="en-US" sz="1400" dirty="0">
              <a:latin typeface="+mn-lt"/>
            </a:endParaRPr>
          </a:p>
          <a:p>
            <a:pPr marL="0" indent="0" algn="ctr" eaLnBrk="0" hangingPunct="0">
              <a:defRPr/>
            </a:pPr>
            <a:r>
              <a:rPr lang="pt-BR" altLang="en-US" sz="1400" dirty="0">
                <a:latin typeface="+mn-lt"/>
              </a:rPr>
              <a:t>3 </a:t>
            </a:r>
            <a:r>
              <a:rPr lang="pt-BR" altLang="en-US" sz="1400" dirty="0" smtClean="0">
                <a:latin typeface="+mn-lt"/>
              </a:rPr>
              <a:t>e</a:t>
            </a:r>
            <a:r>
              <a:rPr lang="en-US" sz="1400" baseline="30000" dirty="0">
                <a:latin typeface="+mn-lt"/>
              </a:rPr>
              <a:t>–</a:t>
            </a:r>
            <a:r>
              <a:rPr lang="pt-BR" altLang="en-US" sz="1400" dirty="0" smtClean="0">
                <a:latin typeface="+mn-lt"/>
              </a:rPr>
              <a:t> </a:t>
            </a:r>
            <a:r>
              <a:rPr lang="pt-BR" altLang="en-US" sz="1400" dirty="0">
                <a:latin typeface="+mn-lt"/>
              </a:rPr>
              <a:t>+ </a:t>
            </a:r>
            <a:r>
              <a:rPr lang="pt-BR" altLang="en-US" sz="1400" dirty="0">
                <a:solidFill>
                  <a:srgbClr val="FF0000"/>
                </a:solidFill>
                <a:latin typeface="+mn-lt"/>
              </a:rPr>
              <a:t>4 </a:t>
            </a:r>
            <a:r>
              <a:rPr lang="pt-BR" altLang="en-US" sz="1400" dirty="0" smtClean="0">
                <a:solidFill>
                  <a:srgbClr val="FF0000"/>
                </a:solidFill>
                <a:latin typeface="+mn-lt"/>
              </a:rPr>
              <a:t>H</a:t>
            </a:r>
            <a:r>
              <a:rPr lang="pt-BR" altLang="en-US" sz="1400" baseline="30000" dirty="0" smtClean="0">
                <a:solidFill>
                  <a:srgbClr val="FF0000"/>
                </a:solidFill>
                <a:latin typeface="+mn-lt"/>
              </a:rPr>
              <a:t>+</a:t>
            </a:r>
            <a:r>
              <a:rPr lang="pt-BR" altLang="en-US" sz="1400" dirty="0" smtClean="0">
                <a:latin typeface="+mn-lt"/>
              </a:rPr>
              <a:t>(</a:t>
            </a:r>
            <a:r>
              <a:rPr lang="pt-BR" altLang="en-US" sz="1400" i="1" dirty="0" smtClean="0">
                <a:latin typeface="+mn-lt"/>
              </a:rPr>
              <a:t>aq</a:t>
            </a:r>
            <a:r>
              <a:rPr lang="pt-BR" altLang="en-US" sz="1400" dirty="0" smtClean="0">
                <a:latin typeface="+mn-lt"/>
              </a:rPr>
              <a:t>) </a:t>
            </a:r>
            <a:r>
              <a:rPr lang="pt-BR" altLang="en-US" sz="1400" dirty="0">
                <a:latin typeface="+mn-lt"/>
              </a:rPr>
              <a:t>+ </a:t>
            </a:r>
            <a:r>
              <a:rPr lang="pt-BR" altLang="en-US" sz="1400" dirty="0" smtClean="0">
                <a:latin typeface="+mn-lt"/>
              </a:rPr>
              <a:t>MnO</a:t>
            </a:r>
            <a:r>
              <a:rPr lang="en-US" altLang="en-US" sz="1400" baseline="-250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4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pt-BR" altLang="en-US" sz="1400" dirty="0" smtClean="0">
                <a:latin typeface="+mn-lt"/>
              </a:rPr>
              <a:t>(</a:t>
            </a:r>
            <a:r>
              <a:rPr lang="pt-BR" altLang="en-US" sz="1400" i="1" dirty="0" smtClean="0">
                <a:latin typeface="+mn-lt"/>
              </a:rPr>
              <a:t>aq</a:t>
            </a:r>
            <a:r>
              <a:rPr lang="pt-BR" altLang="en-US" sz="1400" dirty="0" smtClean="0">
                <a:latin typeface="+mn-lt"/>
              </a:rPr>
              <a:t>)           MnO</a:t>
            </a:r>
            <a:r>
              <a:rPr lang="en-US" altLang="en-US" sz="1400" baseline="-250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2</a:t>
            </a:r>
            <a:r>
              <a:rPr lang="pt-BR" altLang="en-US" sz="1400" dirty="0" smtClean="0">
                <a:latin typeface="+mn-lt"/>
              </a:rPr>
              <a:t>(</a:t>
            </a:r>
            <a:r>
              <a:rPr lang="pt-BR" altLang="en-US" sz="1400" i="1" dirty="0" smtClean="0">
                <a:latin typeface="+mn-lt"/>
              </a:rPr>
              <a:t>s</a:t>
            </a:r>
            <a:r>
              <a:rPr lang="pt-BR" altLang="en-US" sz="1400" dirty="0" smtClean="0">
                <a:latin typeface="+mn-lt"/>
              </a:rPr>
              <a:t>) </a:t>
            </a:r>
            <a:r>
              <a:rPr lang="pt-BR" altLang="en-US" sz="1400" dirty="0">
                <a:latin typeface="+mn-lt"/>
              </a:rPr>
              <a:t>+ 2 </a:t>
            </a:r>
            <a:r>
              <a:rPr lang="pt-BR" altLang="en-US" sz="1400" dirty="0" smtClean="0">
                <a:latin typeface="+mn-lt"/>
              </a:rPr>
              <a:t>H</a:t>
            </a:r>
            <a:r>
              <a:rPr lang="en-US" altLang="en-US" sz="1400" baseline="-250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2</a:t>
            </a:r>
            <a:r>
              <a:rPr lang="pt-BR" altLang="en-US" sz="1400" dirty="0" smtClean="0">
                <a:latin typeface="+mn-lt"/>
              </a:rPr>
              <a:t>O(</a:t>
            </a:r>
            <a:r>
              <a:rPr lang="pt-BR" altLang="en-US" sz="1400" i="1" dirty="0" smtClean="0">
                <a:latin typeface="+mn-lt"/>
              </a:rPr>
              <a:t>l</a:t>
            </a:r>
            <a:r>
              <a:rPr lang="pt-BR" altLang="en-US" sz="1400" dirty="0" smtClean="0">
                <a:latin typeface="+mn-lt"/>
              </a:rPr>
              <a:t>)</a:t>
            </a:r>
            <a:endParaRPr lang="en-US" altLang="en-US" sz="1400" dirty="0" smtClean="0">
              <a:latin typeface="+mn-lt"/>
            </a:endParaRP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800" y="304800"/>
            <a:ext cx="13406" cy="5374207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1"/>
            <a:ext cx="8440739" cy="73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Complete and balance this equation for a redox reaction that takes place in basic solution:</a:t>
            </a: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algn="ctr" eaLnBrk="0" hangingPunct="0">
              <a:defRPr/>
            </a:pPr>
            <a:r>
              <a:rPr lang="en-US" sz="1400" dirty="0" smtClean="0">
                <a:latin typeface="+mn-lt"/>
              </a:rPr>
              <a:t>CN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MnO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          CNO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MnO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s</a:t>
            </a:r>
            <a:r>
              <a:rPr lang="en-US" sz="1400" dirty="0" smtClean="0">
                <a:latin typeface="+mn-lt"/>
              </a:rPr>
              <a:t>)	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(basic solution)</a:t>
            </a:r>
            <a:endParaRPr lang="en-US" sz="1400" dirty="0">
              <a:latin typeface="+mn-lt"/>
            </a:endParaRP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20.3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Balancing Redox Equations in Basic Solution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9563" y="5679007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4557346" y="4117934"/>
            <a:ext cx="419100" cy="1047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4557346" y="4340673"/>
            <a:ext cx="419100" cy="1047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4778619" y="5173011"/>
            <a:ext cx="419100" cy="1047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4778619" y="5395750"/>
            <a:ext cx="419100" cy="1047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3755755" y="1304396"/>
            <a:ext cx="419100" cy="10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183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167285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5" y="1178170"/>
            <a:ext cx="8723313" cy="1631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altLang="en-US" sz="1400" dirty="0">
                <a:latin typeface="+mn-lt"/>
              </a:rPr>
              <a:t>Now we must take into account </a:t>
            </a:r>
            <a:r>
              <a:rPr lang="en-US" altLang="en-US" sz="1400" dirty="0" smtClean="0">
                <a:latin typeface="+mn-lt"/>
              </a:rPr>
              <a:t>that the </a:t>
            </a:r>
            <a:r>
              <a:rPr lang="en-US" altLang="en-US" sz="1400" dirty="0">
                <a:latin typeface="+mn-lt"/>
              </a:rPr>
              <a:t>reaction occurs in basic solution</a:t>
            </a:r>
            <a:r>
              <a:rPr lang="en-US" altLang="en-US" sz="1400" dirty="0" smtClean="0">
                <a:latin typeface="+mn-lt"/>
              </a:rPr>
              <a:t>, adding OH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to both sides of </a:t>
            </a:r>
            <a:r>
              <a:rPr lang="en-US" altLang="en-US" sz="1400" dirty="0" smtClean="0">
                <a:latin typeface="+mn-lt"/>
              </a:rPr>
              <a:t>both </a:t>
            </a:r>
            <a:br>
              <a:rPr lang="en-US" altLang="en-US" sz="1400" dirty="0" smtClean="0">
                <a:latin typeface="+mn-lt"/>
              </a:rPr>
            </a:br>
            <a:r>
              <a:rPr lang="en-US" altLang="en-US" sz="1400" dirty="0" smtClean="0">
                <a:latin typeface="+mn-lt"/>
              </a:rPr>
              <a:t>half-reactions </a:t>
            </a:r>
            <a:r>
              <a:rPr lang="en-US" altLang="en-US" sz="1400" dirty="0">
                <a:latin typeface="+mn-lt"/>
              </a:rPr>
              <a:t>to neutralize H</a:t>
            </a:r>
            <a:r>
              <a:rPr lang="en-US" altLang="en-US" sz="1400" baseline="30000" dirty="0" smtClean="0">
                <a:latin typeface="+mn-lt"/>
              </a:rPr>
              <a:t>+</a:t>
            </a:r>
            <a:r>
              <a:rPr lang="en-US" altLang="en-US" sz="1400" dirty="0" smtClean="0">
                <a:latin typeface="+mn-lt"/>
              </a:rPr>
              <a:t>: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2109788" indent="0" eaLnBrk="0" hangingPunct="0">
              <a:defRPr/>
            </a:pPr>
            <a:r>
              <a:rPr lang="pt-BR" altLang="en-US" sz="1400" dirty="0" smtClean="0">
                <a:latin typeface="+mn-lt"/>
              </a:rPr>
              <a:t>CN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pt-BR" sz="1400" dirty="0">
                <a:latin typeface="+mn-lt"/>
              </a:rPr>
              <a:t>(</a:t>
            </a:r>
            <a:r>
              <a:rPr lang="pt-BR" altLang="en-US" sz="1400" i="1" dirty="0" smtClean="0">
                <a:latin typeface="+mn-lt"/>
              </a:rPr>
              <a:t>aq</a:t>
            </a:r>
            <a:r>
              <a:rPr lang="pt-BR" altLang="en-US" sz="1400" dirty="0" smtClean="0">
                <a:latin typeface="+mn-lt"/>
              </a:rPr>
              <a:t>) </a:t>
            </a:r>
            <a:r>
              <a:rPr lang="pt-BR" altLang="en-US" sz="1400" dirty="0">
                <a:latin typeface="+mn-lt"/>
              </a:rPr>
              <a:t>+ </a:t>
            </a:r>
            <a:r>
              <a:rPr lang="pt-BR" altLang="en-US" sz="1400" dirty="0" smtClean="0">
                <a:latin typeface="+mn-lt"/>
              </a:rPr>
              <a:t>H</a:t>
            </a:r>
            <a:r>
              <a:rPr lang="pt-BR" altLang="en-US" sz="1400" baseline="-25000" dirty="0" smtClean="0">
                <a:latin typeface="+mn-lt"/>
              </a:rPr>
              <a:t>2</a:t>
            </a:r>
            <a:r>
              <a:rPr lang="pt-BR" altLang="en-US" sz="1400" dirty="0" smtClean="0">
                <a:latin typeface="+mn-lt"/>
              </a:rPr>
              <a:t>O(</a:t>
            </a:r>
            <a:r>
              <a:rPr lang="pt-BR" altLang="en-US" sz="1400" i="1" dirty="0" smtClean="0">
                <a:latin typeface="+mn-lt"/>
              </a:rPr>
              <a:t>l</a:t>
            </a:r>
            <a:r>
              <a:rPr lang="pt-BR" altLang="en-US" sz="1400" dirty="0" smtClean="0">
                <a:latin typeface="+mn-lt"/>
              </a:rPr>
              <a:t>) </a:t>
            </a:r>
            <a:r>
              <a:rPr lang="pt-BR" altLang="en-US" sz="1400" dirty="0">
                <a:latin typeface="+mn-lt"/>
              </a:rPr>
              <a:t>+ </a:t>
            </a:r>
            <a:r>
              <a:rPr lang="pt-BR" altLang="en-US" sz="1400" dirty="0">
                <a:solidFill>
                  <a:srgbClr val="00B0F0"/>
                </a:solidFill>
                <a:latin typeface="+mn-lt"/>
              </a:rPr>
              <a:t>2 </a:t>
            </a:r>
            <a:r>
              <a:rPr lang="pt-BR" altLang="en-US" sz="1400" dirty="0" smtClean="0">
                <a:solidFill>
                  <a:srgbClr val="00B0F0"/>
                </a:solidFill>
                <a:latin typeface="+mn-lt"/>
              </a:rPr>
              <a:t>OH</a:t>
            </a:r>
            <a:r>
              <a:rPr lang="en-US" sz="1400" baseline="30000" dirty="0" smtClean="0">
                <a:solidFill>
                  <a:srgbClr val="00B0F0"/>
                </a:solidFill>
                <a:latin typeface="+mn-lt"/>
              </a:rPr>
              <a:t>–</a:t>
            </a:r>
            <a:r>
              <a:rPr lang="pt-BR" sz="1400" dirty="0">
                <a:latin typeface="+mn-lt"/>
              </a:rPr>
              <a:t>(</a:t>
            </a:r>
            <a:r>
              <a:rPr lang="pt-BR" altLang="en-US" sz="1400" i="1" dirty="0" smtClean="0">
                <a:latin typeface="+mn-lt"/>
              </a:rPr>
              <a:t>aq</a:t>
            </a:r>
            <a:r>
              <a:rPr lang="pt-BR" altLang="en-US" sz="1400" dirty="0" smtClean="0">
                <a:latin typeface="+mn-lt"/>
              </a:rPr>
              <a:t>)           CNO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pt-BR" altLang="en-US" sz="1400" dirty="0" smtClean="0">
                <a:latin typeface="+mn-lt"/>
              </a:rPr>
              <a:t>(</a:t>
            </a:r>
            <a:r>
              <a:rPr lang="pt-BR" altLang="en-US" sz="1400" i="1" dirty="0" smtClean="0">
                <a:latin typeface="+mn-lt"/>
              </a:rPr>
              <a:t>aq</a:t>
            </a:r>
            <a:r>
              <a:rPr lang="pt-BR" altLang="en-US" sz="1400" dirty="0" smtClean="0">
                <a:latin typeface="+mn-lt"/>
              </a:rPr>
              <a:t>) </a:t>
            </a:r>
            <a:r>
              <a:rPr lang="pt-BR" altLang="en-US" sz="1400" dirty="0">
                <a:latin typeface="+mn-lt"/>
              </a:rPr>
              <a:t>+ </a:t>
            </a:r>
            <a:r>
              <a:rPr lang="pt-BR" altLang="en-US" sz="1400" dirty="0">
                <a:solidFill>
                  <a:srgbClr val="FF0000"/>
                </a:solidFill>
                <a:latin typeface="+mn-lt"/>
              </a:rPr>
              <a:t>2 </a:t>
            </a:r>
            <a:r>
              <a:rPr lang="pt-BR" altLang="en-US" sz="1400" dirty="0" smtClean="0">
                <a:solidFill>
                  <a:srgbClr val="FF0000"/>
                </a:solidFill>
                <a:latin typeface="+mn-lt"/>
              </a:rPr>
              <a:t>H</a:t>
            </a:r>
            <a:r>
              <a:rPr lang="pt-BR" altLang="en-US" sz="1400" baseline="30000" dirty="0" smtClean="0">
                <a:solidFill>
                  <a:srgbClr val="FF0000"/>
                </a:solidFill>
                <a:latin typeface="+mn-lt"/>
              </a:rPr>
              <a:t>+</a:t>
            </a:r>
            <a:r>
              <a:rPr lang="pt-BR" altLang="en-US" sz="1400" dirty="0" smtClean="0">
                <a:latin typeface="+mn-lt"/>
              </a:rPr>
              <a:t>(</a:t>
            </a:r>
            <a:r>
              <a:rPr lang="pt-BR" altLang="en-US" sz="1400" i="1" dirty="0" smtClean="0">
                <a:latin typeface="+mn-lt"/>
              </a:rPr>
              <a:t>aq</a:t>
            </a:r>
            <a:r>
              <a:rPr lang="pt-BR" altLang="en-US" sz="1400" dirty="0" smtClean="0">
                <a:latin typeface="+mn-lt"/>
              </a:rPr>
              <a:t>) </a:t>
            </a:r>
            <a:r>
              <a:rPr lang="pt-BR" altLang="en-US" sz="1400" dirty="0">
                <a:latin typeface="+mn-lt"/>
              </a:rPr>
              <a:t>+ 2 </a:t>
            </a:r>
            <a:r>
              <a:rPr lang="pt-BR" altLang="en-US" sz="1400" dirty="0" smtClean="0">
                <a:latin typeface="+mn-lt"/>
              </a:rPr>
              <a:t>e</a:t>
            </a:r>
            <a:r>
              <a:rPr lang="en-US" sz="1400" baseline="30000" dirty="0" smtClean="0">
                <a:latin typeface="+mn-lt"/>
              </a:rPr>
              <a:t>– </a:t>
            </a:r>
            <a:r>
              <a:rPr lang="pt-BR" altLang="en-US" sz="1400" dirty="0" smtClean="0">
                <a:latin typeface="+mn-lt"/>
              </a:rPr>
              <a:t> </a:t>
            </a:r>
            <a:r>
              <a:rPr lang="pt-BR" altLang="en-US" sz="1400" dirty="0">
                <a:latin typeface="+mn-lt"/>
              </a:rPr>
              <a:t>+ </a:t>
            </a:r>
            <a:r>
              <a:rPr lang="pt-BR" altLang="en-US" sz="1400" dirty="0">
                <a:solidFill>
                  <a:srgbClr val="00B0F0"/>
                </a:solidFill>
                <a:latin typeface="+mn-lt"/>
              </a:rPr>
              <a:t>2 </a:t>
            </a:r>
            <a:r>
              <a:rPr lang="pt-BR" altLang="en-US" sz="1400" dirty="0" smtClean="0">
                <a:solidFill>
                  <a:srgbClr val="00B0F0"/>
                </a:solidFill>
                <a:latin typeface="+mn-lt"/>
              </a:rPr>
              <a:t>OH</a:t>
            </a:r>
            <a:r>
              <a:rPr lang="en-US" sz="1400" baseline="30000" dirty="0" smtClean="0">
                <a:solidFill>
                  <a:srgbClr val="00B0F0"/>
                </a:solidFill>
                <a:latin typeface="+mn-lt"/>
              </a:rPr>
              <a:t>–</a:t>
            </a:r>
            <a:r>
              <a:rPr lang="pt-BR" altLang="en-US" sz="1400" dirty="0" smtClean="0">
                <a:latin typeface="+mn-lt"/>
              </a:rPr>
              <a:t>(</a:t>
            </a:r>
            <a:r>
              <a:rPr lang="pt-BR" altLang="en-US" sz="1400" i="1" dirty="0" smtClean="0">
                <a:latin typeface="+mn-lt"/>
              </a:rPr>
              <a:t>aq</a:t>
            </a:r>
            <a:r>
              <a:rPr lang="pt-BR" altLang="en-US" sz="1400" dirty="0" smtClean="0">
                <a:latin typeface="+mn-lt"/>
              </a:rPr>
              <a:t>)</a:t>
            </a:r>
            <a:endParaRPr lang="pt-BR" altLang="en-US" sz="1400" dirty="0">
              <a:latin typeface="+mn-lt"/>
            </a:endParaRPr>
          </a:p>
          <a:p>
            <a:pPr marL="0" indent="0" algn="ctr" eaLnBrk="0" hangingPunct="0">
              <a:defRPr/>
            </a:pPr>
            <a:r>
              <a:rPr lang="pt-BR" altLang="en-US" sz="1400" dirty="0">
                <a:latin typeface="+mn-lt"/>
              </a:rPr>
              <a:t>3 </a:t>
            </a:r>
            <a:r>
              <a:rPr lang="pt-BR" altLang="en-US" sz="1400" dirty="0" smtClean="0">
                <a:latin typeface="+mn-lt"/>
              </a:rPr>
              <a:t>e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pt-BR" altLang="en-US" sz="1400" dirty="0" smtClean="0">
                <a:latin typeface="+mn-lt"/>
              </a:rPr>
              <a:t> </a:t>
            </a:r>
            <a:r>
              <a:rPr lang="pt-BR" altLang="en-US" sz="1400" dirty="0">
                <a:latin typeface="+mn-lt"/>
              </a:rPr>
              <a:t>+ </a:t>
            </a:r>
            <a:r>
              <a:rPr lang="pt-BR" altLang="en-US" sz="1400" dirty="0">
                <a:solidFill>
                  <a:srgbClr val="FF0000"/>
                </a:solidFill>
                <a:latin typeface="+mn-lt"/>
              </a:rPr>
              <a:t>4 </a:t>
            </a:r>
            <a:r>
              <a:rPr lang="pt-BR" altLang="en-US" sz="1400" dirty="0" smtClean="0">
                <a:solidFill>
                  <a:srgbClr val="FF0000"/>
                </a:solidFill>
                <a:latin typeface="+mn-lt"/>
              </a:rPr>
              <a:t>H</a:t>
            </a:r>
            <a:r>
              <a:rPr lang="pt-BR" altLang="en-US" sz="1400" baseline="30000" dirty="0" smtClean="0">
                <a:solidFill>
                  <a:srgbClr val="FF0000"/>
                </a:solidFill>
                <a:latin typeface="+mn-lt"/>
              </a:rPr>
              <a:t>+</a:t>
            </a:r>
            <a:r>
              <a:rPr lang="pt-BR" altLang="en-US" sz="1400" dirty="0" smtClean="0">
                <a:latin typeface="+mn-lt"/>
              </a:rPr>
              <a:t>(</a:t>
            </a:r>
            <a:r>
              <a:rPr lang="pt-BR" altLang="en-US" sz="1400" i="1" dirty="0" smtClean="0">
                <a:latin typeface="+mn-lt"/>
              </a:rPr>
              <a:t>aq</a:t>
            </a:r>
            <a:r>
              <a:rPr lang="pt-BR" altLang="en-US" sz="1400" dirty="0" smtClean="0">
                <a:latin typeface="+mn-lt"/>
              </a:rPr>
              <a:t>) </a:t>
            </a:r>
            <a:r>
              <a:rPr lang="pt-BR" altLang="en-US" sz="1400" dirty="0">
                <a:latin typeface="+mn-lt"/>
              </a:rPr>
              <a:t>+ </a:t>
            </a:r>
            <a:r>
              <a:rPr lang="pt-BR" altLang="en-US" sz="1400" dirty="0" smtClean="0">
                <a:latin typeface="+mn-lt"/>
              </a:rPr>
              <a:t>MnO</a:t>
            </a:r>
            <a:r>
              <a:rPr lang="pt-BR" altLang="en-US" sz="1400" baseline="-25000" dirty="0" smtClean="0">
                <a:latin typeface="+mn-lt"/>
              </a:rPr>
              <a:t>4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pt-BR" sz="1400" dirty="0">
                <a:latin typeface="+mn-lt"/>
              </a:rPr>
              <a:t>(</a:t>
            </a:r>
            <a:r>
              <a:rPr lang="pt-BR" altLang="en-US" sz="1400" i="1" dirty="0" smtClean="0">
                <a:latin typeface="+mn-lt"/>
              </a:rPr>
              <a:t>aq</a:t>
            </a:r>
            <a:r>
              <a:rPr lang="pt-BR" altLang="en-US" sz="1400" dirty="0" smtClean="0">
                <a:latin typeface="+mn-lt"/>
              </a:rPr>
              <a:t>) </a:t>
            </a:r>
            <a:r>
              <a:rPr lang="pt-BR" altLang="en-US" sz="1400" dirty="0">
                <a:latin typeface="+mn-lt"/>
              </a:rPr>
              <a:t>+ </a:t>
            </a:r>
            <a:r>
              <a:rPr lang="pt-BR" altLang="en-US" sz="1400" dirty="0">
                <a:solidFill>
                  <a:srgbClr val="00B0F0"/>
                </a:solidFill>
                <a:latin typeface="+mn-lt"/>
              </a:rPr>
              <a:t>4 </a:t>
            </a:r>
            <a:r>
              <a:rPr lang="pt-BR" altLang="en-US" sz="1400" dirty="0" smtClean="0">
                <a:solidFill>
                  <a:srgbClr val="00B0F0"/>
                </a:solidFill>
                <a:latin typeface="+mn-lt"/>
              </a:rPr>
              <a:t>OH</a:t>
            </a:r>
            <a:r>
              <a:rPr lang="en-US" sz="1400" baseline="30000" dirty="0" smtClean="0">
                <a:solidFill>
                  <a:srgbClr val="00B0F0"/>
                </a:solidFill>
                <a:latin typeface="+mn-lt"/>
              </a:rPr>
              <a:t>–</a:t>
            </a:r>
            <a:r>
              <a:rPr lang="pt-BR" sz="1400" dirty="0">
                <a:latin typeface="+mn-lt"/>
              </a:rPr>
              <a:t>(</a:t>
            </a:r>
            <a:r>
              <a:rPr lang="pt-BR" altLang="en-US" sz="1400" i="1" dirty="0" smtClean="0">
                <a:latin typeface="+mn-lt"/>
              </a:rPr>
              <a:t>aq</a:t>
            </a:r>
            <a:r>
              <a:rPr lang="pt-BR" altLang="en-US" sz="1400" dirty="0" smtClean="0">
                <a:latin typeface="+mn-lt"/>
              </a:rPr>
              <a:t>)           MnO</a:t>
            </a:r>
            <a:r>
              <a:rPr lang="pt-BR" altLang="en-US" sz="1400" baseline="-25000" dirty="0" smtClean="0">
                <a:latin typeface="+mn-lt"/>
              </a:rPr>
              <a:t>2</a:t>
            </a:r>
            <a:r>
              <a:rPr lang="pt-BR" altLang="en-US" sz="1400" dirty="0" smtClean="0">
                <a:latin typeface="+mn-lt"/>
              </a:rPr>
              <a:t>(</a:t>
            </a:r>
            <a:r>
              <a:rPr lang="pt-BR" altLang="en-US" sz="1400" i="1" dirty="0" smtClean="0">
                <a:latin typeface="+mn-lt"/>
              </a:rPr>
              <a:t>s</a:t>
            </a:r>
            <a:r>
              <a:rPr lang="pt-BR" altLang="en-US" sz="1400" dirty="0" smtClean="0">
                <a:latin typeface="+mn-lt"/>
              </a:rPr>
              <a:t>) </a:t>
            </a:r>
            <a:r>
              <a:rPr lang="pt-BR" altLang="en-US" sz="1400" dirty="0">
                <a:latin typeface="+mn-lt"/>
              </a:rPr>
              <a:t>+ 2 </a:t>
            </a:r>
            <a:r>
              <a:rPr lang="pt-BR" altLang="en-US" sz="1400" dirty="0" smtClean="0">
                <a:latin typeface="+mn-lt"/>
              </a:rPr>
              <a:t>H</a:t>
            </a:r>
            <a:r>
              <a:rPr lang="pt-BR" altLang="en-US" sz="1400" baseline="-25000" dirty="0" smtClean="0">
                <a:latin typeface="+mn-lt"/>
              </a:rPr>
              <a:t>2</a:t>
            </a:r>
            <a:r>
              <a:rPr lang="pt-BR" altLang="en-US" sz="1400" dirty="0" smtClean="0">
                <a:latin typeface="+mn-lt"/>
              </a:rPr>
              <a:t>O(</a:t>
            </a:r>
            <a:r>
              <a:rPr lang="pt-BR" altLang="en-US" sz="1400" i="1" dirty="0" smtClean="0">
                <a:latin typeface="+mn-lt"/>
              </a:rPr>
              <a:t>l</a:t>
            </a:r>
            <a:r>
              <a:rPr lang="pt-BR" altLang="en-US" sz="1400" dirty="0" smtClean="0">
                <a:latin typeface="+mn-lt"/>
              </a:rPr>
              <a:t>) </a:t>
            </a:r>
            <a:r>
              <a:rPr lang="pt-BR" altLang="en-US" sz="1400" dirty="0">
                <a:latin typeface="+mn-lt"/>
              </a:rPr>
              <a:t>+ </a:t>
            </a:r>
            <a:r>
              <a:rPr lang="pt-BR" altLang="en-US" sz="1400" dirty="0">
                <a:solidFill>
                  <a:srgbClr val="00B0F0"/>
                </a:solidFill>
                <a:latin typeface="+mn-lt"/>
              </a:rPr>
              <a:t>4 </a:t>
            </a:r>
            <a:r>
              <a:rPr lang="pt-BR" altLang="en-US" sz="1400" dirty="0" smtClean="0">
                <a:solidFill>
                  <a:srgbClr val="00B0F0"/>
                </a:solidFill>
                <a:latin typeface="+mn-lt"/>
              </a:rPr>
              <a:t>OH</a:t>
            </a:r>
            <a:r>
              <a:rPr lang="en-US" sz="1400" baseline="30000" dirty="0" smtClean="0">
                <a:solidFill>
                  <a:srgbClr val="00B0F0"/>
                </a:solidFill>
                <a:latin typeface="+mn-lt"/>
              </a:rPr>
              <a:t>–</a:t>
            </a:r>
            <a:r>
              <a:rPr lang="pt-BR" altLang="en-US" sz="1400" dirty="0" smtClean="0">
                <a:latin typeface="+mn-lt"/>
              </a:rPr>
              <a:t>(</a:t>
            </a:r>
            <a:r>
              <a:rPr lang="pt-BR" altLang="en-US" sz="1400" i="1" dirty="0" smtClean="0">
                <a:latin typeface="+mn-lt"/>
              </a:rPr>
              <a:t>aq</a:t>
            </a:r>
            <a:r>
              <a:rPr lang="pt-BR" altLang="en-US" sz="1400" dirty="0" smtClean="0">
                <a:latin typeface="+mn-lt"/>
              </a:rPr>
              <a:t>)</a:t>
            </a:r>
          </a:p>
          <a:p>
            <a:pPr marL="0" indent="0" eaLnBrk="0" hangingPunct="0">
              <a:defRPr/>
            </a:pPr>
            <a:endParaRPr lang="pt-BR" alt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>
                <a:latin typeface="+mn-lt"/>
              </a:rPr>
              <a:t>We “neutralize” H</a:t>
            </a:r>
            <a:r>
              <a:rPr lang="en-US" altLang="en-US" sz="1400" baseline="30000" dirty="0">
                <a:latin typeface="+mn-lt"/>
              </a:rPr>
              <a:t>+</a:t>
            </a:r>
            <a:r>
              <a:rPr lang="en-US" altLang="en-US" sz="1400" dirty="0">
                <a:latin typeface="+mn-lt"/>
              </a:rPr>
              <a:t> and </a:t>
            </a:r>
            <a:r>
              <a:rPr lang="en-US" altLang="en-US" sz="1400" dirty="0" smtClean="0">
                <a:latin typeface="+mn-lt"/>
              </a:rPr>
              <a:t>OH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by </a:t>
            </a:r>
            <a:r>
              <a:rPr lang="en-US" altLang="en-US" sz="1400" dirty="0" smtClean="0">
                <a:latin typeface="+mn-lt"/>
              </a:rPr>
              <a:t>forming H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O </a:t>
            </a:r>
            <a:r>
              <a:rPr lang="en-US" altLang="en-US" sz="1400" dirty="0">
                <a:latin typeface="+mn-lt"/>
              </a:rPr>
              <a:t>when they are on the </a:t>
            </a:r>
            <a:r>
              <a:rPr lang="en-US" altLang="en-US" sz="1400" dirty="0" smtClean="0">
                <a:latin typeface="+mn-lt"/>
              </a:rPr>
              <a:t>same side </a:t>
            </a:r>
            <a:r>
              <a:rPr lang="en-US" altLang="en-US" sz="1400" dirty="0">
                <a:latin typeface="+mn-lt"/>
              </a:rPr>
              <a:t>of either half-reaction</a:t>
            </a:r>
            <a:r>
              <a:rPr lang="en-US" altLang="en-US" sz="1400" dirty="0" smtClean="0">
                <a:latin typeface="+mn-lt"/>
              </a:rPr>
              <a:t>:</a:t>
            </a: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1652588" indent="0" eaLnBrk="0" hangingPunct="0">
              <a:defRPr/>
            </a:pPr>
            <a:r>
              <a:rPr lang="pt-BR" altLang="en-US" sz="1400" dirty="0" smtClean="0">
                <a:latin typeface="+mn-lt"/>
              </a:rPr>
              <a:t>CN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pt-BR" altLang="en-US" sz="1400" dirty="0" smtClean="0">
                <a:latin typeface="+mn-lt"/>
              </a:rPr>
              <a:t>(</a:t>
            </a:r>
            <a:r>
              <a:rPr lang="pt-BR" altLang="en-US" sz="1400" i="1" dirty="0" smtClean="0">
                <a:latin typeface="+mn-lt"/>
              </a:rPr>
              <a:t>aq</a:t>
            </a:r>
            <a:r>
              <a:rPr lang="pt-BR" altLang="en-US" sz="1400" dirty="0" smtClean="0">
                <a:latin typeface="+mn-lt"/>
              </a:rPr>
              <a:t>) </a:t>
            </a:r>
            <a:r>
              <a:rPr lang="pt-BR" altLang="en-US" sz="1400" dirty="0">
                <a:latin typeface="+mn-lt"/>
              </a:rPr>
              <a:t>+ </a:t>
            </a:r>
            <a:r>
              <a:rPr lang="pt-BR" altLang="en-US" sz="1400" dirty="0" smtClean="0">
                <a:latin typeface="+mn-lt"/>
              </a:rPr>
              <a:t>H</a:t>
            </a:r>
            <a:r>
              <a:rPr lang="pt-BR" altLang="en-US" sz="1400" baseline="-25000" dirty="0" smtClean="0">
                <a:latin typeface="+mn-lt"/>
              </a:rPr>
              <a:t>2</a:t>
            </a:r>
            <a:r>
              <a:rPr lang="pt-BR" altLang="en-US" sz="1400" dirty="0" smtClean="0">
                <a:latin typeface="+mn-lt"/>
              </a:rPr>
              <a:t>O(</a:t>
            </a:r>
            <a:r>
              <a:rPr lang="pt-BR" altLang="en-US" sz="1400" i="1" dirty="0" smtClean="0">
                <a:latin typeface="+mn-lt"/>
              </a:rPr>
              <a:t>l</a:t>
            </a:r>
            <a:r>
              <a:rPr lang="pt-BR" altLang="en-US" sz="1400" dirty="0" smtClean="0">
                <a:latin typeface="+mn-lt"/>
              </a:rPr>
              <a:t>) </a:t>
            </a:r>
            <a:r>
              <a:rPr lang="pt-BR" altLang="en-US" sz="1400" dirty="0">
                <a:latin typeface="+mn-lt"/>
              </a:rPr>
              <a:t>+ 2 </a:t>
            </a:r>
            <a:r>
              <a:rPr lang="pt-BR" altLang="en-US" sz="1400" dirty="0" smtClean="0">
                <a:latin typeface="+mn-lt"/>
              </a:rPr>
              <a:t>OH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pt-BR" altLang="en-US" sz="1400" dirty="0" smtClean="0">
                <a:latin typeface="+mn-lt"/>
              </a:rPr>
              <a:t>(</a:t>
            </a:r>
            <a:r>
              <a:rPr lang="pt-BR" altLang="en-US" sz="1400" i="1" dirty="0" smtClean="0">
                <a:latin typeface="+mn-lt"/>
              </a:rPr>
              <a:t>aq</a:t>
            </a:r>
            <a:r>
              <a:rPr lang="pt-BR" altLang="en-US" sz="1400" dirty="0" smtClean="0">
                <a:latin typeface="+mn-lt"/>
              </a:rPr>
              <a:t>)           CNO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pt-BR" altLang="en-US" sz="1400" dirty="0" smtClean="0">
                <a:latin typeface="+mn-lt"/>
              </a:rPr>
              <a:t>(</a:t>
            </a:r>
            <a:r>
              <a:rPr lang="pt-BR" altLang="en-US" sz="1400" i="1" dirty="0" smtClean="0">
                <a:latin typeface="+mn-lt"/>
              </a:rPr>
              <a:t>aq</a:t>
            </a:r>
            <a:r>
              <a:rPr lang="pt-BR" altLang="en-US" sz="1400" dirty="0" smtClean="0">
                <a:latin typeface="+mn-lt"/>
              </a:rPr>
              <a:t>) </a:t>
            </a:r>
            <a:r>
              <a:rPr lang="pt-BR" altLang="en-US" sz="1400" dirty="0">
                <a:latin typeface="+mn-lt"/>
              </a:rPr>
              <a:t>+ 2 </a:t>
            </a:r>
            <a:r>
              <a:rPr lang="pt-BR" altLang="en-US" sz="1400" dirty="0" smtClean="0">
                <a:latin typeface="+mn-lt"/>
              </a:rPr>
              <a:t>H</a:t>
            </a:r>
            <a:r>
              <a:rPr lang="pt-BR" altLang="en-US" sz="1400" baseline="-25000" dirty="0" smtClean="0">
                <a:latin typeface="+mn-lt"/>
              </a:rPr>
              <a:t>2</a:t>
            </a:r>
            <a:r>
              <a:rPr lang="pt-BR" altLang="en-US" sz="1400" dirty="0" smtClean="0">
                <a:latin typeface="+mn-lt"/>
              </a:rPr>
              <a:t>O(</a:t>
            </a:r>
            <a:r>
              <a:rPr lang="pt-BR" altLang="en-US" sz="1400" i="1" dirty="0" smtClean="0">
                <a:latin typeface="+mn-lt"/>
              </a:rPr>
              <a:t>l</a:t>
            </a:r>
            <a:r>
              <a:rPr lang="pt-BR" altLang="en-US" sz="1400" dirty="0" smtClean="0">
                <a:latin typeface="+mn-lt"/>
              </a:rPr>
              <a:t>) </a:t>
            </a:r>
            <a:r>
              <a:rPr lang="pt-BR" altLang="en-US" sz="1400" dirty="0">
                <a:latin typeface="+mn-lt"/>
              </a:rPr>
              <a:t>+ 2 </a:t>
            </a:r>
            <a:r>
              <a:rPr lang="pt-BR" altLang="en-US" sz="1400" dirty="0" smtClean="0">
                <a:latin typeface="+mn-lt"/>
              </a:rPr>
              <a:t>e</a:t>
            </a:r>
            <a:r>
              <a:rPr lang="en-US" sz="1400" baseline="30000" dirty="0" smtClean="0">
                <a:latin typeface="+mn-lt"/>
              </a:rPr>
              <a:t>–</a:t>
            </a:r>
            <a:endParaRPr lang="pt-BR" altLang="en-US" sz="1400" dirty="0">
              <a:latin typeface="+mn-lt"/>
            </a:endParaRPr>
          </a:p>
          <a:p>
            <a:pPr marL="0" indent="0" algn="ctr" eaLnBrk="0" hangingPunct="0">
              <a:defRPr/>
            </a:pPr>
            <a:r>
              <a:rPr lang="pt-BR" altLang="en-US" sz="1400" dirty="0">
                <a:latin typeface="+mn-lt"/>
              </a:rPr>
              <a:t>3 </a:t>
            </a:r>
            <a:r>
              <a:rPr lang="pt-BR" altLang="en-US" sz="1400" dirty="0" smtClean="0">
                <a:latin typeface="+mn-lt"/>
              </a:rPr>
              <a:t>e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pt-BR" altLang="en-US" sz="1400" dirty="0" smtClean="0">
                <a:latin typeface="+mn-lt"/>
              </a:rPr>
              <a:t> </a:t>
            </a:r>
            <a:r>
              <a:rPr lang="pt-BR" altLang="en-US" sz="1400" dirty="0">
                <a:latin typeface="+mn-lt"/>
              </a:rPr>
              <a:t>+ 4 </a:t>
            </a:r>
            <a:r>
              <a:rPr lang="pt-BR" altLang="en-US" sz="1400" dirty="0" smtClean="0">
                <a:latin typeface="+mn-lt"/>
              </a:rPr>
              <a:t>H</a:t>
            </a:r>
            <a:r>
              <a:rPr lang="pt-BR" altLang="en-US" sz="1400" baseline="-25000" dirty="0" smtClean="0">
                <a:latin typeface="+mn-lt"/>
              </a:rPr>
              <a:t>2</a:t>
            </a:r>
            <a:r>
              <a:rPr lang="pt-BR" altLang="en-US" sz="1400" dirty="0" smtClean="0">
                <a:latin typeface="+mn-lt"/>
              </a:rPr>
              <a:t>O(</a:t>
            </a:r>
            <a:r>
              <a:rPr lang="pt-BR" altLang="en-US" sz="1400" i="1" dirty="0" smtClean="0">
                <a:latin typeface="+mn-lt"/>
              </a:rPr>
              <a:t>l</a:t>
            </a:r>
            <a:r>
              <a:rPr lang="pt-BR" altLang="en-US" sz="1400" dirty="0" smtClean="0">
                <a:latin typeface="+mn-lt"/>
              </a:rPr>
              <a:t>) </a:t>
            </a:r>
            <a:r>
              <a:rPr lang="pt-BR" altLang="en-US" sz="1400" dirty="0">
                <a:latin typeface="+mn-lt"/>
              </a:rPr>
              <a:t>+ </a:t>
            </a:r>
            <a:r>
              <a:rPr lang="pt-BR" altLang="en-US" sz="1400" dirty="0" smtClean="0">
                <a:latin typeface="+mn-lt"/>
              </a:rPr>
              <a:t>MnO</a:t>
            </a:r>
            <a:r>
              <a:rPr lang="pt-BR" altLang="en-US" sz="1400" baseline="-25000" dirty="0" smtClean="0">
                <a:latin typeface="+mn-lt"/>
              </a:rPr>
              <a:t>4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pt-BR" altLang="en-US" sz="1400" dirty="0" smtClean="0">
                <a:latin typeface="+mn-lt"/>
              </a:rPr>
              <a:t>(</a:t>
            </a:r>
            <a:r>
              <a:rPr lang="pt-BR" altLang="en-US" sz="1400" i="1" dirty="0" smtClean="0">
                <a:latin typeface="+mn-lt"/>
              </a:rPr>
              <a:t>aq</a:t>
            </a:r>
            <a:r>
              <a:rPr lang="pt-BR" altLang="en-US" sz="1400" dirty="0" smtClean="0">
                <a:latin typeface="+mn-lt"/>
              </a:rPr>
              <a:t>)           MnO</a:t>
            </a:r>
            <a:r>
              <a:rPr lang="pt-BR" altLang="en-US" sz="1400" baseline="-25000" dirty="0" smtClean="0">
                <a:latin typeface="+mn-lt"/>
              </a:rPr>
              <a:t>2</a:t>
            </a:r>
            <a:r>
              <a:rPr lang="pt-BR" altLang="en-US" sz="1400" dirty="0" smtClean="0">
                <a:latin typeface="+mn-lt"/>
              </a:rPr>
              <a:t>(</a:t>
            </a:r>
            <a:r>
              <a:rPr lang="pt-BR" altLang="en-US" sz="1400" i="1" dirty="0" smtClean="0">
                <a:latin typeface="+mn-lt"/>
              </a:rPr>
              <a:t>s</a:t>
            </a:r>
            <a:r>
              <a:rPr lang="pt-BR" altLang="en-US" sz="1400" dirty="0" smtClean="0">
                <a:latin typeface="+mn-lt"/>
              </a:rPr>
              <a:t>) </a:t>
            </a:r>
            <a:r>
              <a:rPr lang="pt-BR" altLang="en-US" sz="1400" dirty="0">
                <a:latin typeface="+mn-lt"/>
              </a:rPr>
              <a:t>+ 2 </a:t>
            </a:r>
            <a:r>
              <a:rPr lang="pt-BR" altLang="en-US" sz="1400" dirty="0" smtClean="0">
                <a:latin typeface="+mn-lt"/>
              </a:rPr>
              <a:t>H</a:t>
            </a:r>
            <a:r>
              <a:rPr lang="pt-BR" altLang="en-US" sz="1400" baseline="-25000" dirty="0" smtClean="0">
                <a:latin typeface="+mn-lt"/>
              </a:rPr>
              <a:t>2</a:t>
            </a:r>
            <a:r>
              <a:rPr lang="pt-BR" altLang="en-US" sz="1400" dirty="0" smtClean="0">
                <a:latin typeface="+mn-lt"/>
              </a:rPr>
              <a:t>O(</a:t>
            </a:r>
            <a:r>
              <a:rPr lang="pt-BR" altLang="en-US" sz="1400" i="1" dirty="0" smtClean="0">
                <a:latin typeface="+mn-lt"/>
              </a:rPr>
              <a:t>l</a:t>
            </a:r>
            <a:r>
              <a:rPr lang="pt-BR" altLang="en-US" sz="1400" dirty="0" smtClean="0">
                <a:latin typeface="+mn-lt"/>
              </a:rPr>
              <a:t>) </a:t>
            </a:r>
            <a:r>
              <a:rPr lang="pt-BR" altLang="en-US" sz="1400" dirty="0">
                <a:latin typeface="+mn-lt"/>
              </a:rPr>
              <a:t>+ 4 </a:t>
            </a:r>
            <a:r>
              <a:rPr lang="pt-BR" altLang="en-US" sz="1400" dirty="0" smtClean="0">
                <a:latin typeface="+mn-lt"/>
              </a:rPr>
              <a:t>OH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pt-BR" altLang="en-US" sz="1400" dirty="0" smtClean="0">
                <a:latin typeface="+mn-lt"/>
              </a:rPr>
              <a:t>(</a:t>
            </a:r>
            <a:r>
              <a:rPr lang="pt-BR" altLang="en-US" sz="1400" i="1" dirty="0" smtClean="0">
                <a:latin typeface="+mn-lt"/>
              </a:rPr>
              <a:t>aq</a:t>
            </a:r>
            <a:r>
              <a:rPr lang="pt-BR" altLang="en-US" sz="1400" dirty="0" smtClean="0">
                <a:latin typeface="+mn-lt"/>
              </a:rPr>
              <a:t>)</a:t>
            </a:r>
          </a:p>
          <a:p>
            <a:pPr marL="0" indent="0" eaLnBrk="0" hangingPunct="0">
              <a:defRPr/>
            </a:pPr>
            <a:endParaRPr lang="pt-BR" alt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>
                <a:latin typeface="+mn-lt"/>
              </a:rPr>
              <a:t>Next, we cancel water molecules </a:t>
            </a:r>
            <a:r>
              <a:rPr lang="en-US" altLang="en-US" sz="1400" dirty="0" smtClean="0">
                <a:latin typeface="+mn-lt"/>
              </a:rPr>
              <a:t>that appear </a:t>
            </a:r>
            <a:r>
              <a:rPr lang="en-US" altLang="en-US" sz="1400" dirty="0">
                <a:latin typeface="+mn-lt"/>
              </a:rPr>
              <a:t>as both reactants and products</a:t>
            </a:r>
            <a:r>
              <a:rPr lang="en-US" altLang="en-US" sz="1400" dirty="0" smtClean="0">
                <a:latin typeface="+mn-lt"/>
              </a:rPr>
              <a:t>:</a:t>
            </a: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0" indent="0" algn="ctr" eaLnBrk="0" hangingPunct="0">
              <a:defRPr/>
            </a:pPr>
            <a:r>
              <a:rPr lang="pt-BR" altLang="en-US" sz="1400" dirty="0" smtClean="0">
                <a:latin typeface="+mn-lt"/>
              </a:rPr>
              <a:t>CN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pt-BR" altLang="en-US" sz="1400" dirty="0" smtClean="0">
                <a:latin typeface="+mn-lt"/>
              </a:rPr>
              <a:t>(</a:t>
            </a:r>
            <a:r>
              <a:rPr lang="pt-BR" altLang="en-US" sz="1400" i="1" dirty="0" smtClean="0">
                <a:latin typeface="+mn-lt"/>
              </a:rPr>
              <a:t>aq</a:t>
            </a:r>
            <a:r>
              <a:rPr lang="pt-BR" altLang="en-US" sz="1400" dirty="0" smtClean="0">
                <a:latin typeface="+mn-lt"/>
              </a:rPr>
              <a:t>) </a:t>
            </a:r>
            <a:r>
              <a:rPr lang="pt-BR" altLang="en-US" sz="1400" dirty="0">
                <a:latin typeface="+mn-lt"/>
              </a:rPr>
              <a:t>+ 2 </a:t>
            </a:r>
            <a:r>
              <a:rPr lang="pt-BR" altLang="en-US" sz="1400" dirty="0" smtClean="0">
                <a:latin typeface="+mn-lt"/>
              </a:rPr>
              <a:t>OH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pt-BR" altLang="en-US" sz="1400" dirty="0" smtClean="0">
                <a:latin typeface="+mn-lt"/>
              </a:rPr>
              <a:t>(</a:t>
            </a:r>
            <a:r>
              <a:rPr lang="pt-BR" altLang="en-US" sz="1400" i="1" dirty="0" smtClean="0">
                <a:latin typeface="+mn-lt"/>
              </a:rPr>
              <a:t>aq</a:t>
            </a:r>
            <a:r>
              <a:rPr lang="pt-BR" altLang="en-US" sz="1400" dirty="0" smtClean="0">
                <a:latin typeface="+mn-lt"/>
              </a:rPr>
              <a:t>)           CNO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pt-BR" altLang="en-US" sz="1400" dirty="0" smtClean="0">
                <a:latin typeface="+mn-lt"/>
              </a:rPr>
              <a:t>(</a:t>
            </a:r>
            <a:r>
              <a:rPr lang="pt-BR" altLang="en-US" sz="1400" i="1" dirty="0" smtClean="0">
                <a:latin typeface="+mn-lt"/>
              </a:rPr>
              <a:t>aq</a:t>
            </a:r>
            <a:r>
              <a:rPr lang="pt-BR" altLang="en-US" sz="1400" dirty="0" smtClean="0">
                <a:latin typeface="+mn-lt"/>
              </a:rPr>
              <a:t>) </a:t>
            </a:r>
            <a:r>
              <a:rPr lang="pt-BR" altLang="en-US" sz="1400" dirty="0">
                <a:latin typeface="+mn-lt"/>
              </a:rPr>
              <a:t>+ </a:t>
            </a:r>
            <a:r>
              <a:rPr lang="pt-BR" altLang="en-US" sz="1400" dirty="0" smtClean="0">
                <a:latin typeface="+mn-lt"/>
              </a:rPr>
              <a:t>H</a:t>
            </a:r>
            <a:r>
              <a:rPr lang="pt-BR" altLang="en-US" sz="1400" baseline="-25000" dirty="0" smtClean="0">
                <a:latin typeface="+mn-lt"/>
              </a:rPr>
              <a:t>2</a:t>
            </a:r>
            <a:r>
              <a:rPr lang="pt-BR" altLang="en-US" sz="1400" dirty="0" smtClean="0">
                <a:latin typeface="+mn-lt"/>
              </a:rPr>
              <a:t>O(</a:t>
            </a:r>
            <a:r>
              <a:rPr lang="pt-BR" altLang="en-US" sz="1400" i="1" dirty="0" smtClean="0">
                <a:latin typeface="+mn-lt"/>
              </a:rPr>
              <a:t>l</a:t>
            </a:r>
            <a:r>
              <a:rPr lang="pt-BR" altLang="en-US" sz="1400" dirty="0" smtClean="0">
                <a:latin typeface="+mn-lt"/>
              </a:rPr>
              <a:t>) </a:t>
            </a:r>
            <a:r>
              <a:rPr lang="pt-BR" altLang="en-US" sz="1400" dirty="0">
                <a:latin typeface="+mn-lt"/>
              </a:rPr>
              <a:t>+ 2 </a:t>
            </a:r>
            <a:r>
              <a:rPr lang="pt-BR" altLang="en-US" sz="1400" dirty="0" smtClean="0">
                <a:latin typeface="+mn-lt"/>
              </a:rPr>
              <a:t>e</a:t>
            </a:r>
            <a:r>
              <a:rPr lang="en-US" sz="1400" baseline="30000" dirty="0" smtClean="0">
                <a:latin typeface="+mn-lt"/>
              </a:rPr>
              <a:t>–</a:t>
            </a:r>
            <a:endParaRPr lang="pt-BR" altLang="en-US" sz="1400" dirty="0">
              <a:latin typeface="+mn-lt"/>
            </a:endParaRPr>
          </a:p>
          <a:p>
            <a:pPr marL="1770063" indent="0" eaLnBrk="0" hangingPunct="0">
              <a:defRPr/>
            </a:pPr>
            <a:r>
              <a:rPr lang="pt-BR" altLang="en-US" sz="1400" dirty="0">
                <a:latin typeface="+mn-lt"/>
              </a:rPr>
              <a:t>3 </a:t>
            </a:r>
            <a:r>
              <a:rPr lang="pt-BR" altLang="en-US" sz="1400" dirty="0" smtClean="0">
                <a:latin typeface="+mn-lt"/>
              </a:rPr>
              <a:t>e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pt-BR" altLang="en-US" sz="1400" dirty="0" smtClean="0">
                <a:latin typeface="+mn-lt"/>
              </a:rPr>
              <a:t> </a:t>
            </a:r>
            <a:r>
              <a:rPr lang="pt-BR" altLang="en-US" sz="1400" dirty="0">
                <a:latin typeface="+mn-lt"/>
              </a:rPr>
              <a:t>+ 2 </a:t>
            </a:r>
            <a:r>
              <a:rPr lang="pt-BR" altLang="en-US" sz="1400" dirty="0" smtClean="0">
                <a:latin typeface="+mn-lt"/>
              </a:rPr>
              <a:t>H</a:t>
            </a:r>
            <a:r>
              <a:rPr lang="pt-BR" altLang="en-US" sz="1400" baseline="-25000" dirty="0" smtClean="0">
                <a:latin typeface="+mn-lt"/>
              </a:rPr>
              <a:t>2</a:t>
            </a:r>
            <a:r>
              <a:rPr lang="pt-BR" altLang="en-US" sz="1400" dirty="0" smtClean="0">
                <a:latin typeface="+mn-lt"/>
              </a:rPr>
              <a:t>O(</a:t>
            </a:r>
            <a:r>
              <a:rPr lang="pt-BR" altLang="en-US" sz="1400" i="1" dirty="0" smtClean="0">
                <a:latin typeface="+mn-lt"/>
              </a:rPr>
              <a:t>l</a:t>
            </a:r>
            <a:r>
              <a:rPr lang="pt-BR" altLang="en-US" sz="1400" dirty="0" smtClean="0">
                <a:latin typeface="+mn-lt"/>
              </a:rPr>
              <a:t>) </a:t>
            </a:r>
            <a:r>
              <a:rPr lang="pt-BR" altLang="en-US" sz="1400" dirty="0">
                <a:latin typeface="+mn-lt"/>
              </a:rPr>
              <a:t>+ </a:t>
            </a:r>
            <a:r>
              <a:rPr lang="pt-BR" altLang="en-US" sz="1400" dirty="0" smtClean="0">
                <a:latin typeface="+mn-lt"/>
              </a:rPr>
              <a:t>MnO</a:t>
            </a:r>
            <a:r>
              <a:rPr lang="pt-BR" altLang="en-US" sz="1400" baseline="-25000" dirty="0" smtClean="0">
                <a:latin typeface="+mn-lt"/>
              </a:rPr>
              <a:t>4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pt-BR" altLang="en-US" sz="1400" dirty="0" smtClean="0">
                <a:latin typeface="+mn-lt"/>
              </a:rPr>
              <a:t>(</a:t>
            </a:r>
            <a:r>
              <a:rPr lang="pt-BR" altLang="en-US" sz="1400" i="1" dirty="0" smtClean="0">
                <a:latin typeface="+mn-lt"/>
              </a:rPr>
              <a:t>aq</a:t>
            </a:r>
            <a:r>
              <a:rPr lang="pt-BR" altLang="en-US" sz="1400" dirty="0" smtClean="0">
                <a:latin typeface="+mn-lt"/>
              </a:rPr>
              <a:t>)           MnO</a:t>
            </a:r>
            <a:r>
              <a:rPr lang="pt-BR" altLang="en-US" sz="1400" baseline="-25000" dirty="0" smtClean="0">
                <a:latin typeface="+mn-lt"/>
              </a:rPr>
              <a:t>2</a:t>
            </a:r>
            <a:r>
              <a:rPr lang="pt-BR" altLang="en-US" sz="1400" dirty="0" smtClean="0">
                <a:latin typeface="+mn-lt"/>
              </a:rPr>
              <a:t>(</a:t>
            </a:r>
            <a:r>
              <a:rPr lang="pt-BR" altLang="en-US" sz="1400" i="1" dirty="0" smtClean="0">
                <a:latin typeface="+mn-lt"/>
              </a:rPr>
              <a:t>s</a:t>
            </a:r>
            <a:r>
              <a:rPr lang="pt-BR" altLang="en-US" sz="1400" dirty="0" smtClean="0">
                <a:latin typeface="+mn-lt"/>
              </a:rPr>
              <a:t>) </a:t>
            </a:r>
            <a:r>
              <a:rPr lang="pt-BR" altLang="en-US" sz="1400" dirty="0">
                <a:latin typeface="+mn-lt"/>
              </a:rPr>
              <a:t>+ 4 </a:t>
            </a:r>
            <a:r>
              <a:rPr lang="pt-BR" altLang="en-US" sz="1400" dirty="0" smtClean="0">
                <a:latin typeface="+mn-lt"/>
              </a:rPr>
              <a:t>OH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pt-BR" altLang="en-US" sz="1400" dirty="0" smtClean="0">
                <a:latin typeface="+mn-lt"/>
              </a:rPr>
              <a:t>(</a:t>
            </a:r>
            <a:r>
              <a:rPr lang="pt-BR" altLang="en-US" sz="1400" i="1" dirty="0" smtClean="0">
                <a:latin typeface="+mn-lt"/>
              </a:rPr>
              <a:t>aq</a:t>
            </a:r>
            <a:r>
              <a:rPr lang="pt-BR" altLang="en-US" sz="1400" dirty="0" smtClean="0">
                <a:latin typeface="+mn-lt"/>
              </a:rPr>
              <a:t>)</a:t>
            </a: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>
                <a:latin typeface="+mn-lt"/>
              </a:rPr>
              <a:t>Both half-reactions are now balanced</a:t>
            </a:r>
            <a:r>
              <a:rPr lang="en-US" altLang="en-US" sz="1400" dirty="0" smtClean="0">
                <a:latin typeface="+mn-lt"/>
              </a:rPr>
              <a:t>. You </a:t>
            </a:r>
            <a:r>
              <a:rPr lang="en-US" altLang="en-US" sz="1400" dirty="0">
                <a:latin typeface="+mn-lt"/>
              </a:rPr>
              <a:t>can check the atoms and the </a:t>
            </a:r>
            <a:r>
              <a:rPr lang="en-US" altLang="en-US" sz="1400" dirty="0" smtClean="0">
                <a:latin typeface="+mn-lt"/>
              </a:rPr>
              <a:t>overall charge.</a:t>
            </a: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799" y="304801"/>
            <a:ext cx="15875" cy="480898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2"/>
            <a:ext cx="8440739" cy="36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20.3</a:t>
            </a:r>
            <a:r>
              <a:rPr lang="en-US" altLang="en-US" b="1" dirty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Balancing Redox Equations in Basic Solution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9563" y="5113780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4793526" y="2136734"/>
            <a:ext cx="419100" cy="1047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4771545" y="1930036"/>
            <a:ext cx="419100" cy="1047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4324350" y="3203534"/>
            <a:ext cx="419100" cy="1047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4331493" y="2996505"/>
            <a:ext cx="419100" cy="1047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4300904" y="4270334"/>
            <a:ext cx="419100" cy="1047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4319770" y="4063305"/>
            <a:ext cx="419100" cy="10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38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167285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5" y="1178170"/>
            <a:ext cx="8723313" cy="20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lvl="0" indent="0" eaLnBrk="0" hangingPunct="0">
              <a:tabLst/>
              <a:defRPr/>
            </a:pPr>
            <a:r>
              <a:rPr lang="en-US" altLang="en-US" sz="1400" b="1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Step 3: </a:t>
            </a: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We multiply the cyanide half-reaction by 3, which gives six electrons on the product side, and multiply the permanganate half-reaction by 2, which gives six electrons on the reactant side:</a:t>
            </a:r>
          </a:p>
          <a:p>
            <a:pPr marL="0" lvl="0" indent="0" eaLnBrk="0" hangingPunct="0">
              <a:tabLst/>
              <a:defRPr/>
            </a:pPr>
            <a:endParaRPr lang="en-US" altLang="en-US" sz="1400" dirty="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  <a:p>
            <a:pPr marL="0" lvl="0" indent="0" algn="ctr" eaLnBrk="0" hangingPunct="0">
              <a:tabLst/>
              <a:defRPr/>
            </a:pPr>
            <a:r>
              <a:rPr lang="pt-BR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3 CN</a:t>
            </a:r>
            <a:r>
              <a:rPr lang="en-US" sz="1400" baseline="300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–</a:t>
            </a:r>
            <a:r>
              <a:rPr lang="pt-BR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(</a:t>
            </a:r>
            <a:r>
              <a:rPr lang="pt-BR" altLang="en-US" sz="1400" i="1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aq</a:t>
            </a:r>
            <a:r>
              <a:rPr lang="pt-BR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) </a:t>
            </a:r>
            <a:r>
              <a:rPr lang="pt-BR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+ 6 OH</a:t>
            </a:r>
            <a:r>
              <a:rPr lang="en-US" sz="1400" baseline="300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–</a:t>
            </a:r>
            <a:r>
              <a:rPr lang="pt-BR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(</a:t>
            </a:r>
            <a:r>
              <a:rPr lang="pt-BR" altLang="en-US" sz="1400" i="1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aq</a:t>
            </a:r>
            <a:r>
              <a:rPr lang="pt-BR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)          3 </a:t>
            </a:r>
            <a:r>
              <a:rPr lang="pt-BR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CNO</a:t>
            </a:r>
            <a:r>
              <a:rPr lang="en-US" sz="1400" baseline="300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–</a:t>
            </a:r>
            <a:r>
              <a:rPr lang="pt-BR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(</a:t>
            </a:r>
            <a:r>
              <a:rPr lang="pt-BR" altLang="en-US" sz="1400" i="1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aq</a:t>
            </a:r>
            <a:r>
              <a:rPr lang="pt-BR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) </a:t>
            </a:r>
            <a:r>
              <a:rPr lang="pt-BR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+ 3 </a:t>
            </a:r>
            <a:r>
              <a:rPr lang="pt-BR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H</a:t>
            </a:r>
            <a:r>
              <a:rPr lang="pt-BR" altLang="en-US" sz="1400" baseline="-250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2</a:t>
            </a:r>
            <a:r>
              <a:rPr lang="pt-BR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O(</a:t>
            </a:r>
            <a:r>
              <a:rPr lang="pt-BR" altLang="en-US" sz="1400" i="1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l</a:t>
            </a:r>
            <a:r>
              <a:rPr lang="pt-BR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) </a:t>
            </a:r>
            <a:r>
              <a:rPr lang="pt-BR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+ 6 e</a:t>
            </a:r>
            <a:r>
              <a:rPr lang="en-US" sz="1400" baseline="300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–</a:t>
            </a:r>
            <a:endParaRPr lang="pt-BR" altLang="en-US" sz="1400" dirty="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  <a:p>
            <a:pPr marL="1636776" lvl="0" indent="0" eaLnBrk="0" hangingPunct="0">
              <a:tabLst/>
              <a:defRPr/>
            </a:pPr>
            <a:r>
              <a:rPr lang="pt-BR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6 e</a:t>
            </a:r>
            <a:r>
              <a:rPr lang="en-US" sz="1400" baseline="300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– </a:t>
            </a:r>
            <a:r>
              <a:rPr lang="pt-BR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+ </a:t>
            </a:r>
            <a:r>
              <a:rPr lang="pt-BR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4 </a:t>
            </a:r>
            <a:r>
              <a:rPr lang="pt-BR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H</a:t>
            </a:r>
            <a:r>
              <a:rPr lang="pt-BR" altLang="en-US" sz="1400" baseline="-250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2</a:t>
            </a:r>
            <a:r>
              <a:rPr lang="pt-BR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O(</a:t>
            </a:r>
            <a:r>
              <a:rPr lang="pt-BR" altLang="en-US" sz="1400" i="1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l</a:t>
            </a:r>
            <a:r>
              <a:rPr lang="pt-BR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) </a:t>
            </a:r>
            <a:r>
              <a:rPr lang="pt-BR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+ 2 MnO</a:t>
            </a:r>
            <a:r>
              <a:rPr lang="pt-BR" altLang="en-US" sz="1400" baseline="-250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4</a:t>
            </a:r>
            <a:r>
              <a:rPr lang="en-US" sz="1400" baseline="300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–</a:t>
            </a:r>
            <a:r>
              <a:rPr lang="pt-BR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(</a:t>
            </a:r>
            <a:r>
              <a:rPr lang="pt-BR" altLang="en-US" sz="1400" i="1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aq</a:t>
            </a:r>
            <a:r>
              <a:rPr lang="pt-BR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)           2 MnO</a:t>
            </a:r>
            <a:r>
              <a:rPr lang="pt-BR" altLang="en-US" sz="1400" baseline="-250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2</a:t>
            </a:r>
            <a:r>
              <a:rPr lang="pt-BR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(</a:t>
            </a:r>
            <a:r>
              <a:rPr lang="pt-BR" altLang="en-US" sz="1400" i="1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s</a:t>
            </a:r>
            <a:r>
              <a:rPr lang="pt-BR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) </a:t>
            </a:r>
            <a:r>
              <a:rPr lang="pt-BR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+ 8 OH</a:t>
            </a:r>
            <a:r>
              <a:rPr lang="en-US" sz="1400" baseline="300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–</a:t>
            </a:r>
            <a:r>
              <a:rPr lang="pt-BR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(</a:t>
            </a:r>
            <a:r>
              <a:rPr lang="pt-BR" altLang="en-US" sz="1400" i="1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aq</a:t>
            </a:r>
            <a:r>
              <a:rPr lang="pt-BR" altLang="en-US" sz="14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)</a:t>
            </a:r>
            <a:endParaRPr lang="en-US" altLang="en-US" sz="1400" dirty="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</a:rPr>
              <a:t>Step </a:t>
            </a:r>
            <a:r>
              <a:rPr lang="en-US" altLang="en-US" sz="1400" b="1" dirty="0">
                <a:latin typeface="+mn-lt"/>
              </a:rPr>
              <a:t>4: </a:t>
            </a:r>
            <a:r>
              <a:rPr lang="en-US" altLang="en-US" sz="1400" dirty="0">
                <a:latin typeface="+mn-lt"/>
              </a:rPr>
              <a:t>We add the two </a:t>
            </a:r>
            <a:r>
              <a:rPr lang="en-US" altLang="en-US" sz="1400" dirty="0" smtClean="0">
                <a:latin typeface="+mn-lt"/>
              </a:rPr>
              <a:t>half-reactions together </a:t>
            </a:r>
            <a:r>
              <a:rPr lang="en-US" altLang="en-US" sz="1400" dirty="0">
                <a:latin typeface="+mn-lt"/>
              </a:rPr>
              <a:t>and simplify by </a:t>
            </a:r>
            <a:r>
              <a:rPr lang="en-US" altLang="en-US" sz="1400" dirty="0" smtClean="0">
                <a:latin typeface="+mn-lt"/>
              </a:rPr>
              <a:t>canceling species </a:t>
            </a:r>
            <a:r>
              <a:rPr lang="en-US" altLang="en-US" sz="1400" dirty="0">
                <a:latin typeface="+mn-lt"/>
              </a:rPr>
              <a:t>that appear as both </a:t>
            </a:r>
            <a:r>
              <a:rPr lang="en-US" altLang="en-US" sz="1400" dirty="0" smtClean="0">
                <a:latin typeface="+mn-lt"/>
              </a:rPr>
              <a:t>reactants and </a:t>
            </a:r>
            <a:r>
              <a:rPr lang="en-US" altLang="en-US" sz="1400" dirty="0">
                <a:latin typeface="+mn-lt"/>
              </a:rPr>
              <a:t>products: </a:t>
            </a:r>
            <a:endParaRPr lang="en-US" altLang="en-US" sz="1400" dirty="0" smtClean="0">
              <a:latin typeface="+mn-lt"/>
            </a:endParaRPr>
          </a:p>
          <a:p>
            <a:pPr marL="0" indent="0" algn="ctr" eaLnBrk="0" hangingPunct="0">
              <a:defRPr/>
            </a:pPr>
            <a:r>
              <a:rPr lang="en-US" altLang="en-US" sz="1400" dirty="0" smtClean="0">
                <a:latin typeface="+mn-lt"/>
              </a:rPr>
              <a:t>3 CN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+ </a:t>
            </a:r>
            <a:r>
              <a:rPr lang="en-US" altLang="en-US" sz="1400" dirty="0" smtClean="0">
                <a:latin typeface="+mn-lt"/>
              </a:rPr>
              <a:t>H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O(</a:t>
            </a:r>
            <a:r>
              <a:rPr lang="en-US" altLang="en-US" sz="1400" i="1" dirty="0" smtClean="0">
                <a:latin typeface="+mn-lt"/>
              </a:rPr>
              <a:t>l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+ 2 </a:t>
            </a:r>
            <a:r>
              <a:rPr lang="en-US" altLang="en-US" sz="1400" dirty="0" smtClean="0">
                <a:latin typeface="+mn-lt"/>
              </a:rPr>
              <a:t>MnO</a:t>
            </a:r>
            <a:r>
              <a:rPr lang="en-US" altLang="en-US" sz="1400" baseline="-25000" dirty="0" smtClean="0">
                <a:latin typeface="+mn-lt"/>
              </a:rPr>
              <a:t>4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           3 CNO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+ 2 </a:t>
            </a:r>
            <a:r>
              <a:rPr lang="en-US" altLang="en-US" sz="1400" dirty="0" smtClean="0">
                <a:latin typeface="+mn-lt"/>
              </a:rPr>
              <a:t>MnO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smtClean="0">
                <a:latin typeface="+mn-lt"/>
              </a:rPr>
              <a:t>s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+ 2 </a:t>
            </a:r>
            <a:r>
              <a:rPr lang="en-US" altLang="en-US" sz="1400" dirty="0" smtClean="0">
                <a:latin typeface="+mn-lt"/>
              </a:rPr>
              <a:t>OH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</a:t>
            </a: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</a:rPr>
              <a:t>Step </a:t>
            </a:r>
            <a:r>
              <a:rPr lang="en-US" altLang="en-US" sz="1400" b="1" dirty="0">
                <a:latin typeface="+mn-lt"/>
              </a:rPr>
              <a:t>5: </a:t>
            </a:r>
            <a:r>
              <a:rPr lang="en-US" altLang="en-US" sz="1400" dirty="0">
                <a:latin typeface="+mn-lt"/>
              </a:rPr>
              <a:t>Check that the atoms </a:t>
            </a:r>
            <a:r>
              <a:rPr lang="en-US" altLang="en-US" sz="1400" dirty="0" smtClean="0">
                <a:latin typeface="+mn-lt"/>
              </a:rPr>
              <a:t>and charges </a:t>
            </a:r>
            <a:r>
              <a:rPr lang="en-US" altLang="en-US" sz="1400" dirty="0">
                <a:latin typeface="+mn-lt"/>
              </a:rPr>
              <a:t>are balanced</a:t>
            </a:r>
            <a:r>
              <a:rPr lang="en-US" altLang="en-US" sz="1400" dirty="0" smtClean="0">
                <a:latin typeface="+mn-lt"/>
              </a:rPr>
              <a:t>.</a:t>
            </a: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0" indent="0" algn="ctr" eaLnBrk="0" hangingPunct="0">
              <a:defRPr/>
            </a:pPr>
            <a:r>
              <a:rPr lang="en-US" altLang="en-US" sz="1400" dirty="0">
                <a:latin typeface="+mn-lt"/>
              </a:rPr>
              <a:t>There are 3 C, 3 N, 2 H, 9 O, 2 </a:t>
            </a:r>
            <a:r>
              <a:rPr lang="en-US" altLang="en-US" sz="1400" dirty="0" err="1">
                <a:latin typeface="+mn-lt"/>
              </a:rPr>
              <a:t>Mn</a:t>
            </a:r>
            <a:r>
              <a:rPr lang="en-US" altLang="en-US" sz="1400" dirty="0">
                <a:latin typeface="+mn-lt"/>
              </a:rPr>
              <a:t>, and a charge of 5− on both sides of </a:t>
            </a:r>
            <a:r>
              <a:rPr lang="en-US" altLang="en-US" sz="1400" dirty="0" smtClean="0">
                <a:latin typeface="+mn-lt"/>
              </a:rPr>
              <a:t>the equation.</a:t>
            </a: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>
                <a:latin typeface="+mn-lt"/>
              </a:rPr>
              <a:t>Comment</a:t>
            </a:r>
            <a:r>
              <a:rPr lang="en-US" altLang="en-US" sz="1400" dirty="0">
                <a:latin typeface="+mn-lt"/>
              </a:rPr>
              <a:t> It is important to remember that this </a:t>
            </a:r>
            <a:r>
              <a:rPr lang="en-US" altLang="en-US" sz="1400" dirty="0" smtClean="0">
                <a:latin typeface="+mn-lt"/>
              </a:rPr>
              <a:t>procedure does </a:t>
            </a:r>
            <a:r>
              <a:rPr lang="en-US" altLang="en-US" sz="1400" dirty="0">
                <a:latin typeface="+mn-lt"/>
              </a:rPr>
              <a:t>not imply that H</a:t>
            </a:r>
            <a:r>
              <a:rPr lang="en-US" altLang="en-US" sz="1400" baseline="30000" dirty="0">
                <a:latin typeface="+mn-lt"/>
              </a:rPr>
              <a:t>+</a:t>
            </a:r>
            <a:r>
              <a:rPr lang="en-US" altLang="en-US" sz="1400" dirty="0">
                <a:latin typeface="+mn-lt"/>
              </a:rPr>
              <a:t> ions are involved in </a:t>
            </a:r>
            <a:r>
              <a:rPr lang="en-US" altLang="en-US" sz="1400" dirty="0" smtClean="0">
                <a:latin typeface="+mn-lt"/>
              </a:rPr>
              <a:t>the chemical </a:t>
            </a:r>
            <a:r>
              <a:rPr lang="en-US" altLang="en-US" sz="1400" dirty="0">
                <a:latin typeface="+mn-lt"/>
              </a:rPr>
              <a:t>reaction. Recall that in aqueous solutions </a:t>
            </a:r>
            <a:r>
              <a:rPr lang="en-US" altLang="en-US" sz="1400" dirty="0" smtClean="0">
                <a:latin typeface="+mn-lt"/>
              </a:rPr>
              <a:t>at 25 </a:t>
            </a:r>
            <a:r>
              <a:rPr lang="en-US" sz="1400" dirty="0" smtClean="0">
                <a:latin typeface="+mn-lt"/>
                <a:ea typeface="Calibri"/>
              </a:rPr>
              <a:t>°</a:t>
            </a:r>
            <a:r>
              <a:rPr lang="en-US" altLang="en-US" sz="1400" dirty="0" smtClean="0">
                <a:latin typeface="+mn-lt"/>
              </a:rPr>
              <a:t>C</a:t>
            </a:r>
            <a:r>
              <a:rPr lang="en-US" altLang="en-US" sz="1400" dirty="0">
                <a:latin typeface="+mn-lt"/>
              </a:rPr>
              <a:t>, </a:t>
            </a:r>
            <a:r>
              <a:rPr lang="en-US" altLang="en-US" sz="1400" i="1" dirty="0">
                <a:latin typeface="+mn-lt"/>
              </a:rPr>
              <a:t>K</a:t>
            </a:r>
            <a:r>
              <a:rPr lang="en-US" altLang="en-US" sz="1400" i="1" baseline="-25000" dirty="0">
                <a:latin typeface="+mn-lt"/>
              </a:rPr>
              <a:t>w</a:t>
            </a:r>
            <a:r>
              <a:rPr lang="en-US" altLang="en-US" sz="1400" dirty="0">
                <a:latin typeface="+mn-lt"/>
              </a:rPr>
              <a:t> = [</a:t>
            </a:r>
            <a:r>
              <a:rPr lang="en-US" altLang="en-US" sz="1400" dirty="0" smtClean="0">
                <a:latin typeface="+mn-lt"/>
              </a:rPr>
              <a:t>H</a:t>
            </a:r>
            <a:r>
              <a:rPr lang="en-US" altLang="en-US" sz="1400" baseline="30000" dirty="0" smtClean="0">
                <a:latin typeface="+mn-lt"/>
              </a:rPr>
              <a:t>+</a:t>
            </a:r>
            <a:r>
              <a:rPr lang="en-US" altLang="en-US" sz="1400" dirty="0" smtClean="0">
                <a:latin typeface="+mn-lt"/>
              </a:rPr>
              <a:t>][OH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] </a:t>
            </a:r>
            <a:r>
              <a:rPr lang="en-US" altLang="en-US" sz="1400" dirty="0">
                <a:latin typeface="+mn-lt"/>
              </a:rPr>
              <a:t>= 1.0 </a:t>
            </a:r>
            <a:r>
              <a:rPr lang="en-US" altLang="en-US" sz="1400" dirty="0" smtClean="0">
                <a:latin typeface="+mn-lt"/>
              </a:rPr>
              <a:t>× 10</a:t>
            </a:r>
            <a:r>
              <a:rPr lang="en-US" altLang="en-US" sz="1400" baseline="30000" dirty="0" smtClean="0">
                <a:latin typeface="+mn-lt"/>
              </a:rPr>
              <a:t>–14</a:t>
            </a:r>
            <a:r>
              <a:rPr lang="en-US" altLang="en-US" sz="1400" dirty="0">
                <a:latin typeface="+mn-lt"/>
              </a:rPr>
              <a:t>. Thus, [</a:t>
            </a:r>
            <a:r>
              <a:rPr lang="en-US" altLang="en-US" sz="1400" dirty="0" smtClean="0">
                <a:latin typeface="+mn-lt"/>
              </a:rPr>
              <a:t>H</a:t>
            </a:r>
            <a:r>
              <a:rPr lang="en-US" altLang="en-US" sz="1400" baseline="30000" dirty="0" smtClean="0">
                <a:latin typeface="+mn-lt"/>
              </a:rPr>
              <a:t>+</a:t>
            </a:r>
            <a:r>
              <a:rPr lang="en-US" altLang="en-US" sz="1400" dirty="0" smtClean="0">
                <a:latin typeface="+mn-lt"/>
              </a:rPr>
              <a:t>] </a:t>
            </a:r>
            <a:r>
              <a:rPr lang="en-US" altLang="en-US" sz="1400" dirty="0">
                <a:latin typeface="+mn-lt"/>
              </a:rPr>
              <a:t>is very small </a:t>
            </a:r>
            <a:r>
              <a:rPr lang="en-US" altLang="en-US" sz="1400" dirty="0" smtClean="0">
                <a:latin typeface="+mn-lt"/>
              </a:rPr>
              <a:t>in this </a:t>
            </a:r>
            <a:r>
              <a:rPr lang="en-US" altLang="en-US" sz="1400" dirty="0">
                <a:latin typeface="+mn-lt"/>
              </a:rPr>
              <a:t>basic solution. </a:t>
            </a:r>
            <a:r>
              <a:rPr lang="en-US" altLang="en-US" sz="1400" dirty="0" smtClean="0">
                <a:latin typeface="+mn-lt"/>
              </a:rPr>
              <a:t>          </a:t>
            </a:r>
            <a:r>
              <a:rPr lang="en-US" altLang="en-US" sz="1400" dirty="0" smtClean="0">
                <a:solidFill>
                  <a:srgbClr val="00B0F0"/>
                </a:solidFill>
                <a:latin typeface="+mn-lt"/>
              </a:rPr>
              <a:t>(</a:t>
            </a:r>
            <a:r>
              <a:rPr lang="en-US" altLang="en-US" sz="1400" dirty="0">
                <a:solidFill>
                  <a:srgbClr val="00B0F0"/>
                </a:solidFill>
                <a:latin typeface="+mn-lt"/>
              </a:rPr>
              <a:t>Section 16.3)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799" y="304801"/>
            <a:ext cx="15875" cy="4797258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2"/>
            <a:ext cx="8440739" cy="36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20.3</a:t>
            </a:r>
            <a:r>
              <a:rPr lang="en-US" altLang="en-US" b="1" dirty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Balancing Redox Equations in Basic Solution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9563" y="5102058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4251508" y="1925719"/>
            <a:ext cx="419100" cy="1047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4263232" y="2136734"/>
            <a:ext cx="419100" cy="1047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4361840" y="2996505"/>
            <a:ext cx="419100" cy="104775"/>
          </a:xfrm>
          <a:prstGeom prst="rect">
            <a:avLst/>
          </a:prstGeom>
        </p:spPr>
      </p:pic>
      <p:pic>
        <p:nvPicPr>
          <p:cNvPr id="13" name="Picture 12" descr="triple ring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752" y="4716729"/>
            <a:ext cx="352715" cy="8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093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MERGEFILE" val="\\.host\Shared Folders\gexinc On My Mac\Desktop\TRANSFER\47191\04 Sample Chapter.xls"/>
  <p:tag name="MMPROD_NEXTUNIQUEID" val="10009"/>
  <p:tag name="MMPROD_UIDATA" val="&lt;database version=&quot;8.0&quot;&gt;&lt;object type=&quot;1&quot; unique_id=&quot;10001&quot;&gt;&lt;object type=&quot;2&quot; unique_id=&quot;10039&quot;&gt;&lt;object type=&quot;3&quot; unique_id=&quot;10040&quot;&gt;&lt;property id=&quot;20148&quot; value=&quot;5&quot;/&gt;&lt;property id=&quot;20300&quot; value=&quot;Slide 1&quot;/&gt;&lt;property id=&quot;20307&quot; value=&quot;256&quot;/&gt;&lt;/object&gt;&lt;object type=&quot;3&quot; unique_id=&quot;10041&quot;&gt;&lt;property id=&quot;20148&quot; value=&quot;5&quot;/&gt;&lt;property id=&quot;20300&quot; value=&quot;Slide 2&quot;/&gt;&lt;property id=&quot;20307&quot; value=&quot;270&quot;/&gt;&lt;/object&gt;&lt;object type=&quot;3&quot; unique_id=&quot;10042&quot;&gt;&lt;property id=&quot;20148&quot; value=&quot;5&quot;/&gt;&lt;property id=&quot;20300&quot; value=&quot;Slide 3&quot;/&gt;&lt;property id=&quot;20307&quot; value=&quot;269&quot;/&gt;&lt;/object&gt;&lt;object type=&quot;3&quot; unique_id=&quot;10043&quot;&gt;&lt;property id=&quot;20148&quot; value=&quot;5&quot;/&gt;&lt;property id=&quot;20300&quot; value=&quot;Slide 4&quot;/&gt;&lt;property id=&quot;20307&quot; value=&quot;268&quot;/&gt;&lt;/object&gt;&lt;object type=&quot;3&quot; unique_id=&quot;10044&quot;&gt;&lt;property id=&quot;20148&quot; value=&quot;5&quot;/&gt;&lt;property id=&quot;20300&quot; value=&quot;Slide 5&quot;/&gt;&lt;property id=&quot;20307&quot; value=&quot;267&quot;/&gt;&lt;/object&gt;&lt;object type=&quot;3&quot; unique_id=&quot;10045&quot;&gt;&lt;property id=&quot;20148&quot; value=&quot;5&quot;/&gt;&lt;property id=&quot;20300&quot; value=&quot;Slide 6&quot;/&gt;&lt;property id=&quot;20307&quot; value=&quot;272&quot;/&gt;&lt;/object&gt;&lt;object type=&quot;3&quot; unique_id=&quot;10046&quot;&gt;&lt;property id=&quot;20148&quot; value=&quot;5&quot;/&gt;&lt;property id=&quot;20300&quot; value=&quot;Slide 7&quot;/&gt;&lt;property id=&quot;20307&quot; value=&quot;266&quot;/&gt;&lt;/object&gt;&lt;object type=&quot;3&quot; unique_id=&quot;10047&quot;&gt;&lt;property id=&quot;20148&quot; value=&quot;5&quot;/&gt;&lt;property id=&quot;20300&quot; value=&quot;Slide 8&quot;/&gt;&lt;property id=&quot;20307&quot; value=&quot;265&quot;/&gt;&lt;/object&gt;&lt;object type=&quot;3&quot; unique_id=&quot;10048&quot;&gt;&lt;property id=&quot;20148&quot; value=&quot;5&quot;/&gt;&lt;property id=&quot;20300&quot; value=&quot;Slide 9&quot;/&gt;&lt;property id=&quot;20307&quot; value=&quot;264&quot;/&gt;&lt;/object&gt;&lt;object type=&quot;3&quot; unique_id=&quot;10049&quot;&gt;&lt;property id=&quot;20148&quot; value=&quot;5&quot;/&gt;&lt;property id=&quot;20300&quot; value=&quot;Slide 10&quot;/&gt;&lt;property id=&quot;20307&quot; value=&quot;271&quot;/&gt;&lt;/object&gt;&lt;object type=&quot;3&quot; unique_id=&quot;10050&quot;&gt;&lt;property id=&quot;20148&quot; value=&quot;5&quot;/&gt;&lt;property id=&quot;20300&quot; value=&quot;Slide 11&quot;/&gt;&lt;property id=&quot;20307&quot; value=&quot;263&quot;/&gt;&lt;/object&gt;&lt;object type=&quot;3&quot; unique_id=&quot;10051&quot;&gt;&lt;property id=&quot;20148&quot; value=&quot;5&quot;/&gt;&lt;property id=&quot;20300&quot; value=&quot;Slide 13&quot;/&gt;&lt;property id=&quot;20307&quot; value=&quot;262&quot;/&gt;&lt;/object&gt;&lt;object type=&quot;3&quot; unique_id=&quot;10052&quot;&gt;&lt;property id=&quot;20148&quot; value=&quot;5&quot;/&gt;&lt;property id=&quot;20300&quot; value=&quot;Slide 12&quot;/&gt;&lt;property id=&quot;20307&quot; value=&quot;261&quot;/&gt;&lt;/object&gt;&lt;object type=&quot;3&quot; unique_id=&quot;11956&quot;&gt;&lt;property id=&quot;20148&quot; value=&quot;5&quot;/&gt;&lt;property id=&quot;20300&quot; value=&quot;Slide 14&quot;/&gt;&lt;property id=&quot;20307&quot; value=&quot;273&quot;/&gt;&lt;/object&gt;&lt;object type=&quot;3&quot; unique_id=&quot;11957&quot;&gt;&lt;property id=&quot;20148&quot; value=&quot;5&quot;/&gt;&lt;property id=&quot;20300&quot; value=&quot;Slide 15&quot;/&gt;&lt;property id=&quot;20307&quot; value=&quot;274&quot;/&gt;&lt;/object&gt;&lt;object type=&quot;3&quot; unique_id=&quot;12302&quot;&gt;&lt;property id=&quot;20148&quot; value=&quot;5&quot;/&gt;&lt;property id=&quot;20300&quot; value=&quot;Slide 16&quot;/&gt;&lt;property id=&quot;20307&quot; value=&quot;275&quot;/&gt;&lt;/object&gt;&lt;object type=&quot;3&quot; unique_id=&quot;12303&quot;&gt;&lt;property id=&quot;20148&quot; value=&quot;5&quot;/&gt;&lt;property id=&quot;20300&quot; value=&quot;Slide 17&quot;/&gt;&lt;property id=&quot;20307&quot; value=&quot;276&quot;/&gt;&lt;/object&gt;&lt;object type=&quot;3&quot; unique_id=&quot;12476&quot;&gt;&lt;property id=&quot;20148&quot; value=&quot;5&quot;/&gt;&lt;property id=&quot;20300&quot; value=&quot;Slide 18&quot;/&gt;&lt;property id=&quot;20307&quot; value=&quot;277&quot;/&gt;&lt;/object&gt;&lt;object type=&quot;3&quot; unique_id=&quot;12477&quot;&gt;&lt;property id=&quot;20148&quot; value=&quot;5&quot;/&gt;&lt;property id=&quot;20300&quot; value=&quot;Slide 19&quot;/&gt;&lt;property id=&quot;20307&quot; value=&quot;278&quot;/&gt;&lt;/object&gt;&lt;object type=&quot;3&quot; unique_id=&quot;12562&quot;&gt;&lt;property id=&quot;20148&quot; value=&quot;5&quot;/&gt;&lt;property id=&quot;20300&quot; value=&quot;Slide 20&quot;/&gt;&lt;property id=&quot;20307&quot; value=&quot;279&quot;/&gt;&lt;/object&gt;&lt;object type=&quot;3&quot; unique_id=&quot;12563&quot;&gt;&lt;property id=&quot;20148&quot; value=&quot;5&quot;/&gt;&lt;property id=&quot;20300&quot; value=&quot;Slide 21&quot;/&gt;&lt;property id=&quot;20307&quot; value=&quot;280&quot;/&gt;&lt;/object&gt;&lt;object type=&quot;3&quot; unique_id=&quot;12702&quot;&gt;&lt;property id=&quot;20148&quot; value=&quot;5&quot;/&gt;&lt;property id=&quot;20300&quot; value=&quot;Slide 22&quot;/&gt;&lt;property id=&quot;20307&quot; value=&quot;281&quot;/&gt;&lt;/object&gt;&lt;object type=&quot;3&quot; unique_id=&quot;12703&quot;&gt;&lt;property id=&quot;20148&quot; value=&quot;5&quot;/&gt;&lt;property id=&quot;20300&quot; value=&quot;Slide 23&quot;/&gt;&lt;property id=&quot;20307&quot; value=&quot;282&quot;/&gt;&lt;/object&gt;&lt;object type=&quot;3&quot; unique_id=&quot;12854&quot;&gt;&lt;property id=&quot;20148&quot; value=&quot;5&quot;/&gt;&lt;property id=&quot;20300&quot; value=&quot;Slide 24&quot;/&gt;&lt;property id=&quot;20307&quot; value=&quot;283&quot;/&gt;&lt;/object&gt;&lt;object type=&quot;3&quot; unique_id=&quot;12855&quot;&gt;&lt;property id=&quot;20148&quot; value=&quot;5&quot;/&gt;&lt;property id=&quot;20300&quot; value=&quot;Slide 25&quot;/&gt;&lt;property id=&quot;20307&quot; value=&quot;284&quot;/&gt;&lt;/object&gt;&lt;object type=&quot;3&quot; unique_id=&quot;13018&quot;&gt;&lt;property id=&quot;20148&quot; value=&quot;5&quot;/&gt;&lt;property id=&quot;20300&quot; value=&quot;Slide 26&quot;/&gt;&lt;property id=&quot;20307&quot; value=&quot;285&quot;/&gt;&lt;/object&gt;&lt;object type=&quot;3&quot; unique_id=&quot;13019&quot;&gt;&lt;property id=&quot;20148&quot; value=&quot;5&quot;/&gt;&lt;property id=&quot;20300&quot; value=&quot;Slide 27&quot;/&gt;&lt;property id=&quot;20307&quot; value=&quot;286&quot;/&gt;&lt;/object&gt;&lt;object type=&quot;3&quot; unique_id=&quot;13107&quot;&gt;&lt;property id=&quot;20148&quot; value=&quot;5&quot;/&gt;&lt;property id=&quot;20300&quot; value=&quot;Slide 28&quot;/&gt;&lt;property id=&quot;20307&quot; value=&quot;287&quot;/&gt;&lt;/object&gt;&lt;object type=&quot;3&quot; unique_id=&quot;13408&quot;&gt;&lt;property id=&quot;20148&quot; value=&quot;5&quot;/&gt;&lt;property id=&quot;20300&quot; value=&quot;Slide 29&quot;/&gt;&lt;property id=&quot;20307&quot; value=&quot;288&quot;/&gt;&lt;/object&gt;&lt;object type=&quot;3&quot; unique_id=&quot;13409&quot;&gt;&lt;property id=&quot;20148&quot; value=&quot;5&quot;/&gt;&lt;property id=&quot;20300&quot; value=&quot;Slide 30&quot;/&gt;&lt;property id=&quot;20307&quot; value=&quot;289&quot;/&gt;&lt;/object&gt;&lt;object type=&quot;3&quot; unique_id=&quot;13698&quot;&gt;&lt;property id=&quot;20148&quot; value=&quot;5&quot;/&gt;&lt;property id=&quot;20300&quot; value=&quot;Slide 31&quot;/&gt;&lt;property id=&quot;20307&quot; value=&quot;290&quot;/&gt;&lt;/object&gt;&lt;object type=&quot;3&quot; unique_id=&quot;13699&quot;&gt;&lt;property id=&quot;20148&quot; value=&quot;5&quot;/&gt;&lt;property id=&quot;20300&quot; value=&quot;Slide 32&quot;/&gt;&lt;property id=&quot;20307&quot; value=&quot;291&quot;/&gt;&lt;/object&gt;&lt;object type=&quot;3&quot; unique_id=&quot;13700&quot;&gt;&lt;property id=&quot;20148&quot; value=&quot;5&quot;/&gt;&lt;property id=&quot;20300&quot; value=&quot;Slide 33&quot;/&gt;&lt;property id=&quot;20307&quot; value=&quot;292&quot;/&gt;&lt;/object&gt;&lt;object type=&quot;3&quot; unique_id=&quot;14122&quot;&gt;&lt;property id=&quot;20148&quot; value=&quot;5&quot;/&gt;&lt;property id=&quot;20300&quot; value=&quot;Slide 34&quot;/&gt;&lt;property id=&quot;20307&quot; value=&quot;293&quot;/&gt;&lt;/object&gt;&lt;object type=&quot;3&quot; unique_id=&quot;14123&quot;&gt;&lt;property id=&quot;20148&quot; value=&quot;5&quot;/&gt;&lt;property id=&quot;20300&quot; value=&quot;Slide 35&quot;/&gt;&lt;property id=&quot;20307&quot; value=&quot;294&quot;/&gt;&lt;/object&gt;&lt;object type=&quot;3&quot; unique_id=&quot;14124&quot;&gt;&lt;property id=&quot;20148&quot; value=&quot;5&quot;/&gt;&lt;property id=&quot;20300&quot; value=&quot;Slide 36&quot;/&gt;&lt;property id=&quot;20307&quot; value=&quot;295&quot;/&gt;&lt;/object&gt;&lt;object type=&quot;3&quot; unique_id=&quot;14126&quot;&gt;&lt;property id=&quot;20148&quot; value=&quot;5&quot;/&gt;&lt;property id=&quot;20300&quot; value=&quot;Slide 37&quot;/&gt;&lt;property id=&quot;20307&quot; value=&quot;296&quot;/&gt;&lt;/object&gt;&lt;object type=&quot;3&quot; unique_id=&quot;14127&quot;&gt;&lt;property id=&quot;20148&quot; value=&quot;5&quot;/&gt;&lt;property id=&quot;20300&quot; value=&quot;Slide 38&quot;/&gt;&lt;property id=&quot;20307&quot; value=&quot;297&quot;/&gt;&lt;/object&gt;&lt;object type=&quot;3&quot; unique_id=&quot;14128&quot;&gt;&lt;property id=&quot;20148&quot; value=&quot;5&quot;/&gt;&lt;property id=&quot;20300&quot; value=&quot;Slide 39&quot;/&gt;&lt;property id=&quot;20307&quot; value=&quot;298&quot;/&gt;&lt;/object&gt;&lt;object type=&quot;3&quot; unique_id=&quot;14129&quot;&gt;&lt;property id=&quot;20148&quot; value=&quot;5&quot;/&gt;&lt;property id=&quot;20300&quot; value=&quot;Slide 40&quot;/&gt;&lt;property id=&quot;20307&quot; value=&quot;299&quot;/&gt;&lt;/object&gt;&lt;object type=&quot;3&quot; unique_id=&quot;14130&quot;&gt;&lt;property id=&quot;20148&quot; value=&quot;5&quot;/&gt;&lt;property id=&quot;20300&quot; value=&quot;Slide 41&quot;/&gt;&lt;property id=&quot;20307&quot; value=&quot;300&quot;/&gt;&lt;/object&gt;&lt;object type=&quot;3&quot; unique_id=&quot;14131&quot;&gt;&lt;property id=&quot;20148&quot; value=&quot;5&quot;/&gt;&lt;property id=&quot;20300&quot; value=&quot;Slide 42&quot;/&gt;&lt;property id=&quot;20307&quot; value=&quot;301&quot;/&gt;&lt;/object&gt;&lt;object type=&quot;3&quot; unique_id=&quot;14132&quot;&gt;&lt;property id=&quot;20148&quot; value=&quot;5&quot;/&gt;&lt;property id=&quot;20300&quot; value=&quot;Slide 43&quot;/&gt;&lt;property id=&quot;20307&quot; value=&quot;302&quot;/&gt;&lt;/object&gt;&lt;object type=&quot;3&quot; unique_id=&quot;14133&quot;&gt;&lt;property id=&quot;20148&quot; value=&quot;5&quot;/&gt;&lt;property id=&quot;20300&quot; value=&quot;Slide 45&quot;/&gt;&lt;property id=&quot;20307&quot; value=&quot;303&quot;/&gt;&lt;/object&gt;&lt;object type=&quot;3&quot; unique_id=&quot;14134&quot;&gt;&lt;property id=&quot;20148&quot; value=&quot;5&quot;/&gt;&lt;property id=&quot;20300&quot; value=&quot;Slide 46&quot;/&gt;&lt;property id=&quot;20307&quot; value=&quot;304&quot;/&gt;&lt;/object&gt;&lt;object type=&quot;3&quot; unique_id=&quot;14135&quot;&gt;&lt;property id=&quot;20148&quot; value=&quot;5&quot;/&gt;&lt;property id=&quot;20300&quot; value=&quot;Slide 47&quot;/&gt;&lt;property id=&quot;20307&quot; value=&quot;305&quot;/&gt;&lt;/object&gt;&lt;object type=&quot;3&quot; unique_id=&quot;14136&quot;&gt;&lt;property id=&quot;20148&quot; value=&quot;5&quot;/&gt;&lt;property id=&quot;20300&quot; value=&quot;Slide 48&quot;/&gt;&lt;property id=&quot;20307&quot; value=&quot;306&quot;/&gt;&lt;/object&gt;&lt;object type=&quot;3&quot; unique_id=&quot;14432&quot;&gt;&lt;property id=&quot;20148&quot; value=&quot;5&quot;/&gt;&lt;property id=&quot;20300&quot; value=&quot;Slide 44&quot;/&gt;&lt;property id=&quot;20307&quot; value=&quot;307&quot;/&gt;&lt;/object&gt;&lt;/object&gt;&lt;object type=&quot;8&quot; unique_id=&quot;10075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Worked_Examples">
  <a:themeElements>
    <a:clrScheme name="Worked_Exampl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orked_Examples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8000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8099" dir="2700000" algn="ctr" rotWithShape="0">
                  <a:schemeClr val="bg2">
                    <a:alpha val="74997"/>
                  </a:schemeClr>
                </a:outerShdw>
              </a:effectLst>
            </a14:hiddenEffects>
          </a:ext>
        </a:extLst>
      </a:spPr>
      <a:bodyPr wrap="none">
        <a:spAutoFit/>
      </a:bodyPr>
      <a:lstStyle>
        <a:defPPr marL="2282825" indent="-2282825">
          <a:defRPr sz="1400" dirty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2282825" marR="0" indent="-2282825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48" charset="-128"/>
          </a:defRPr>
        </a:defPPr>
      </a:lstStyle>
    </a:lnDef>
  </a:objectDefaults>
  <a:extraClrSchemeLst>
    <a:extraClrScheme>
      <a:clrScheme name="Worked_Exampl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ked_Exampl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ked_Exampl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ked_Exampl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ked_Exampl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ked_Exampl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ked_Exampl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ked_Exampl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ked_Exampl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ked_Exampl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ked_Exampl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ked_Exampl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Worked_Examples</Template>
  <TotalTime>8447</TotalTime>
  <Words>6278</Words>
  <Application>Microsoft Macintosh PowerPoint</Application>
  <PresentationFormat>On-screen Show (4:3)</PresentationFormat>
  <Paragraphs>743</Paragraphs>
  <Slides>47</Slides>
  <Notes>47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Worked_Examples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GEX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gexinc</dc:creator>
  <cp:lastModifiedBy>admin</cp:lastModifiedBy>
  <cp:revision>1723</cp:revision>
  <cp:lastPrinted>2017-03-24T13:25:05Z</cp:lastPrinted>
  <dcterms:created xsi:type="dcterms:W3CDTF">2013-09-13T12:48:59Z</dcterms:created>
  <dcterms:modified xsi:type="dcterms:W3CDTF">2017-08-16T17:06:52Z</dcterms:modified>
</cp:coreProperties>
</file>